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2"/>
  </p:notesMasterIdLst>
  <p:sldIdLst>
    <p:sldId id="256" r:id="rId2"/>
    <p:sldId id="328" r:id="rId3"/>
    <p:sldId id="258" r:id="rId4"/>
    <p:sldId id="257" r:id="rId5"/>
    <p:sldId id="336" r:id="rId6"/>
    <p:sldId id="259" r:id="rId7"/>
    <p:sldId id="260" r:id="rId8"/>
    <p:sldId id="261" r:id="rId9"/>
    <p:sldId id="262" r:id="rId10"/>
    <p:sldId id="263" r:id="rId11"/>
    <p:sldId id="264" r:id="rId12"/>
    <p:sldId id="265" r:id="rId13"/>
    <p:sldId id="266" r:id="rId14"/>
    <p:sldId id="268" r:id="rId15"/>
    <p:sldId id="269" r:id="rId16"/>
    <p:sldId id="267" r:id="rId17"/>
    <p:sldId id="270" r:id="rId18"/>
    <p:sldId id="271" r:id="rId19"/>
    <p:sldId id="272" r:id="rId20"/>
    <p:sldId id="277" r:id="rId21"/>
    <p:sldId id="273" r:id="rId22"/>
    <p:sldId id="274" r:id="rId23"/>
    <p:sldId id="275" r:id="rId24"/>
    <p:sldId id="290" r:id="rId25"/>
    <p:sldId id="291" r:id="rId26"/>
    <p:sldId id="292" r:id="rId27"/>
    <p:sldId id="293" r:id="rId28"/>
    <p:sldId id="294" r:id="rId29"/>
    <p:sldId id="338" r:id="rId30"/>
    <p:sldId id="281" r:id="rId31"/>
    <p:sldId id="282" r:id="rId32"/>
    <p:sldId id="283" r:id="rId33"/>
    <p:sldId id="284" r:id="rId34"/>
    <p:sldId id="285" r:id="rId35"/>
    <p:sldId id="327" r:id="rId36"/>
    <p:sldId id="317" r:id="rId37"/>
    <p:sldId id="318" r:id="rId38"/>
    <p:sldId id="319" r:id="rId39"/>
    <p:sldId id="296" r:id="rId40"/>
    <p:sldId id="297" r:id="rId41"/>
    <p:sldId id="287" r:id="rId42"/>
    <p:sldId id="286" r:id="rId43"/>
    <p:sldId id="288" r:id="rId44"/>
    <p:sldId id="289" r:id="rId45"/>
    <p:sldId id="276" r:id="rId46"/>
    <p:sldId id="278" r:id="rId47"/>
    <p:sldId id="279" r:id="rId48"/>
    <p:sldId id="280" r:id="rId49"/>
    <p:sldId id="339" r:id="rId50"/>
    <p:sldId id="295" r:id="rId51"/>
    <p:sldId id="299" r:id="rId52"/>
    <p:sldId id="322" r:id="rId53"/>
    <p:sldId id="323" r:id="rId54"/>
    <p:sldId id="324" r:id="rId55"/>
    <p:sldId id="300" r:id="rId56"/>
    <p:sldId id="325" r:id="rId57"/>
    <p:sldId id="301" r:id="rId58"/>
    <p:sldId id="304" r:id="rId59"/>
    <p:sldId id="308" r:id="rId60"/>
    <p:sldId id="320" r:id="rId61"/>
    <p:sldId id="321" r:id="rId62"/>
    <p:sldId id="312" r:id="rId63"/>
    <p:sldId id="302" r:id="rId64"/>
    <p:sldId id="303" r:id="rId65"/>
    <p:sldId id="326" r:id="rId66"/>
    <p:sldId id="329" r:id="rId67"/>
    <p:sldId id="306" r:id="rId68"/>
    <p:sldId id="337" r:id="rId69"/>
    <p:sldId id="305" r:id="rId70"/>
    <p:sldId id="307" r:id="rId71"/>
    <p:sldId id="330" r:id="rId72"/>
    <p:sldId id="331" r:id="rId73"/>
    <p:sldId id="333" r:id="rId74"/>
    <p:sldId id="332" r:id="rId75"/>
    <p:sldId id="334" r:id="rId76"/>
    <p:sldId id="335" r:id="rId77"/>
    <p:sldId id="315" r:id="rId78"/>
    <p:sldId id="316" r:id="rId79"/>
    <p:sldId id="314" r:id="rId80"/>
    <p:sldId id="313"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1" autoAdjust="0"/>
    <p:restoredTop sz="79056" autoAdjust="0"/>
  </p:normalViewPr>
  <p:slideViewPr>
    <p:cSldViewPr snapToGrid="0">
      <p:cViewPr varScale="1">
        <p:scale>
          <a:sx n="92" d="100"/>
          <a:sy n="92" d="100"/>
        </p:scale>
        <p:origin x="1260"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9322E3-E870-4D03-81D6-9D3FF21184E2}" type="datetimeFigureOut">
              <a:rPr lang="en-CA" smtClean="0"/>
              <a:t>2014-05-06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51081B-BECC-47A4-B663-C3EE9D8ABAA8}" type="slidenum">
              <a:rPr lang="en-CA" smtClean="0"/>
              <a:t>‹#›</a:t>
            </a:fld>
            <a:endParaRPr lang="en-CA"/>
          </a:p>
        </p:txBody>
      </p:sp>
    </p:spTree>
    <p:extLst>
      <p:ext uri="{BB962C8B-B14F-4D97-AF65-F5344CB8AC3E}">
        <p14:creationId xmlns:p14="http://schemas.microsoft.com/office/powerpoint/2010/main" val="4108127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Notice how flat and uninteresting ambient lighting looks in shadowed areas</a:t>
            </a:r>
          </a:p>
          <a:p>
            <a:r>
              <a:rPr lang="en-CA" dirty="0" smtClean="0"/>
              <a:t>We lose not only sense of positional relations</a:t>
            </a:r>
            <a:r>
              <a:rPr lang="en-CA" baseline="0" dirty="0" smtClean="0"/>
              <a:t> between objects, scene composition but also don’t see almost any normal mapping.</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6</a:t>
            </a:fld>
            <a:endParaRPr lang="en-CA"/>
          </a:p>
        </p:txBody>
      </p:sp>
    </p:spTree>
    <p:extLst>
      <p:ext uri="{BB962C8B-B14F-4D97-AF65-F5344CB8AC3E}">
        <p14:creationId xmlns:p14="http://schemas.microsoft.com/office/powerpoint/2010/main" val="2230618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We</a:t>
            </a:r>
            <a:r>
              <a:rPr lang="en-CA" baseline="0" dirty="0" smtClean="0"/>
              <a:t> had already developed good and working technology suitable for open world games with dynamic time of day – Far Cry 3 Deferred Radiance Transfer Volumes.</a:t>
            </a:r>
          </a:p>
          <a:p>
            <a:r>
              <a:rPr lang="en-CA" baseline="0" dirty="0" smtClean="0"/>
              <a:t>We decided to give it a try and integrated it quickly despite engine differences (around 1-2 man-weeks)</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8</a:t>
            </a:fld>
            <a:endParaRPr lang="en-CA"/>
          </a:p>
        </p:txBody>
      </p:sp>
    </p:spTree>
    <p:extLst>
      <p:ext uri="{BB962C8B-B14F-4D97-AF65-F5344CB8AC3E}">
        <p14:creationId xmlns:p14="http://schemas.microsoft.com/office/powerpoint/2010/main" val="2049464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Our early</a:t>
            </a:r>
            <a:r>
              <a:rPr lang="en-CA" baseline="0" dirty="0" smtClean="0"/>
              <a:t> prototypes confirmed all benefits of Far Cry 3 solution.</a:t>
            </a:r>
          </a:p>
          <a:p>
            <a:r>
              <a:rPr lang="en-CA" baseline="0" dirty="0" smtClean="0"/>
              <a:t>However technique that was perfect for very sparse, forest and open areas was not high enough quality for urban environments.</a:t>
            </a:r>
          </a:p>
          <a:p>
            <a:r>
              <a:rPr lang="en-CA" baseline="0" dirty="0" smtClean="0"/>
              <a:t>We observed too low resolution and variance in GI information, bounced indirect lighting was not giving us enough contrast and didn’t change enough during day.</a:t>
            </a:r>
          </a:p>
          <a:p>
            <a:r>
              <a:rPr lang="en-CA" baseline="0" dirty="0" smtClean="0"/>
              <a:t>It was mostly because extremely low </a:t>
            </a:r>
            <a:r>
              <a:rPr lang="en-CA" baseline="0" dirty="0" err="1" smtClean="0"/>
              <a:t>precomputed</a:t>
            </a:r>
            <a:r>
              <a:rPr lang="en-CA" baseline="0" dirty="0" smtClean="0"/>
              <a:t> radiance transfer resolution – second order SH are not capable of storing complex visibility function.</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9</a:t>
            </a:fld>
            <a:endParaRPr lang="en-CA"/>
          </a:p>
        </p:txBody>
      </p:sp>
    </p:spTree>
    <p:extLst>
      <p:ext uri="{BB962C8B-B14F-4D97-AF65-F5344CB8AC3E}">
        <p14:creationId xmlns:p14="http://schemas.microsoft.com/office/powerpoint/2010/main" val="1849515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K</a:t>
            </a:r>
            <a:r>
              <a:rPr lang="en-CA" dirty="0" smtClean="0"/>
              <a:t>ey</a:t>
            </a:r>
            <a:r>
              <a:rPr lang="en-CA" baseline="0" dirty="0" smtClean="0"/>
              <a:t> observations:</a:t>
            </a:r>
          </a:p>
          <a:p>
            <a:pPr marL="171450" indent="-171450">
              <a:buFontTx/>
              <a:buChar char="-"/>
            </a:pPr>
            <a:r>
              <a:rPr lang="en-CA" baseline="0" dirty="0" smtClean="0"/>
              <a:t>Under sunny weather usually most perceived indirect lighting comes from main light source</a:t>
            </a:r>
          </a:p>
          <a:p>
            <a:pPr marL="171450" indent="-171450">
              <a:buFontTx/>
              <a:buChar char="-"/>
            </a:pPr>
            <a:r>
              <a:rPr lang="en-CA" baseline="0" dirty="0" smtClean="0"/>
              <a:t>We can easily split indirect lighting from sky and it’s bounces from main light component – techniques existing in our engine (like World Ambient Occlusion and SSAO) are enough to provide shadowing information</a:t>
            </a:r>
          </a:p>
          <a:p>
            <a:pPr marL="171450" indent="-171450">
              <a:buFontTx/>
              <a:buChar char="-"/>
            </a:pPr>
            <a:r>
              <a:rPr lang="en-CA" baseline="0" dirty="0" smtClean="0"/>
              <a:t>Main light trajectory not dependent on weather </a:t>
            </a:r>
            <a:r>
              <a:rPr lang="en-CA" baseline="0" dirty="0" err="1" smtClean="0"/>
              <a:t>preset</a:t>
            </a:r>
            <a:r>
              <a:rPr lang="en-CA" baseline="0" dirty="0" smtClean="0"/>
              <a:t> – only light color and strength depends on it</a:t>
            </a:r>
          </a:p>
          <a:p>
            <a:pPr marL="171450" indent="-171450">
              <a:buFontTx/>
              <a:buChar char="-"/>
            </a:pPr>
            <a:r>
              <a:rPr lang="en-CA" baseline="0" dirty="0" smtClean="0"/>
              <a:t>For a single GI diffuse-only bounce we can </a:t>
            </a:r>
            <a:r>
              <a:rPr lang="en-CA" baseline="0" dirty="0" err="1" smtClean="0"/>
              <a:t>precompute</a:t>
            </a:r>
            <a:r>
              <a:rPr lang="en-CA" baseline="0" dirty="0" smtClean="0"/>
              <a:t> and store “some” information based only on:</a:t>
            </a:r>
          </a:p>
          <a:p>
            <a:pPr marL="628650" lvl="1" indent="-171450">
              <a:buFontTx/>
              <a:buChar char="-"/>
            </a:pPr>
            <a:r>
              <a:rPr lang="en-CA" baseline="0" dirty="0" smtClean="0"/>
              <a:t>Albedo</a:t>
            </a:r>
          </a:p>
          <a:p>
            <a:pPr marL="628650" lvl="1" indent="-171450">
              <a:buFontTx/>
              <a:buChar char="-"/>
            </a:pPr>
            <a:r>
              <a:rPr lang="en-CA" baseline="0" dirty="0" err="1" smtClean="0"/>
              <a:t>Normals</a:t>
            </a:r>
            <a:endParaRPr lang="en-CA" baseline="0" dirty="0" smtClean="0"/>
          </a:p>
          <a:p>
            <a:pPr marL="628650" lvl="1" indent="-171450">
              <a:buFontTx/>
              <a:buChar char="-"/>
            </a:pPr>
            <a:r>
              <a:rPr lang="en-CA" baseline="0" dirty="0" smtClean="0"/>
              <a:t>Shadowing information</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10</a:t>
            </a:fld>
            <a:endParaRPr lang="en-CA"/>
          </a:p>
        </p:txBody>
      </p:sp>
    </p:spTree>
    <p:extLst>
      <p:ext uri="{BB962C8B-B14F-4D97-AF65-F5344CB8AC3E}">
        <p14:creationId xmlns:p14="http://schemas.microsoft.com/office/powerpoint/2010/main" val="1221818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VIDEO</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11</a:t>
            </a:fld>
            <a:endParaRPr lang="en-CA"/>
          </a:p>
        </p:txBody>
      </p:sp>
    </p:spTree>
    <p:extLst>
      <p:ext uri="{BB962C8B-B14F-4D97-AF65-F5344CB8AC3E}">
        <p14:creationId xmlns:p14="http://schemas.microsoft.com/office/powerpoint/2010/main" val="2417061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000" dirty="0" smtClean="0"/>
              <a:t>We developed a new solution - </a:t>
            </a:r>
            <a:r>
              <a:rPr lang="en-CA" sz="1000" b="1" dirty="0" smtClean="0"/>
              <a:t>Deferred Normalized</a:t>
            </a:r>
            <a:r>
              <a:rPr lang="en-CA" sz="1000" b="1" baseline="0" dirty="0" smtClean="0"/>
              <a:t> Irradiance Probes </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12</a:t>
            </a:fld>
            <a:endParaRPr lang="en-CA"/>
          </a:p>
        </p:txBody>
      </p:sp>
    </p:spTree>
    <p:extLst>
      <p:ext uri="{BB962C8B-B14F-4D97-AF65-F5344CB8AC3E}">
        <p14:creationId xmlns:p14="http://schemas.microsoft.com/office/powerpoint/2010/main" val="2723780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err="1" smtClean="0"/>
              <a:t>Storing</a:t>
            </a:r>
            <a:r>
              <a:rPr lang="fr-CA" dirty="0" smtClean="0"/>
              <a:t> « </a:t>
            </a:r>
            <a:r>
              <a:rPr lang="fr-CA" dirty="0" err="1" smtClean="0"/>
              <a:t>normalized</a:t>
            </a:r>
            <a:r>
              <a:rPr lang="fr-CA" baseline="0" dirty="0" smtClean="0"/>
              <a:t> » </a:t>
            </a:r>
            <a:r>
              <a:rPr lang="fr-CA" baseline="0" dirty="0" err="1" smtClean="0"/>
              <a:t>irradiance</a:t>
            </a:r>
            <a:r>
              <a:rPr lang="fr-CA" baseline="0" dirty="0" smtClean="0"/>
              <a:t> for </a:t>
            </a:r>
            <a:r>
              <a:rPr lang="fr-CA" baseline="0" dirty="0" err="1" smtClean="0"/>
              <a:t>n</a:t>
            </a:r>
            <a:r>
              <a:rPr lang="fr-CA" dirty="0" err="1" smtClean="0"/>
              <a:t>eutral</a:t>
            </a:r>
            <a:r>
              <a:rPr lang="fr-CA" baseline="0" dirty="0" smtClean="0"/>
              <a:t> </a:t>
            </a:r>
            <a:r>
              <a:rPr lang="fr-CA" baseline="0" dirty="0" err="1" smtClean="0"/>
              <a:t>color</a:t>
            </a:r>
            <a:r>
              <a:rPr lang="fr-CA" baseline="0" dirty="0" smtClean="0"/>
              <a:t> - WHITE, but </a:t>
            </a:r>
            <a:r>
              <a:rPr lang="fr-CA" baseline="0" dirty="0" err="1" smtClean="0"/>
              <a:t>take</a:t>
            </a:r>
            <a:r>
              <a:rPr lang="fr-CA" baseline="0" dirty="0" smtClean="0"/>
              <a:t> </a:t>
            </a:r>
            <a:r>
              <a:rPr lang="fr-CA" baseline="0" dirty="0" err="1" smtClean="0"/>
              <a:t>shadowing</a:t>
            </a:r>
            <a:r>
              <a:rPr lang="fr-CA" baseline="0" dirty="0" smtClean="0"/>
              <a:t> </a:t>
            </a:r>
            <a:r>
              <a:rPr lang="fr-CA" baseline="0" dirty="0" err="1" smtClean="0"/>
              <a:t>into</a:t>
            </a:r>
            <a:r>
              <a:rPr lang="fr-CA" baseline="0" dirty="0" smtClean="0"/>
              <a:t> </a:t>
            </a:r>
            <a:r>
              <a:rPr lang="fr-CA" baseline="0" dirty="0" err="1" smtClean="0"/>
              <a:t>account</a:t>
            </a:r>
            <a:r>
              <a:rPr lang="fr-CA" baseline="0" dirty="0" smtClean="0"/>
              <a:t>.</a:t>
            </a:r>
          </a:p>
          <a:p>
            <a:r>
              <a:rPr lang="fr-CA" baseline="0" dirty="0" smtClean="0"/>
              <a:t>No multi </a:t>
            </a:r>
            <a:r>
              <a:rPr lang="fr-CA" baseline="0" dirty="0" err="1" smtClean="0"/>
              <a:t>bounce</a:t>
            </a:r>
            <a:r>
              <a:rPr lang="fr-CA" baseline="0" dirty="0" smtClean="0"/>
              <a:t> (</a:t>
            </a:r>
            <a:r>
              <a:rPr lang="fr-CA" baseline="0" dirty="0" err="1" smtClean="0"/>
              <a:t>was</a:t>
            </a:r>
            <a:r>
              <a:rPr lang="fr-CA" baseline="0" dirty="0" smtClean="0"/>
              <a:t> possible, but </a:t>
            </a:r>
            <a:r>
              <a:rPr lang="fr-CA" baseline="0" dirty="0" err="1" smtClean="0"/>
              <a:t>artists</a:t>
            </a:r>
            <a:r>
              <a:rPr lang="fr-CA" baseline="0" dirty="0" smtClean="0"/>
              <a:t> </a:t>
            </a:r>
            <a:r>
              <a:rPr lang="fr-CA" baseline="0" dirty="0" err="1" smtClean="0"/>
              <a:t>didn’t</a:t>
            </a:r>
            <a:r>
              <a:rPr lang="fr-CA" baseline="0" dirty="0" smtClean="0"/>
              <a:t> </a:t>
            </a:r>
            <a:r>
              <a:rPr lang="fr-CA" baseline="0" dirty="0" err="1" smtClean="0"/>
              <a:t>want</a:t>
            </a:r>
            <a:r>
              <a:rPr lang="fr-CA" baseline="0" dirty="0" smtClean="0"/>
              <a:t> to </a:t>
            </a:r>
            <a:r>
              <a:rPr lang="fr-CA" baseline="0" dirty="0" err="1" smtClean="0"/>
              <a:t>increase</a:t>
            </a:r>
            <a:r>
              <a:rPr lang="fr-CA" baseline="0" dirty="0" smtClean="0"/>
              <a:t> </a:t>
            </a:r>
            <a:r>
              <a:rPr lang="fr-CA" baseline="0" dirty="0" err="1" smtClean="0"/>
              <a:t>iteration</a:t>
            </a:r>
            <a:r>
              <a:rPr lang="fr-CA" baseline="0" dirty="0" smtClean="0"/>
              <a:t> times) -&gt; use constant </a:t>
            </a:r>
            <a:r>
              <a:rPr lang="fr-CA" baseline="0" dirty="0" err="1" smtClean="0"/>
              <a:t>ambient</a:t>
            </a:r>
            <a:r>
              <a:rPr lang="fr-CA" baseline="0" dirty="0" smtClean="0"/>
              <a:t> </a:t>
            </a:r>
            <a:r>
              <a:rPr lang="fr-CA" baseline="0" dirty="0" err="1" smtClean="0"/>
              <a:t>term</a:t>
            </a:r>
            <a:r>
              <a:rPr lang="fr-CA" baseline="0" dirty="0" smtClean="0"/>
              <a:t> to </a:t>
            </a:r>
            <a:r>
              <a:rPr lang="fr-CA" baseline="0" dirty="0" err="1" smtClean="0"/>
              <a:t>fake</a:t>
            </a:r>
            <a:r>
              <a:rPr lang="fr-CA" baseline="0" dirty="0" smtClean="0"/>
              <a:t> </a:t>
            </a:r>
            <a:r>
              <a:rPr lang="fr-CA" baseline="0" dirty="0" err="1" smtClean="0"/>
              <a:t>it</a:t>
            </a:r>
            <a:r>
              <a:rPr lang="fr-CA" baseline="0" dirty="0" smtClean="0"/>
              <a:t> and </a:t>
            </a:r>
            <a:r>
              <a:rPr lang="fr-CA" baseline="0" dirty="0" err="1" smtClean="0"/>
              <a:t>avoid</a:t>
            </a:r>
            <a:r>
              <a:rPr lang="fr-CA" baseline="0" dirty="0" smtClean="0"/>
              <a:t> pitch-black areas.</a:t>
            </a:r>
          </a:p>
        </p:txBody>
      </p:sp>
      <p:sp>
        <p:nvSpPr>
          <p:cNvPr id="4" name="Slide Number Placeholder 3"/>
          <p:cNvSpPr>
            <a:spLocks noGrp="1"/>
          </p:cNvSpPr>
          <p:nvPr>
            <p:ph type="sldNum" sz="quarter" idx="10"/>
          </p:nvPr>
        </p:nvSpPr>
        <p:spPr/>
        <p:txBody>
          <a:bodyPr/>
          <a:lstStyle/>
          <a:p>
            <a:fld id="{2451081B-BECC-47A4-B663-C3EE9D8ABAA8}" type="slidenum">
              <a:rPr lang="en-CA" smtClean="0"/>
              <a:t>13</a:t>
            </a:fld>
            <a:endParaRPr lang="en-CA"/>
          </a:p>
        </p:txBody>
      </p:sp>
    </p:spTree>
    <p:extLst>
      <p:ext uri="{BB962C8B-B14F-4D97-AF65-F5344CB8AC3E}">
        <p14:creationId xmlns:p14="http://schemas.microsoft.com/office/powerpoint/2010/main" val="1166748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First,</a:t>
            </a:r>
            <a:r>
              <a:rPr lang="en-CA" baseline="0" dirty="0" smtClean="0"/>
              <a:t> let’s have a look at our offline rendering / baking part.</a:t>
            </a:r>
          </a:p>
          <a:p>
            <a:pPr marL="685800" lvl="1" indent="-228600">
              <a:buFont typeface="+mj-lt"/>
              <a:buAutoNum type="arabicPeriod"/>
            </a:pPr>
            <a:r>
              <a:rPr lang="en-CA" baseline="0" dirty="0" smtClean="0"/>
              <a:t>We use GPU </a:t>
            </a:r>
            <a:r>
              <a:rPr lang="en-CA" baseline="0" dirty="0" err="1" smtClean="0"/>
              <a:t>cubemap</a:t>
            </a:r>
            <a:r>
              <a:rPr lang="en-CA" baseline="0" dirty="0" smtClean="0"/>
              <a:t> capture and GPU convolution to calculate irradiance for four basis vectors. </a:t>
            </a:r>
          </a:p>
          <a:p>
            <a:pPr marL="685800" lvl="1" indent="-228600">
              <a:buFont typeface="+mj-lt"/>
              <a:buAutoNum type="arabicPeriod"/>
            </a:pPr>
            <a:r>
              <a:rPr lang="en-CA" baseline="0" dirty="0" smtClean="0"/>
              <a:t>GPU baker was very efficient as albedo and </a:t>
            </a:r>
            <a:r>
              <a:rPr lang="en-CA" baseline="0" dirty="0" err="1" smtClean="0"/>
              <a:t>normals</a:t>
            </a:r>
            <a:r>
              <a:rPr lang="en-CA" baseline="0" dirty="0" smtClean="0"/>
              <a:t> do not change with dynamic time of day, only </a:t>
            </a:r>
            <a:r>
              <a:rPr lang="en-CA" baseline="0" dirty="0" err="1" smtClean="0"/>
              <a:t>shadowmaps</a:t>
            </a:r>
            <a:r>
              <a:rPr lang="en-CA" baseline="0" dirty="0" smtClean="0"/>
              <a:t>. We reused big resolution </a:t>
            </a:r>
            <a:r>
              <a:rPr lang="en-CA" baseline="0" dirty="0" err="1" smtClean="0"/>
              <a:t>shadowmaps</a:t>
            </a:r>
            <a:r>
              <a:rPr lang="en-CA" baseline="0" dirty="0" smtClean="0"/>
              <a:t> for whole sector of 64x64 meters.</a:t>
            </a:r>
          </a:p>
          <a:p>
            <a:pPr marL="685800" lvl="1" indent="-228600">
              <a:buFont typeface="+mj-lt"/>
              <a:buAutoNum type="arabicPeriod"/>
            </a:pPr>
            <a:r>
              <a:rPr lang="en-CA" baseline="0" dirty="0" smtClean="0"/>
              <a:t>World has 2.5D structure so we stored information in 2D textures that could be compressed and later </a:t>
            </a:r>
            <a:r>
              <a:rPr lang="en-CA" baseline="0" dirty="0" err="1" smtClean="0"/>
              <a:t>blitted</a:t>
            </a:r>
            <a:r>
              <a:rPr lang="en-CA" baseline="0" dirty="0" smtClean="0"/>
              <a:t> using GPU</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14</a:t>
            </a:fld>
            <a:endParaRPr lang="en-CA"/>
          </a:p>
        </p:txBody>
      </p:sp>
    </p:spTree>
    <p:extLst>
      <p:ext uri="{BB962C8B-B14F-4D97-AF65-F5344CB8AC3E}">
        <p14:creationId xmlns:p14="http://schemas.microsoft.com/office/powerpoint/2010/main" val="3478539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Use </a:t>
            </a:r>
            <a:r>
              <a:rPr lang="en-US" baseline="0" dirty="0" err="1" smtClean="0"/>
              <a:t>navmesh</a:t>
            </a:r>
            <a:r>
              <a:rPr lang="en-US" baseline="0" dirty="0" smtClean="0"/>
              <a:t>: trim the ones in unreachable interiors and reuse neighboring information -&gt; Solve interpolation issue. </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15</a:t>
            </a:fld>
            <a:endParaRPr lang="en-CA"/>
          </a:p>
        </p:txBody>
      </p:sp>
    </p:spTree>
    <p:extLst>
      <p:ext uri="{BB962C8B-B14F-4D97-AF65-F5344CB8AC3E}">
        <p14:creationId xmlns:p14="http://schemas.microsoft.com/office/powerpoint/2010/main" val="2515630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Times</a:t>
            </a:r>
            <a:r>
              <a:rPr lang="en-CA" baseline="0" dirty="0" smtClean="0"/>
              <a:t> at which we captured GI:</a:t>
            </a:r>
          </a:p>
          <a:p>
            <a:r>
              <a:rPr lang="en-CA" baseline="0" dirty="0" smtClean="0"/>
              <a:t>Midnight, 3AM, 6AM, 9AM, 12PM, 3PM, 6PM, 9PM</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16</a:t>
            </a:fld>
            <a:endParaRPr lang="en-CA"/>
          </a:p>
        </p:txBody>
      </p:sp>
    </p:spTree>
    <p:extLst>
      <p:ext uri="{BB962C8B-B14F-4D97-AF65-F5344CB8AC3E}">
        <p14:creationId xmlns:p14="http://schemas.microsoft.com/office/powerpoint/2010/main" val="1894225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Tx/>
              <a:buAutoNum type="arabicPeriod"/>
            </a:pPr>
            <a:r>
              <a:rPr lang="en-US" baseline="0" dirty="0" smtClean="0"/>
              <a:t>For each probe, 8 </a:t>
            </a:r>
            <a:r>
              <a:rPr lang="en-US" baseline="0" dirty="0" err="1" smtClean="0"/>
              <a:t>cubemaps</a:t>
            </a:r>
            <a:r>
              <a:rPr lang="en-US" baseline="0" dirty="0" smtClean="0"/>
              <a:t>, every 3 hours</a:t>
            </a:r>
          </a:p>
          <a:p>
            <a:pPr marL="685800" lvl="1" indent="-228600">
              <a:buFontTx/>
              <a:buAutoNum type="arabicPeriod"/>
            </a:pPr>
            <a:r>
              <a:rPr lang="en-US" baseline="0" dirty="0" smtClean="0"/>
              <a:t>We use a neutral, white sun in order to be able to apply weather at runtime</a:t>
            </a:r>
          </a:p>
          <a:p>
            <a:pPr marL="685800" lvl="1" indent="-228600">
              <a:buFontTx/>
              <a:buAutoNum type="arabicPeriod"/>
            </a:pPr>
            <a:r>
              <a:rPr lang="en-US" baseline="0" dirty="0" smtClean="0"/>
              <a:t>We have an optional ambient term because we don’t have multi bounce GI</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17</a:t>
            </a:fld>
            <a:endParaRPr lang="en-CA"/>
          </a:p>
        </p:txBody>
      </p:sp>
    </p:spTree>
    <p:extLst>
      <p:ext uri="{BB962C8B-B14F-4D97-AF65-F5344CB8AC3E}">
        <p14:creationId xmlns:p14="http://schemas.microsoft.com/office/powerpoint/2010/main" val="905563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lvl="1" indent="-228600">
              <a:buFontTx/>
              <a:buAutoNum type="arabicPeriod"/>
            </a:pPr>
            <a:r>
              <a:rPr lang="en-US" baseline="0" dirty="0" smtClean="0"/>
              <a:t>For each </a:t>
            </a:r>
            <a:r>
              <a:rPr lang="en-US" baseline="0" dirty="0" err="1" smtClean="0"/>
              <a:t>cubemap</a:t>
            </a:r>
            <a:r>
              <a:rPr lang="en-US" baseline="0" dirty="0" smtClean="0"/>
              <a:t> we compute 4 irradiance colors by integrating the </a:t>
            </a:r>
            <a:r>
              <a:rPr lang="en-US" baseline="0" dirty="0" err="1" smtClean="0"/>
              <a:t>cubemap</a:t>
            </a:r>
            <a:r>
              <a:rPr lang="en-US" baseline="0" dirty="0" smtClean="0"/>
              <a:t> in 4 directions, indicated by the arrow (same as FC3 basis)</a:t>
            </a:r>
          </a:p>
          <a:p>
            <a:pPr marL="685800" lvl="1" indent="-228600">
              <a:buFontTx/>
              <a:buAutoNum type="arabicPeriod"/>
            </a:pPr>
            <a:r>
              <a:rPr lang="en-US" baseline="0" dirty="0" smtClean="0"/>
              <a:t>Faster to do it this way to get the final ambient color (PS3 </a:t>
            </a:r>
            <a:r>
              <a:rPr lang="en-US" baseline="0" dirty="0" err="1" smtClean="0"/>
              <a:t>swizzling</a:t>
            </a:r>
            <a:r>
              <a:rPr lang="en-US" baseline="0" dirty="0" smtClean="0"/>
              <a:t> vector registers performance)</a:t>
            </a:r>
          </a:p>
          <a:p>
            <a:pPr marL="685800" lvl="1" indent="-228600">
              <a:buFontTx/>
              <a:buAutoNum type="arabicPeriod"/>
            </a:pPr>
            <a:r>
              <a:rPr lang="en-US" baseline="0" dirty="0" smtClean="0"/>
              <a:t>Red arrow on upper right side of the screen -&gt; One normalized irradiance color</a:t>
            </a:r>
          </a:p>
          <a:p>
            <a:pPr marL="685800" lvl="1" indent="-228600">
              <a:buFontTx/>
              <a:buAutoNum type="arabicPeriod"/>
            </a:pPr>
            <a:r>
              <a:rPr lang="en-US" baseline="0" dirty="0" smtClean="0"/>
              <a:t>Put this color in Red channel of 3 different </a:t>
            </a:r>
            <a:r>
              <a:rPr lang="en-US" baseline="0" dirty="0" err="1" smtClean="0"/>
              <a:t>texels</a:t>
            </a:r>
            <a:endParaRPr lang="en-US" baseline="0" dirty="0" smtClean="0"/>
          </a:p>
          <a:p>
            <a:pPr marL="685800" lvl="1" indent="-228600">
              <a:buFontTx/>
              <a:buAutoNum type="arabicPeriod"/>
            </a:pPr>
            <a:r>
              <a:rPr lang="en-US" baseline="0" dirty="0" smtClean="0"/>
              <a:t>Repeat the process for Green direction, blue direction, grey direction</a:t>
            </a:r>
          </a:p>
          <a:p>
            <a:pPr marL="685800" lvl="1" indent="-228600">
              <a:buFontTx/>
              <a:buAutoNum type="arabicPeriod"/>
            </a:pPr>
            <a:r>
              <a:rPr lang="en-US" baseline="0" dirty="0" smtClean="0"/>
              <a:t>We obtain 4 colors x 8 times of day. </a:t>
            </a:r>
          </a:p>
          <a:p>
            <a:pPr marL="685800" lvl="1" indent="-228600">
              <a:buFontTx/>
              <a:buAutoNum type="arabicPeriod"/>
            </a:pPr>
            <a:r>
              <a:rPr lang="en-US" baseline="0" dirty="0" smtClean="0"/>
              <a:t>We pack each channel R,G,B of the 4 directions together, into 3 RGBA channels</a:t>
            </a:r>
          </a:p>
          <a:p>
            <a:pPr marL="685800" lvl="1" indent="-228600">
              <a:buFontTx/>
              <a:buAutoNum type="arabicPeriod"/>
            </a:pPr>
            <a:r>
              <a:rPr lang="en-US" baseline="0" dirty="0" smtClean="0"/>
              <a:t>And we store everything in a texture</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18</a:t>
            </a:fld>
            <a:endParaRPr lang="en-CA"/>
          </a:p>
        </p:txBody>
      </p:sp>
    </p:spTree>
    <p:extLst>
      <p:ext uri="{BB962C8B-B14F-4D97-AF65-F5344CB8AC3E}">
        <p14:creationId xmlns:p14="http://schemas.microsoft.com/office/powerpoint/2010/main" val="2611089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Group this data in sectors -&gt; 16x16 probes</a:t>
            </a:r>
          </a:p>
          <a:p>
            <a:pPr marL="171450" indent="-171450">
              <a:buFontTx/>
              <a:buChar char="-"/>
            </a:pPr>
            <a:r>
              <a:rPr lang="en-US" baseline="0" dirty="0" smtClean="0"/>
              <a:t>Blinking dot represent data for one probe</a:t>
            </a:r>
          </a:p>
          <a:p>
            <a:pPr marL="171450" indent="-171450">
              <a:buFontTx/>
              <a:buChar char="-"/>
            </a:pPr>
            <a:r>
              <a:rPr lang="en-US" baseline="0" dirty="0" smtClean="0"/>
              <a:t>Texture that is used in engine</a:t>
            </a:r>
          </a:p>
          <a:p>
            <a:pPr marL="171450" indent="-171450">
              <a:buFontTx/>
              <a:buChar char="-"/>
            </a:pPr>
            <a:r>
              <a:rPr lang="en-US" baseline="0" dirty="0" smtClean="0"/>
              <a:t>Embedded in entity, streamed in like other resources</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19</a:t>
            </a:fld>
            <a:endParaRPr lang="en-CA"/>
          </a:p>
        </p:txBody>
      </p:sp>
    </p:spTree>
    <p:extLst>
      <p:ext uri="{BB962C8B-B14F-4D97-AF65-F5344CB8AC3E}">
        <p14:creationId xmlns:p14="http://schemas.microsoft.com/office/powerpoint/2010/main" val="1421545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To provide interactive iteration times, we needed to modify</a:t>
            </a:r>
            <a:r>
              <a:rPr lang="en-CA" baseline="0" dirty="0" smtClean="0"/>
              <a:t> brute-force baking </a:t>
            </a:r>
            <a:r>
              <a:rPr lang="en-CA" b="1" baseline="0" dirty="0" smtClean="0"/>
              <a:t>A LOT</a:t>
            </a:r>
            <a:r>
              <a:rPr lang="en-CA"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60 FPS / 30 000 probes, 6 cube faces x 8 time of day = 1 440 000 renders -&gt; 400 </a:t>
            </a:r>
            <a:r>
              <a:rPr lang="en-US" baseline="0" dirty="0" err="1" smtClean="0"/>
              <a:t>mn</a:t>
            </a:r>
            <a:r>
              <a:rPr lang="en-US" baseline="0" dirty="0" smtClean="0"/>
              <a:t> (6h40)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Unacceptable!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(notes: before </a:t>
            </a:r>
            <a:r>
              <a:rPr lang="en-US" dirty="0" err="1" smtClean="0"/>
              <a:t>navmesh</a:t>
            </a:r>
            <a:r>
              <a:rPr lang="en-US" dirty="0" smtClean="0"/>
              <a:t> spawning</a:t>
            </a:r>
            <a:r>
              <a:rPr lang="en-US" baseline="0" dirty="0" smtClean="0"/>
              <a:t> optimization, we had 110 000 probes, so we would have needed ~ 26 hours to compute everything …</a:t>
            </a:r>
            <a:r>
              <a:rPr 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Some</a:t>
            </a:r>
            <a:r>
              <a:rPr lang="en-US" baseline="0" dirty="0" smtClean="0"/>
              <a:t> optimizations notes:</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Less objects -&gt; camera Far @ 15 meters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Reuse </a:t>
            </a:r>
            <a:r>
              <a:rPr lang="en-US" dirty="0" err="1" smtClean="0"/>
              <a:t>Gbuffer</a:t>
            </a:r>
            <a:r>
              <a:rPr lang="en-US" dirty="0" smtClean="0"/>
              <a:t> for</a:t>
            </a:r>
            <a:r>
              <a:rPr lang="en-US" baseline="0" dirty="0" smtClean="0"/>
              <a:t> 8 times of day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 </a:t>
            </a:r>
            <a:r>
              <a:rPr lang="fr-FR" dirty="0" err="1" smtClean="0"/>
              <a:t>Same</a:t>
            </a:r>
            <a:r>
              <a:rPr lang="fr-FR" dirty="0" smtClean="0"/>
              <a:t> </a:t>
            </a:r>
            <a:r>
              <a:rPr lang="fr-FR" dirty="0" err="1" smtClean="0"/>
              <a:t>shadow</a:t>
            </a:r>
            <a:r>
              <a:rPr lang="fr-FR" dirty="0" smtClean="0"/>
              <a:t> </a:t>
            </a:r>
            <a:r>
              <a:rPr lang="fr-FR" dirty="0" err="1" smtClean="0"/>
              <a:t>maps</a:t>
            </a:r>
            <a:r>
              <a:rPr lang="fr-FR" dirty="0" smtClean="0"/>
              <a:t> </a:t>
            </a:r>
            <a:r>
              <a:rPr lang="fr-FR" dirty="0" err="1" smtClean="0"/>
              <a:t>shared</a:t>
            </a:r>
            <a:r>
              <a:rPr lang="fr-FR" baseline="0" dirty="0" smtClean="0"/>
              <a:t> by </a:t>
            </a:r>
            <a:r>
              <a:rPr lang="fr-FR" baseline="0" dirty="0" err="1" smtClean="0"/>
              <a:t>sector</a:t>
            </a:r>
            <a:r>
              <a:rPr lang="fr-FR" baseline="0" dirty="0" smtClean="0"/>
              <a:t> of probes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One Cascade -&gt; contains all sector</a:t>
            </a:r>
            <a:endParaRPr lang="fr-FR" dirty="0" smtClean="0"/>
          </a:p>
          <a:p>
            <a:pPr marL="0" indent="0">
              <a:buFontTx/>
              <a:buNone/>
            </a:pPr>
            <a:r>
              <a:rPr lang="en-US" dirty="0" smtClean="0"/>
              <a:t>- Frustum Culling bottleneck</a:t>
            </a:r>
            <a:r>
              <a:rPr lang="en-US" baseline="0" dirty="0" smtClean="0"/>
              <a:t> -&gt; custom traversal, 2d position and distance based</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 </a:t>
            </a:r>
            <a:r>
              <a:rPr lang="fr-FR" dirty="0" err="1" smtClean="0"/>
              <a:t>Make</a:t>
            </a:r>
            <a:r>
              <a:rPr lang="fr-FR" dirty="0" smtClean="0"/>
              <a:t> sure CPU </a:t>
            </a:r>
            <a:r>
              <a:rPr lang="fr-FR" dirty="0" err="1" smtClean="0"/>
              <a:t>won’t</a:t>
            </a:r>
            <a:r>
              <a:rPr lang="fr-FR" dirty="0" smtClean="0"/>
              <a:t> </a:t>
            </a:r>
            <a:r>
              <a:rPr lang="fr-FR" dirty="0" err="1" smtClean="0"/>
              <a:t>stall</a:t>
            </a:r>
            <a:r>
              <a:rPr lang="fr-FR" dirty="0" smtClean="0"/>
              <a:t> </a:t>
            </a:r>
            <a:r>
              <a:rPr lang="fr-FR" dirty="0" err="1" smtClean="0"/>
              <a:t>when</a:t>
            </a:r>
            <a:r>
              <a:rPr lang="fr-FR" dirty="0" smtClean="0"/>
              <a:t> </a:t>
            </a:r>
            <a:r>
              <a:rPr lang="fr-FR" dirty="0" err="1" smtClean="0"/>
              <a:t>locking</a:t>
            </a:r>
            <a:r>
              <a:rPr lang="fr-FR" dirty="0" smtClean="0"/>
              <a:t> GPU textures -&gt; use round robin of multiple </a:t>
            </a:r>
            <a:r>
              <a:rPr lang="fr-FR" dirty="0" err="1" smtClean="0"/>
              <a:t>queries</a:t>
            </a:r>
            <a:endParaRPr lang="en-US"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20</a:t>
            </a:fld>
            <a:endParaRPr lang="en-CA"/>
          </a:p>
        </p:txBody>
      </p:sp>
    </p:spTree>
    <p:extLst>
      <p:ext uri="{BB962C8B-B14F-4D97-AF65-F5344CB8AC3E}">
        <p14:creationId xmlns:p14="http://schemas.microsoft.com/office/powerpoint/2010/main" val="1280924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21</a:t>
            </a:fld>
            <a:endParaRPr lang="en-CA"/>
          </a:p>
        </p:txBody>
      </p:sp>
    </p:spTree>
    <p:extLst>
      <p:ext uri="{BB962C8B-B14F-4D97-AF65-F5344CB8AC3E}">
        <p14:creationId xmlns:p14="http://schemas.microsoft.com/office/powerpoint/2010/main" val="3430560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Denormalization</a:t>
            </a:r>
            <a:r>
              <a:rPr lang="en-US" dirty="0" smtClean="0"/>
              <a:t> d</a:t>
            </a:r>
            <a:r>
              <a:rPr lang="fr-FR" dirty="0" smtClean="0"/>
              <a:t>one on GPU (pixel </a:t>
            </a:r>
            <a:r>
              <a:rPr lang="fr-FR" dirty="0" err="1" smtClean="0"/>
              <a:t>shader</a:t>
            </a:r>
            <a:r>
              <a:rPr lang="fr-FR" dirty="0" smtClean="0"/>
              <a:t> </a:t>
            </a:r>
            <a:r>
              <a:rPr lang="fr-FR" dirty="0" err="1" smtClean="0"/>
              <a:t>taking</a:t>
            </a:r>
            <a:r>
              <a:rPr lang="fr-FR" dirty="0" smtClean="0"/>
              <a:t> 0.1ms on ps3)</a:t>
            </a:r>
          </a:p>
          <a:p>
            <a:endParaRPr lang="fr-FR" dirty="0" smtClean="0"/>
          </a:p>
          <a:p>
            <a:r>
              <a:rPr lang="fr-FR" dirty="0" err="1" smtClean="0"/>
              <a:t>We</a:t>
            </a:r>
            <a:r>
              <a:rPr lang="fr-FR" dirty="0" smtClean="0"/>
              <a:t> use the </a:t>
            </a:r>
            <a:r>
              <a:rPr lang="fr-FR" dirty="0" err="1" smtClean="0"/>
              <a:t>irradiance</a:t>
            </a:r>
            <a:r>
              <a:rPr lang="fr-FR" dirty="0" smtClean="0"/>
              <a:t> texture </a:t>
            </a:r>
            <a:r>
              <a:rPr lang="fr-FR" dirty="0" err="1" smtClean="0"/>
              <a:t>generated</a:t>
            </a:r>
            <a:r>
              <a:rPr lang="fr-FR" dirty="0" smtClean="0"/>
              <a:t> offline</a:t>
            </a:r>
          </a:p>
          <a:p>
            <a:r>
              <a:rPr lang="fr-FR" dirty="0" err="1" smtClean="0"/>
              <a:t>Based</a:t>
            </a:r>
            <a:r>
              <a:rPr lang="fr-FR" baseline="0" dirty="0" smtClean="0"/>
              <a:t> on the </a:t>
            </a:r>
            <a:r>
              <a:rPr lang="fr-FR" baseline="0" dirty="0" err="1" smtClean="0"/>
              <a:t>current</a:t>
            </a:r>
            <a:r>
              <a:rPr lang="fr-FR" baseline="0" dirty="0" smtClean="0"/>
              <a:t> time of </a:t>
            </a:r>
            <a:r>
              <a:rPr lang="fr-FR" baseline="0" dirty="0" err="1" smtClean="0"/>
              <a:t>day</a:t>
            </a:r>
            <a:r>
              <a:rPr lang="fr-FR" baseline="0" dirty="0" smtClean="0"/>
              <a:t>, and camera location, </a:t>
            </a:r>
            <a:r>
              <a:rPr lang="fr-FR" baseline="0" dirty="0" err="1" smtClean="0"/>
              <a:t>sample</a:t>
            </a:r>
            <a:r>
              <a:rPr lang="fr-FR" baseline="0" dirty="0" smtClean="0"/>
              <a:t> the </a:t>
            </a:r>
            <a:r>
              <a:rPr lang="fr-FR" baseline="0" dirty="0" err="1" smtClean="0"/>
              <a:t>appropriate</a:t>
            </a:r>
            <a:r>
              <a:rPr lang="fr-FR" baseline="0" dirty="0" smtClean="0"/>
              <a:t> pixels in </a:t>
            </a:r>
            <a:r>
              <a:rPr lang="fr-FR" baseline="0" dirty="0" err="1" smtClean="0"/>
              <a:t>each</a:t>
            </a:r>
            <a:r>
              <a:rPr lang="fr-FR" baseline="0" dirty="0" smtClean="0"/>
              <a:t> probe area </a:t>
            </a:r>
            <a:endParaRPr lang="fr-FR" dirty="0" smtClean="0"/>
          </a:p>
          <a:p>
            <a:r>
              <a:rPr lang="fr-FR" dirty="0" err="1" smtClean="0"/>
              <a:t>Interpolate</a:t>
            </a:r>
            <a:r>
              <a:rPr lang="fr-FR" dirty="0" smtClean="0"/>
              <a:t> to a </a:t>
            </a:r>
            <a:r>
              <a:rPr lang="fr-FR" dirty="0" err="1" smtClean="0"/>
              <a:t>neutral</a:t>
            </a:r>
            <a:r>
              <a:rPr lang="fr-FR" dirty="0" smtClean="0"/>
              <a:t> value </a:t>
            </a:r>
            <a:r>
              <a:rPr lang="fr-FR" dirty="0" err="1" smtClean="0"/>
              <a:t>based</a:t>
            </a:r>
            <a:r>
              <a:rPr lang="fr-FR" dirty="0" smtClean="0"/>
              <a:t> on XY distance of the pixel </a:t>
            </a:r>
            <a:r>
              <a:rPr lang="fr-FR" dirty="0" err="1" smtClean="0"/>
              <a:t>from</a:t>
            </a:r>
            <a:r>
              <a:rPr lang="fr-FR" dirty="0" smtClean="0"/>
              <a:t> </a:t>
            </a:r>
            <a:r>
              <a:rPr lang="fr-FR" dirty="0" err="1" smtClean="0"/>
              <a:t>from</a:t>
            </a:r>
            <a:r>
              <a:rPr lang="fr-FR" dirty="0" smtClean="0"/>
              <a:t> camera</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22</a:t>
            </a:fld>
            <a:endParaRPr lang="en-CA"/>
          </a:p>
        </p:txBody>
      </p:sp>
    </p:spTree>
    <p:extLst>
      <p:ext uri="{BB962C8B-B14F-4D97-AF65-F5344CB8AC3E}">
        <p14:creationId xmlns:p14="http://schemas.microsoft.com/office/powerpoint/2010/main" val="2536670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We use these</a:t>
            </a:r>
            <a:r>
              <a:rPr lang="en-CA" baseline="0" dirty="0" smtClean="0"/>
              <a:t> runtime irradiance textures to compute our indirect lighting: the 4 irradiance get interpolated based on the pixel normal, and we have a height texture that allows us to fadeout vertically to a neutral color</a:t>
            </a:r>
            <a:endParaRPr lang="en-CA" dirty="0" smtClean="0"/>
          </a:p>
          <a:p>
            <a:endParaRPr lang="en-CA" dirty="0" smtClean="0"/>
          </a:p>
          <a:p>
            <a:r>
              <a:rPr lang="en-CA" dirty="0" smtClean="0"/>
              <a:t>Right side of the slide: sky lighting – ambient cube</a:t>
            </a:r>
            <a:r>
              <a:rPr lang="en-CA" baseline="0" dirty="0" smtClean="0"/>
              <a:t> combined with </a:t>
            </a:r>
            <a:r>
              <a:rPr lang="en-CA" baseline="0" dirty="0" err="1" smtClean="0"/>
              <a:t>normals</a:t>
            </a:r>
            <a:r>
              <a:rPr lang="en-CA" baseline="0" dirty="0" smtClean="0"/>
              <a:t> + world ambient occlusion data simulating occlusion from high buildings and other “big” geometric features</a:t>
            </a:r>
            <a:endParaRPr lang="en-CA" dirty="0" smtClean="0"/>
          </a:p>
          <a:p>
            <a:pPr marL="0" indent="0">
              <a:buFontTx/>
              <a:buNone/>
            </a:pPr>
            <a:r>
              <a:rPr lang="en-CA" baseline="0" dirty="0" smtClean="0"/>
              <a:t>Center: combined ambient (without SSAO)</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23</a:t>
            </a:fld>
            <a:endParaRPr lang="en-CA"/>
          </a:p>
        </p:txBody>
      </p:sp>
    </p:spTree>
    <p:extLst>
      <p:ext uri="{BB962C8B-B14F-4D97-AF65-F5344CB8AC3E}">
        <p14:creationId xmlns:p14="http://schemas.microsoft.com/office/powerpoint/2010/main" val="1518005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decomposition:</a:t>
            </a:r>
          </a:p>
          <a:p>
            <a:endParaRPr lang="en-US" dirty="0" smtClean="0"/>
          </a:p>
          <a:p>
            <a:r>
              <a:rPr lang="en-US" dirty="0" smtClean="0"/>
              <a:t>Direct</a:t>
            </a:r>
            <a:r>
              <a:rPr lang="en-US" baseline="0" dirty="0" smtClean="0"/>
              <a:t> lighting</a:t>
            </a:r>
            <a:endParaRPr lang="fr-FR"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24</a:t>
            </a:fld>
            <a:endParaRPr lang="en-CA"/>
          </a:p>
        </p:txBody>
      </p:sp>
    </p:spTree>
    <p:extLst>
      <p:ext uri="{BB962C8B-B14F-4D97-AF65-F5344CB8AC3E}">
        <p14:creationId xmlns:p14="http://schemas.microsoft.com/office/powerpoint/2010/main" val="2417403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Sky</a:t>
            </a:r>
            <a:r>
              <a:rPr lang="en-US" baseline="0" dirty="0" smtClean="0"/>
              <a:t> lighting + world AO</a:t>
            </a:r>
            <a:endParaRPr lang="fr-FR"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25</a:t>
            </a:fld>
            <a:endParaRPr lang="en-CA"/>
          </a:p>
        </p:txBody>
      </p:sp>
    </p:spTree>
    <p:extLst>
      <p:ext uri="{BB962C8B-B14F-4D97-AF65-F5344CB8AC3E}">
        <p14:creationId xmlns:p14="http://schemas.microsoft.com/office/powerpoint/2010/main" val="3305434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Indirect lighting</a:t>
            </a:r>
            <a:endParaRPr lang="fr-FR"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26</a:t>
            </a:fld>
            <a:endParaRPr lang="en-CA"/>
          </a:p>
        </p:txBody>
      </p:sp>
    </p:spTree>
    <p:extLst>
      <p:ext uri="{BB962C8B-B14F-4D97-AF65-F5344CB8AC3E}">
        <p14:creationId xmlns:p14="http://schemas.microsoft.com/office/powerpoint/2010/main" val="2112918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Combined,</a:t>
            </a:r>
            <a:r>
              <a:rPr lang="en-US" baseline="0" dirty="0" smtClean="0"/>
              <a:t> with SSAO</a:t>
            </a:r>
            <a:r>
              <a:rPr lang="en-CA" baseline="0" dirty="0" smtClean="0"/>
              <a:t> (PS3 SSAO version!)</a:t>
            </a:r>
            <a:endParaRPr lang="fr-FR" dirty="0" smtClean="0"/>
          </a:p>
        </p:txBody>
      </p:sp>
      <p:sp>
        <p:nvSpPr>
          <p:cNvPr id="4" name="Slide Number Placeholder 3"/>
          <p:cNvSpPr>
            <a:spLocks noGrp="1"/>
          </p:cNvSpPr>
          <p:nvPr>
            <p:ph type="sldNum" sz="quarter" idx="10"/>
          </p:nvPr>
        </p:nvSpPr>
        <p:spPr/>
        <p:txBody>
          <a:bodyPr/>
          <a:lstStyle/>
          <a:p>
            <a:fld id="{2451081B-BECC-47A4-B663-C3EE9D8ABAA8}" type="slidenum">
              <a:rPr lang="en-CA" smtClean="0"/>
              <a:t>27</a:t>
            </a:fld>
            <a:endParaRPr lang="en-CA"/>
          </a:p>
        </p:txBody>
      </p:sp>
    </p:spTree>
    <p:extLst>
      <p:ext uri="{BB962C8B-B14F-4D97-AF65-F5344CB8AC3E}">
        <p14:creationId xmlns:p14="http://schemas.microsoft.com/office/powerpoint/2010/main" val="30648922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Combined, SSAO, albedo applied</a:t>
            </a:r>
            <a:endParaRPr lang="fr-FR"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28</a:t>
            </a:fld>
            <a:endParaRPr lang="en-CA"/>
          </a:p>
        </p:txBody>
      </p:sp>
    </p:spTree>
    <p:extLst>
      <p:ext uri="{BB962C8B-B14F-4D97-AF65-F5344CB8AC3E}">
        <p14:creationId xmlns:p14="http://schemas.microsoft.com/office/powerpoint/2010/main" val="273905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Performance</a:t>
            </a:r>
            <a:r>
              <a:rPr lang="en-CA" baseline="0" dirty="0" smtClean="0"/>
              <a:t> cost:</a:t>
            </a:r>
          </a:p>
          <a:p>
            <a:r>
              <a:rPr lang="en-CA" baseline="0" dirty="0" smtClean="0"/>
              <a:t>PS3&amp;X360 Without stencil marking optimization (sky, ocean) 1.2ms for </a:t>
            </a:r>
            <a:r>
              <a:rPr lang="en-CA" baseline="0" dirty="0" err="1" smtClean="0"/>
              <a:t>fullscreen</a:t>
            </a:r>
            <a:r>
              <a:rPr lang="en-CA" baseline="0" dirty="0" smtClean="0"/>
              <a:t> pass</a:t>
            </a:r>
          </a:p>
          <a:p>
            <a:r>
              <a:rPr lang="en-CA" baseline="0" dirty="0" smtClean="0"/>
              <a:t>When combined with calculating screen space sun shadow mask (cascade selection, PCF filtering) in the same pass, around 1.8ms – some cost got amortized</a:t>
            </a:r>
          </a:p>
          <a:p>
            <a:r>
              <a:rPr lang="en-CA" baseline="0" dirty="0" smtClean="0"/>
              <a:t>On next gen and PC cost of bounce calculations is negligible compared to shadow mask that it is computed with</a:t>
            </a:r>
          </a:p>
          <a:p>
            <a:endParaRPr lang="en-CA" baseline="0" dirty="0" smtClean="0"/>
          </a:p>
          <a:p>
            <a:r>
              <a:rPr lang="en-CA" baseline="0" dirty="0" smtClean="0"/>
              <a:t>Memory cost:</a:t>
            </a:r>
          </a:p>
          <a:p>
            <a:r>
              <a:rPr lang="en-CA" baseline="0" dirty="0" smtClean="0"/>
              <a:t>We load 25 sectors around the player, all of them store data as 16x16 probes for 8 times of day and irradiance in 4 directions:</a:t>
            </a:r>
          </a:p>
          <a:p>
            <a:r>
              <a:rPr lang="en-CA" baseline="0" dirty="0" smtClean="0"/>
              <a:t>25 RGBA textures sized 48x128 = 600kb of VRAM</a:t>
            </a:r>
          </a:p>
          <a:p>
            <a:r>
              <a:rPr lang="en-CA" baseline="0" dirty="0" smtClean="0"/>
              <a:t>We thought about DXT5 compression or streaming just required 2 times of day, but cost is almost negligible so we didn’t need to pursue it</a:t>
            </a:r>
          </a:p>
          <a:p>
            <a:endParaRPr lang="en-CA" baseline="0" dirty="0" smtClean="0"/>
          </a:p>
          <a:p>
            <a:r>
              <a:rPr lang="en-CA" baseline="0" dirty="0" smtClean="0"/>
              <a:t>CPU performance:</a:t>
            </a:r>
          </a:p>
          <a:p>
            <a:r>
              <a:rPr lang="en-CA" baseline="0" dirty="0" smtClean="0"/>
              <a:t>We needed to </a:t>
            </a:r>
            <a:r>
              <a:rPr lang="en-CA" baseline="0" dirty="0" err="1" smtClean="0"/>
              <a:t>uncompress</a:t>
            </a:r>
            <a:r>
              <a:rPr lang="en-CA" baseline="0" dirty="0" smtClean="0"/>
              <a:t> world height data available for gameplay and placed in RAM memory. We optimized it a lot using vector </a:t>
            </a:r>
            <a:r>
              <a:rPr lang="en-CA" baseline="0" dirty="0" err="1" smtClean="0"/>
              <a:t>intrinsics</a:t>
            </a:r>
            <a:r>
              <a:rPr lang="en-CA" baseline="0" dirty="0" smtClean="0"/>
              <a:t>, but still cost was non-negligible.</a:t>
            </a:r>
          </a:p>
          <a:p>
            <a:r>
              <a:rPr lang="en-CA" baseline="0" dirty="0" smtClean="0"/>
              <a:t>In the end it cost us ~0.6ms for full update. Fortunately, some parts we didn’t have to do – as we supported </a:t>
            </a:r>
            <a:r>
              <a:rPr lang="en-CA" baseline="0" dirty="0" err="1" smtClean="0"/>
              <a:t>texel</a:t>
            </a:r>
            <a:r>
              <a:rPr lang="en-CA" baseline="0" dirty="0" smtClean="0"/>
              <a:t> snapping, we could update height data only when it was needed.</a:t>
            </a:r>
          </a:p>
          <a:p>
            <a:endParaRPr lang="en-CA" baseline="0" dirty="0" smtClean="0"/>
          </a:p>
          <a:p>
            <a:r>
              <a:rPr lang="en-CA" baseline="0" dirty="0" smtClean="0"/>
              <a:t>Number of probes:</a:t>
            </a:r>
          </a:p>
          <a:p>
            <a:r>
              <a:rPr lang="en-CA" baseline="0" dirty="0" smtClean="0"/>
              <a:t>When using </a:t>
            </a:r>
            <a:r>
              <a:rPr lang="en-CA" baseline="0" dirty="0" err="1" smtClean="0"/>
              <a:t>bruteforce</a:t>
            </a:r>
            <a:r>
              <a:rPr lang="en-CA" baseline="0" dirty="0" smtClean="0"/>
              <a:t> placement on highest available spot in the world aligned to grid, we had around 110 000 probes per typical game world.</a:t>
            </a:r>
          </a:p>
          <a:p>
            <a:r>
              <a:rPr lang="en-CA" baseline="0" dirty="0" smtClean="0"/>
              <a:t>When we used navigation mesh to place probes only on areas accessible to the player, it got down to 30 000.</a:t>
            </a:r>
          </a:p>
          <a:p>
            <a:endParaRPr lang="en-CA" baseline="0" dirty="0" smtClean="0"/>
          </a:p>
          <a:p>
            <a:r>
              <a:rPr lang="en-CA" baseline="0" dirty="0" smtClean="0"/>
              <a:t>Full baking time:</a:t>
            </a:r>
          </a:p>
          <a:p>
            <a:r>
              <a:rPr lang="en-CA" baseline="0" dirty="0" smtClean="0"/>
              <a:t>On single machine equipped with </a:t>
            </a:r>
            <a:r>
              <a:rPr lang="en-CA" baseline="0" dirty="0" err="1" smtClean="0"/>
              <a:t>nVidia</a:t>
            </a:r>
            <a:r>
              <a:rPr lang="en-CA" baseline="0" dirty="0" smtClean="0"/>
              <a:t> GTX 680, full baking time for whole world and all 8 times of day was around 8 minutes. Therefore it didn’t require any distribution over whole world, technical art directors and lighting artists were able to do it on demand.</a:t>
            </a:r>
          </a:p>
          <a:p>
            <a:r>
              <a:rPr lang="en-CA" baseline="0" dirty="0" smtClean="0"/>
              <a:t>We also added option to re-bake some probes or have continuous baking in background in editor (probes visible in the viewport were constantly </a:t>
            </a:r>
            <a:r>
              <a:rPr lang="en-CA" baseline="0" dirty="0" err="1" smtClean="0"/>
              <a:t>rebaked</a:t>
            </a:r>
            <a:r>
              <a:rPr lang="en-CA" baseline="0" dirty="0" smtClean="0"/>
              <a:t> in the background – almost no performance impact)</a:t>
            </a:r>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30</a:t>
            </a:fld>
            <a:endParaRPr lang="en-CA"/>
          </a:p>
        </p:txBody>
      </p:sp>
    </p:spTree>
    <p:extLst>
      <p:ext uri="{BB962C8B-B14F-4D97-AF65-F5344CB8AC3E}">
        <p14:creationId xmlns:p14="http://schemas.microsoft.com/office/powerpoint/2010/main" val="3263563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baseline="0" dirty="0" smtClean="0"/>
              <a:t>We wanted to change irradiance storage basis to something more accurate one. </a:t>
            </a:r>
          </a:p>
          <a:p>
            <a:pPr marL="0" indent="0">
              <a:buNone/>
            </a:pPr>
            <a:endParaRPr lang="en-CA" baseline="0" dirty="0" smtClean="0"/>
          </a:p>
          <a:p>
            <a:pPr marL="0" indent="0">
              <a:buNone/>
            </a:pPr>
            <a:r>
              <a:rPr lang="en-CA" baseline="0" dirty="0" smtClean="0"/>
              <a:t>HL2 basis with added “wrap-around” vector pointing down - didn’t work very well. </a:t>
            </a:r>
          </a:p>
          <a:p>
            <a:pPr marL="0" indent="0">
              <a:buNone/>
            </a:pPr>
            <a:r>
              <a:rPr lang="en-CA" baseline="0" dirty="0" smtClean="0"/>
              <a:t>The weights were not always normalized, resulting in brighter color in some directions. </a:t>
            </a:r>
          </a:p>
          <a:p>
            <a:pPr marL="0" indent="0">
              <a:buNone/>
            </a:pPr>
            <a:r>
              <a:rPr lang="en-CA" baseline="0" dirty="0" smtClean="0"/>
              <a:t>There was lots of ground color bleeding to the sides.</a:t>
            </a:r>
          </a:p>
        </p:txBody>
      </p:sp>
      <p:sp>
        <p:nvSpPr>
          <p:cNvPr id="4" name="Slide Number Placeholder 3"/>
          <p:cNvSpPr>
            <a:spLocks noGrp="1"/>
          </p:cNvSpPr>
          <p:nvPr>
            <p:ph type="sldNum" sz="quarter" idx="10"/>
          </p:nvPr>
        </p:nvSpPr>
        <p:spPr/>
        <p:txBody>
          <a:bodyPr/>
          <a:lstStyle/>
          <a:p>
            <a:fld id="{2451081B-BECC-47A4-B663-C3EE9D8ABAA8}" type="slidenum">
              <a:rPr lang="en-CA" smtClean="0"/>
              <a:t>31</a:t>
            </a:fld>
            <a:endParaRPr lang="en-CA"/>
          </a:p>
        </p:txBody>
      </p:sp>
    </p:spTree>
    <p:extLst>
      <p:ext uri="{BB962C8B-B14F-4D97-AF65-F5344CB8AC3E}">
        <p14:creationId xmlns:p14="http://schemas.microsoft.com/office/powerpoint/2010/main" val="2102803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baseline="0" dirty="0" smtClean="0"/>
              <a:t>Increase probe density / Have multiple layers in height axis instead of blending it out with height</a:t>
            </a:r>
          </a:p>
          <a:p>
            <a:pPr marL="0" indent="0">
              <a:buNone/>
            </a:pPr>
            <a:endParaRPr lang="en-CA" baseline="0" dirty="0" smtClean="0"/>
          </a:p>
          <a:p>
            <a:pPr marL="0" indent="0">
              <a:buNone/>
            </a:pPr>
            <a:r>
              <a:rPr lang="en-CA" baseline="0" dirty="0" smtClean="0"/>
              <a:t>Instead of storing “normalized” irradiance, use multiple weather </a:t>
            </a:r>
            <a:r>
              <a:rPr lang="en-CA" baseline="0" dirty="0" err="1" smtClean="0"/>
              <a:t>presets</a:t>
            </a:r>
            <a:endParaRPr lang="en-CA" baseline="0" dirty="0" smtClean="0"/>
          </a:p>
          <a:p>
            <a:pPr marL="228600" indent="-228600">
              <a:buAutoNum type="arabicPeriod"/>
            </a:pPr>
            <a:endParaRPr lang="en-CA" baseline="0" dirty="0" smtClean="0"/>
          </a:p>
          <a:p>
            <a:pPr marL="0" indent="0">
              <a:buNone/>
            </a:pPr>
            <a:r>
              <a:rPr lang="en-CA" baseline="0" dirty="0" smtClean="0"/>
              <a:t>Handle multiple bounces. Had some support but didn’t use it in the final result – iteration times. We were also not being completely energy conserving (storage basis) – adding light to the scene instead of diffusing it.</a:t>
            </a:r>
          </a:p>
          <a:p>
            <a:pPr marL="0" indent="0">
              <a:buNone/>
            </a:pPr>
            <a:endParaRPr lang="en-CA" baseline="0" dirty="0" smtClean="0"/>
          </a:p>
          <a:p>
            <a:pPr marL="0" indent="0">
              <a:buNone/>
            </a:pPr>
            <a:r>
              <a:rPr lang="en-CA" baseline="0" dirty="0" smtClean="0"/>
              <a:t>Update some probes on GPU -&gt; cache </a:t>
            </a:r>
            <a:r>
              <a:rPr lang="en-CA" baseline="0" dirty="0" err="1" smtClean="0"/>
              <a:t>Gbuffer</a:t>
            </a:r>
            <a:r>
              <a:rPr lang="en-CA" baseline="0" dirty="0" smtClean="0"/>
              <a:t> and light </a:t>
            </a:r>
            <a:r>
              <a:rPr lang="en-CA" baseline="0" dirty="0" err="1" smtClean="0"/>
              <a:t>env</a:t>
            </a:r>
            <a:r>
              <a:rPr lang="en-CA" baseline="0" dirty="0" smtClean="0"/>
              <a:t> map @ runtime -&gt; distribute probes on multiple frames</a:t>
            </a:r>
            <a:endParaRPr lang="fr-CA"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32</a:t>
            </a:fld>
            <a:endParaRPr lang="en-CA"/>
          </a:p>
        </p:txBody>
      </p:sp>
    </p:spTree>
    <p:extLst>
      <p:ext uri="{BB962C8B-B14F-4D97-AF65-F5344CB8AC3E}">
        <p14:creationId xmlns:p14="http://schemas.microsoft.com/office/powerpoint/2010/main" val="4138195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Ambient occlusion</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33</a:t>
            </a:fld>
            <a:endParaRPr lang="en-CA"/>
          </a:p>
        </p:txBody>
      </p:sp>
    </p:spTree>
    <p:extLst>
      <p:ext uri="{BB962C8B-B14F-4D97-AF65-F5344CB8AC3E}">
        <p14:creationId xmlns:p14="http://schemas.microsoft.com/office/powerpoint/2010/main" val="2977223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Example pattern (not final one!) rotated 3 times and accumulated over time to triple number of effective samples</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35</a:t>
            </a:fld>
            <a:endParaRPr lang="en-CA"/>
          </a:p>
        </p:txBody>
      </p:sp>
    </p:spTree>
    <p:extLst>
      <p:ext uri="{BB962C8B-B14F-4D97-AF65-F5344CB8AC3E}">
        <p14:creationId xmlns:p14="http://schemas.microsoft.com/office/powerpoint/2010/main" val="3288946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Great write-up</a:t>
            </a:r>
            <a:r>
              <a:rPr lang="en-CA" baseline="0" dirty="0" smtClean="0"/>
              <a:t> and example to existing technique by </a:t>
            </a:r>
            <a:r>
              <a:rPr lang="en-CA" baseline="0" dirty="0" err="1" smtClean="0"/>
              <a:t>Inigo</a:t>
            </a:r>
            <a:r>
              <a:rPr lang="en-CA" baseline="0" dirty="0" smtClean="0"/>
              <a:t> </a:t>
            </a:r>
            <a:r>
              <a:rPr lang="en-CA" baseline="0" dirty="0" err="1" smtClean="0"/>
              <a:t>Quilez</a:t>
            </a:r>
            <a:r>
              <a:rPr lang="en-CA" baseline="0" dirty="0" smtClean="0"/>
              <a:t>.</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40</a:t>
            </a:fld>
            <a:endParaRPr lang="en-CA"/>
          </a:p>
        </p:txBody>
      </p:sp>
    </p:spTree>
    <p:extLst>
      <p:ext uri="{BB962C8B-B14F-4D97-AF65-F5344CB8AC3E}">
        <p14:creationId xmlns:p14="http://schemas.microsoft.com/office/powerpoint/2010/main" val="1236788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Looks</a:t>
            </a:r>
            <a:r>
              <a:rPr lang="en-CA" baseline="0" dirty="0" smtClean="0"/>
              <a:t> of “World ambient occlusion” in Assassin’s Creed 3</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42</a:t>
            </a:fld>
            <a:endParaRPr lang="en-CA"/>
          </a:p>
        </p:txBody>
      </p:sp>
    </p:spTree>
    <p:extLst>
      <p:ext uri="{BB962C8B-B14F-4D97-AF65-F5344CB8AC3E}">
        <p14:creationId xmlns:p14="http://schemas.microsoft.com/office/powerpoint/2010/main" val="41103706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Algorithm</a:t>
            </a:r>
            <a:r>
              <a:rPr lang="en-CA" baseline="0" dirty="0" smtClean="0"/>
              <a:t> very approximate and requires artists to tweak some “magic values”, but extremely cheap to evaluate and quite robust.</a:t>
            </a:r>
          </a:p>
          <a:p>
            <a:r>
              <a:rPr lang="en-CA" baseline="0" dirty="0" smtClean="0"/>
              <a:t>…As long as your scene can be approximated by </a:t>
            </a:r>
            <a:r>
              <a:rPr lang="en-CA" baseline="0" dirty="0" err="1" smtClean="0"/>
              <a:t>heightfield</a:t>
            </a:r>
            <a:r>
              <a:rPr lang="en-CA" baseline="0" dirty="0" smtClean="0"/>
              <a:t>!</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43</a:t>
            </a:fld>
            <a:endParaRPr lang="en-CA"/>
          </a:p>
        </p:txBody>
      </p:sp>
    </p:spTree>
    <p:extLst>
      <p:ext uri="{BB962C8B-B14F-4D97-AF65-F5344CB8AC3E}">
        <p14:creationId xmlns:p14="http://schemas.microsoft.com/office/powerpoint/2010/main" val="28933274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Looks</a:t>
            </a:r>
            <a:r>
              <a:rPr lang="en-CA" baseline="0" dirty="0" smtClean="0"/>
              <a:t> of “World ambient occlusion” in Assassin’s Creed 3</a:t>
            </a:r>
            <a:endParaRPr lang="en-CA"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44</a:t>
            </a:fld>
            <a:endParaRPr lang="en-CA"/>
          </a:p>
        </p:txBody>
      </p:sp>
    </p:spTree>
    <p:extLst>
      <p:ext uri="{BB962C8B-B14F-4D97-AF65-F5344CB8AC3E}">
        <p14:creationId xmlns:p14="http://schemas.microsoft.com/office/powerpoint/2010/main" val="16323548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Again some</a:t>
            </a:r>
            <a:r>
              <a:rPr lang="en-CA" baseline="0" dirty="0" smtClean="0"/>
              <a:t> results screenshots.</a:t>
            </a:r>
            <a:endParaRPr lang="en-CA" dirty="0" smtClean="0"/>
          </a:p>
          <a:p>
            <a:r>
              <a:rPr lang="en-CA" dirty="0" smtClean="0"/>
              <a:t>Old</a:t>
            </a:r>
            <a:r>
              <a:rPr lang="en-CA" baseline="0" dirty="0" smtClean="0"/>
              <a:t> AC3 technique – just the ambient cube, without the </a:t>
            </a:r>
            <a:r>
              <a:rPr lang="en-CA" baseline="0" dirty="0" err="1" smtClean="0"/>
              <a:t>WorldAO</a:t>
            </a:r>
            <a:r>
              <a:rPr lang="en-CA" baseline="0" dirty="0" smtClean="0"/>
              <a:t>. </a:t>
            </a:r>
          </a:p>
          <a:p>
            <a:r>
              <a:rPr lang="en-CA" baseline="0" dirty="0" smtClean="0"/>
              <a:t>Screenshot from around 7-8PM, because of very low sun elevation this part of town is completely in shadow. </a:t>
            </a:r>
          </a:p>
          <a:p>
            <a:r>
              <a:rPr lang="en-CA" baseline="0" dirty="0" smtClean="0"/>
              <a:t>Effect – uninteresting, artificial look. Loss of almost all normal mapping and lighting variety. </a:t>
            </a:r>
          </a:p>
          <a:p>
            <a:r>
              <a:rPr lang="en-CA" baseline="0" dirty="0" smtClean="0"/>
              <a:t>It is also too dark, but brighter values would result in even flatter look.</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45</a:t>
            </a:fld>
            <a:endParaRPr lang="en-CA"/>
          </a:p>
        </p:txBody>
      </p:sp>
    </p:spTree>
    <p:extLst>
      <p:ext uri="{BB962C8B-B14F-4D97-AF65-F5344CB8AC3E}">
        <p14:creationId xmlns:p14="http://schemas.microsoft.com/office/powerpoint/2010/main" val="40286422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a:t>
            </a:r>
            <a:r>
              <a:rPr lang="en-CA" baseline="0" dirty="0" smtClean="0"/>
              <a:t> is how our bounced lighting looks like. We get light bounce from proper direction with proper shadowing. Lighting varies not only with direction, but also with world position.</a:t>
            </a:r>
          </a:p>
          <a:p>
            <a:r>
              <a:rPr lang="en-CA" baseline="0" dirty="0" smtClean="0"/>
              <a:t>We start to see some normal mapping on the ground.</a:t>
            </a:r>
            <a:endParaRPr lang="fr-CA"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46</a:t>
            </a:fld>
            <a:endParaRPr lang="en-CA"/>
          </a:p>
        </p:txBody>
      </p:sp>
    </p:spTree>
    <p:extLst>
      <p:ext uri="{BB962C8B-B14F-4D97-AF65-F5344CB8AC3E}">
        <p14:creationId xmlns:p14="http://schemas.microsoft.com/office/powerpoint/2010/main" val="42394471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Composed scene of bounced lighting and regular sky light represented</a:t>
            </a:r>
            <a:r>
              <a:rPr lang="en-CA" baseline="0" dirty="0" smtClean="0"/>
              <a:t> by lighting cube. Scene rich, colorful with lots of light variation and visible normal maps.</a:t>
            </a:r>
            <a:endParaRPr lang="fr-CA"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47</a:t>
            </a:fld>
            <a:endParaRPr lang="en-CA"/>
          </a:p>
        </p:txBody>
      </p:sp>
    </p:spTree>
    <p:extLst>
      <p:ext uri="{BB962C8B-B14F-4D97-AF65-F5344CB8AC3E}">
        <p14:creationId xmlns:p14="http://schemas.microsoft.com/office/powerpoint/2010/main" val="7484788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Final scene with World AO and SSAO applied.</a:t>
            </a:r>
          </a:p>
          <a:p>
            <a:r>
              <a:rPr lang="en-CA" dirty="0" smtClean="0"/>
              <a:t>To</a:t>
            </a:r>
            <a:r>
              <a:rPr lang="en-CA" baseline="0" dirty="0" smtClean="0"/>
              <a:t> read World AO technique description, see GDC 2013 presentation by Jean-Francois St-Amour called “Rendering of Assassin’s Creed 3”</a:t>
            </a:r>
          </a:p>
          <a:p>
            <a:endParaRPr lang="en-CA" baseline="0" dirty="0" smtClean="0"/>
          </a:p>
          <a:p>
            <a:r>
              <a:rPr lang="en-CA" baseline="0" dirty="0" smtClean="0"/>
              <a:t>We present multiple probes and their placement (every 2m).</a:t>
            </a:r>
          </a:p>
          <a:p>
            <a:r>
              <a:rPr lang="en-CA" baseline="0" dirty="0" smtClean="0"/>
              <a:t>Probes are placed automatically using </a:t>
            </a:r>
            <a:r>
              <a:rPr lang="en-CA" baseline="0" dirty="0" err="1" smtClean="0"/>
              <a:t>nav</a:t>
            </a:r>
            <a:r>
              <a:rPr lang="en-CA" baseline="0" dirty="0" smtClean="0"/>
              <a:t>-mesh – green lines represent probes missing due to collision – they get replaced by the probe connected to them. </a:t>
            </a:r>
          </a:p>
          <a:p>
            <a:r>
              <a:rPr lang="en-CA" baseline="0" dirty="0" smtClean="0"/>
              <a:t>We found no errors using such interpolation and probe replacement.</a:t>
            </a:r>
          </a:p>
          <a:p>
            <a:endParaRPr lang="en-CA" baseline="0" dirty="0" smtClean="0"/>
          </a:p>
          <a:p>
            <a:r>
              <a:rPr lang="en-CA" baseline="0" dirty="0" smtClean="0"/>
              <a:t>Also this screenshot shows our irradiance vector basis. This is unmodified Far Cry 3 basis – three vectors pointing up (like in Half Life 2 basis) and additional, fourth wrap-around vector responsible for lighting bounced from the ground.</a:t>
            </a:r>
            <a:endParaRPr lang="fr-CA"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48</a:t>
            </a:fld>
            <a:endParaRPr lang="en-CA"/>
          </a:p>
        </p:txBody>
      </p:sp>
    </p:spTree>
    <p:extLst>
      <p:ext uri="{BB962C8B-B14F-4D97-AF65-F5344CB8AC3E}">
        <p14:creationId xmlns:p14="http://schemas.microsoft.com/office/powerpoint/2010/main" val="8721472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Notice how</a:t>
            </a:r>
            <a:r>
              <a:rPr lang="en-CA" baseline="0" dirty="0" smtClean="0"/>
              <a:t> screen-space reflections add wetness impression and again improve composition of the whole scene</a:t>
            </a:r>
          </a:p>
          <a:p>
            <a:r>
              <a:rPr lang="en-CA" baseline="0" dirty="0" smtClean="0"/>
              <a:t>Especially interesting is how on-screen objects provided proper sky occlusion</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61</a:t>
            </a:fld>
            <a:endParaRPr lang="en-CA"/>
          </a:p>
        </p:txBody>
      </p:sp>
    </p:spTree>
    <p:extLst>
      <p:ext uri="{BB962C8B-B14F-4D97-AF65-F5344CB8AC3E}">
        <p14:creationId xmlns:p14="http://schemas.microsoft.com/office/powerpoint/2010/main" val="13872106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On the next gen consoles, we wanted to use compute and geometry </a:t>
            </a:r>
            <a:r>
              <a:rPr lang="en-CA" baseline="0" dirty="0" err="1" smtClean="0"/>
              <a:t>shaders</a:t>
            </a:r>
            <a:r>
              <a:rPr lang="en-CA" baseline="0" dirty="0" smtClean="0"/>
              <a:t> to achieve extremely high volume 3d rain effect. It was supposed to be fully procedural, but art-driven effect.</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62</a:t>
            </a:fld>
            <a:endParaRPr lang="en-CA"/>
          </a:p>
        </p:txBody>
      </p:sp>
    </p:spTree>
    <p:extLst>
      <p:ext uri="{BB962C8B-B14F-4D97-AF65-F5344CB8AC3E}">
        <p14:creationId xmlns:p14="http://schemas.microsoft.com/office/powerpoint/2010/main" val="13720912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dirty="0" smtClean="0"/>
              <a:t>Rain drop system – simulation and rendering</a:t>
            </a:r>
          </a:p>
          <a:p>
            <a:pPr marL="0" indent="0">
              <a:buNone/>
            </a:pPr>
            <a:r>
              <a:rPr lang="en-CA" dirty="0" smtClean="0"/>
              <a:t>Due to rather simple nature of rain simulation</a:t>
            </a:r>
            <a:r>
              <a:rPr lang="en-CA" baseline="0" dirty="0" smtClean="0"/>
              <a:t> (but </a:t>
            </a:r>
            <a:r>
              <a:rPr lang="en-CA" dirty="0" smtClean="0"/>
              <a:t>massive</a:t>
            </a:r>
            <a:r>
              <a:rPr lang="en-CA" baseline="0" dirty="0" smtClean="0"/>
              <a:t> particle count), we decided to keep whole simulation on GPU.</a:t>
            </a:r>
          </a:p>
          <a:p>
            <a:pPr marL="0" indent="0">
              <a:buNone/>
            </a:pPr>
            <a:r>
              <a:rPr lang="en-CA" baseline="0" dirty="0" smtClean="0"/>
              <a:t>Rain behavior and physics were simulated using compute </a:t>
            </a:r>
            <a:r>
              <a:rPr lang="en-CA" baseline="0" dirty="0" err="1" smtClean="0"/>
              <a:t>shaders</a:t>
            </a:r>
            <a:r>
              <a:rPr lang="en-CA" baseline="0" dirty="0" smtClean="0"/>
              <a:t> and then later expanded from points to target rain geometry using geometry </a:t>
            </a:r>
            <a:r>
              <a:rPr lang="en-CA" baseline="0" dirty="0" err="1" smtClean="0"/>
              <a:t>shaders</a:t>
            </a:r>
            <a:r>
              <a:rPr lang="en-CA" baseline="0" dirty="0" smtClean="0"/>
              <a:t>.</a:t>
            </a:r>
          </a:p>
          <a:p>
            <a:pPr marL="0" indent="0">
              <a:buNone/>
            </a:pPr>
            <a:r>
              <a:rPr lang="en-CA" baseline="0" dirty="0" smtClean="0"/>
              <a:t>To avoid “popping” of rain drops but still have decent performance, we have 9 active rain clusters (3x3 grid), centered around the camera. Rain is simulated in all of them, but only ones that are intersecting the camera frustum are being rendered.</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63</a:t>
            </a:fld>
            <a:endParaRPr lang="en-CA"/>
          </a:p>
        </p:txBody>
      </p:sp>
    </p:spTree>
    <p:extLst>
      <p:ext uri="{BB962C8B-B14F-4D97-AF65-F5344CB8AC3E}">
        <p14:creationId xmlns:p14="http://schemas.microsoft.com/office/powerpoint/2010/main" val="6668449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We take multiple factors into account</a:t>
            </a:r>
            <a:r>
              <a:rPr lang="en-CA" baseline="0" dirty="0" smtClean="0"/>
              <a:t> during the simulation</a:t>
            </a:r>
            <a:endParaRPr lang="fr-CA"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64</a:t>
            </a:fld>
            <a:endParaRPr lang="en-CA"/>
          </a:p>
        </p:txBody>
      </p:sp>
    </p:spTree>
    <p:extLst>
      <p:ext uri="{BB962C8B-B14F-4D97-AF65-F5344CB8AC3E}">
        <p14:creationId xmlns:p14="http://schemas.microsoft.com/office/powerpoint/2010/main" val="9304537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Notice how extremely</a:t>
            </a:r>
            <a:r>
              <a:rPr lang="en-CA" baseline="0" dirty="0" smtClean="0"/>
              <a:t> low resolution was the rain map and it lacked any dynamic objects or even ground!</a:t>
            </a:r>
          </a:p>
          <a:p>
            <a:r>
              <a:rPr lang="en-CA" baseline="0" dirty="0" smtClean="0"/>
              <a:t>…but its rendering cost was negligible.</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65</a:t>
            </a:fld>
            <a:endParaRPr lang="en-CA"/>
          </a:p>
        </p:txBody>
      </p:sp>
    </p:spTree>
    <p:extLst>
      <p:ext uri="{BB962C8B-B14F-4D97-AF65-F5344CB8AC3E}">
        <p14:creationId xmlns:p14="http://schemas.microsoft.com/office/powerpoint/2010/main" val="39251984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baseline="0" dirty="0" smtClean="0"/>
              <a:t>Rain update process:</a:t>
            </a:r>
          </a:p>
          <a:p>
            <a:pPr marL="228600" indent="-228600">
              <a:buAutoNum type="arabicPeriod"/>
            </a:pPr>
            <a:r>
              <a:rPr lang="en-CA" baseline="0" dirty="0" smtClean="0"/>
              <a:t>Using rain map as occlusion information, we spawn some new rain drops at random positions on top of each cluster and append it to previous frames buffer with rain drops using a compute </a:t>
            </a:r>
            <a:r>
              <a:rPr lang="en-CA" baseline="0" dirty="0" err="1" smtClean="0"/>
              <a:t>shader</a:t>
            </a:r>
            <a:r>
              <a:rPr lang="en-CA" baseline="0" dirty="0" smtClean="0"/>
              <a:t>.</a:t>
            </a:r>
          </a:p>
          <a:p>
            <a:pPr marL="228600" indent="-228600">
              <a:buAutoNum type="arabicPeriod"/>
            </a:pPr>
            <a:r>
              <a:rPr lang="en-CA" baseline="0" dirty="0" smtClean="0"/>
              <a:t>Update information about rain drops using their velocity, mass and wind information. We also calculate screen-space precise collision to determine which rain drops are colliding with the scene and spawn splashes instead. Every splash is composed from 6 wider rain drops that die out very quickly.</a:t>
            </a:r>
          </a:p>
          <a:p>
            <a:pPr marL="228600" indent="-228600">
              <a:buAutoNum type="arabicPeriod"/>
            </a:pPr>
            <a:r>
              <a:rPr lang="en-CA" baseline="0" dirty="0" smtClean="0"/>
              <a:t>We draw rain drops using geometry </a:t>
            </a:r>
            <a:r>
              <a:rPr lang="en-CA" baseline="0" dirty="0" err="1" smtClean="0"/>
              <a:t>shaders</a:t>
            </a:r>
            <a:r>
              <a:rPr lang="en-CA" baseline="0" dirty="0" smtClean="0"/>
              <a:t> to expand points to sprites.</a:t>
            </a:r>
          </a:p>
          <a:p>
            <a:pPr marL="228600" indent="-228600">
              <a:buAutoNum type="arabicPeriod"/>
            </a:pPr>
            <a:r>
              <a:rPr lang="en-CA" baseline="0" dirty="0" smtClean="0"/>
              <a:t>Rain point sprite buffers from given frame are used in the following frame.</a:t>
            </a:r>
          </a:p>
          <a:p>
            <a:pPr marL="228600" indent="-228600">
              <a:buAutoNum type="arabicPeriod"/>
            </a:pPr>
            <a:endParaRPr lang="en-CA" baseline="0" dirty="0" smtClean="0"/>
          </a:p>
          <a:p>
            <a:pPr marL="0" indent="0">
              <a:buNone/>
            </a:pPr>
            <a:r>
              <a:rPr lang="en-CA" baseline="0" dirty="0" smtClean="0"/>
              <a:t>Information from Nth frame will be used in the N+1th frame rain drop system update to keep the simulation </a:t>
            </a:r>
            <a:r>
              <a:rPr lang="en-CA" baseline="0" dirty="0" err="1" smtClean="0"/>
              <a:t>continous</a:t>
            </a:r>
            <a:r>
              <a:rPr lang="en-CA" baseline="0" dirty="0" smtClean="0"/>
              <a:t>.</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67</a:t>
            </a:fld>
            <a:endParaRPr lang="en-CA"/>
          </a:p>
        </p:txBody>
      </p:sp>
    </p:spTree>
    <p:extLst>
      <p:ext uri="{BB962C8B-B14F-4D97-AF65-F5344CB8AC3E}">
        <p14:creationId xmlns:p14="http://schemas.microsoft.com/office/powerpoint/2010/main" val="23529785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Video of bounced rain particles – exaggerated </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68</a:t>
            </a:fld>
            <a:endParaRPr lang="en-CA"/>
          </a:p>
        </p:txBody>
      </p:sp>
    </p:spTree>
    <p:extLst>
      <p:ext uri="{BB962C8B-B14F-4D97-AF65-F5344CB8AC3E}">
        <p14:creationId xmlns:p14="http://schemas.microsoft.com/office/powerpoint/2010/main" val="30018628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It turned out</a:t>
            </a:r>
            <a:r>
              <a:rPr lang="en-CA" baseline="0" dirty="0" smtClean="0"/>
              <a:t> that moving particles update to the GPU was a good decision:</a:t>
            </a:r>
          </a:p>
          <a:p>
            <a:pPr marL="171450" indent="-171450">
              <a:buFont typeface="Arial" panose="020B0604020202020204" pitchFamily="34" charset="0"/>
              <a:buChar char="•"/>
            </a:pPr>
            <a:r>
              <a:rPr lang="en-CA" baseline="0" dirty="0" smtClean="0"/>
              <a:t>Compute </a:t>
            </a:r>
            <a:r>
              <a:rPr lang="en-CA" baseline="0" dirty="0" err="1" smtClean="0"/>
              <a:t>shaders</a:t>
            </a:r>
            <a:r>
              <a:rPr lang="en-CA" baseline="0" dirty="0" smtClean="0"/>
              <a:t> are capable of updating huge amount of particles in negligible time. We were updating even not visible particles (clusters behind the camera) and the performance was very good. We avoided multiple CPU/GPU sync points like fetching the </a:t>
            </a:r>
            <a:r>
              <a:rPr lang="en-CA" baseline="0" dirty="0" err="1" smtClean="0"/>
              <a:t>rainmap</a:t>
            </a:r>
            <a:r>
              <a:rPr lang="en-CA" baseline="0" dirty="0" smtClean="0"/>
              <a:t>, spawning rain splashes on the CPU, updating the dynamic resources etc. </a:t>
            </a:r>
          </a:p>
          <a:p>
            <a:pPr marL="171450" indent="-171450">
              <a:buFont typeface="Arial" panose="020B0604020202020204" pitchFamily="34" charset="0"/>
              <a:buChar char="•"/>
            </a:pPr>
            <a:r>
              <a:rPr lang="en-CA" dirty="0" smtClean="0"/>
              <a:t>You can implement</a:t>
            </a:r>
            <a:r>
              <a:rPr lang="en-CA" baseline="0" dirty="0" smtClean="0"/>
              <a:t> even very complex logic in compute </a:t>
            </a:r>
            <a:r>
              <a:rPr lang="en-CA" baseline="0" dirty="0" err="1" smtClean="0"/>
              <a:t>shader</a:t>
            </a:r>
            <a:r>
              <a:rPr lang="en-CA" baseline="0" dirty="0" smtClean="0"/>
              <a:t>, with branches etc. but some features are tricky. For example spawning new particles on particle death requires implementing additional CS passes. Also getting good random numbers in CS is not easy – we prepared a buffer with </a:t>
            </a:r>
            <a:r>
              <a:rPr lang="en-CA" baseline="0" dirty="0" err="1" smtClean="0"/>
              <a:t>precomputed</a:t>
            </a:r>
            <a:r>
              <a:rPr lang="en-CA" baseline="0" dirty="0" smtClean="0"/>
              <a:t> random numbers.</a:t>
            </a:r>
          </a:p>
          <a:p>
            <a:pPr marL="171450" indent="-171450">
              <a:buFont typeface="Arial" panose="020B0604020202020204" pitchFamily="34" charset="0"/>
              <a:buChar char="•"/>
            </a:pPr>
            <a:r>
              <a:rPr lang="en-CA" baseline="0" dirty="0" smtClean="0"/>
              <a:t>It is definitely worth investigating moving more particle system simulation to GPU to offload the CPU. </a:t>
            </a:r>
          </a:p>
          <a:p>
            <a:pPr marL="171450" indent="-171450">
              <a:buFont typeface="Arial" panose="020B0604020202020204" pitchFamily="34" charset="0"/>
              <a:buChar char="•"/>
            </a:pPr>
            <a:r>
              <a:rPr lang="en-CA" baseline="0" dirty="0" smtClean="0"/>
              <a:t>We didn’t need to optimize any of our compute </a:t>
            </a:r>
            <a:r>
              <a:rPr lang="en-CA" baseline="0" dirty="0" err="1" smtClean="0"/>
              <a:t>shaders</a:t>
            </a:r>
            <a:endParaRPr lang="en-CA" baseline="0" dirty="0" smtClean="0"/>
          </a:p>
          <a:p>
            <a:pPr marL="171450" indent="-171450">
              <a:buFont typeface="Arial" panose="020B0604020202020204" pitchFamily="34" charset="0"/>
              <a:buChar char="•"/>
            </a:pPr>
            <a:r>
              <a:rPr lang="en-CA" baseline="0" dirty="0" smtClean="0"/>
              <a:t>Geometry </a:t>
            </a:r>
            <a:r>
              <a:rPr lang="en-CA" baseline="0" dirty="0" err="1" smtClean="0"/>
              <a:t>shaders</a:t>
            </a:r>
            <a:r>
              <a:rPr lang="en-CA" baseline="0" dirty="0" smtClean="0"/>
              <a:t> turned out to be a performance bottleneck. While we saved lots of memory bandwidth by simulating rain drops as points in the CS, the need to expand them in GS turned out to consume lots of GPU time and we needed to optimize it heavily. Rain without those optimizations was taking up to 20ms!</a:t>
            </a:r>
            <a:endParaRPr lang="fr-CA"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69</a:t>
            </a:fld>
            <a:endParaRPr lang="en-CA"/>
          </a:p>
        </p:txBody>
      </p:sp>
    </p:spTree>
    <p:extLst>
      <p:ext uri="{BB962C8B-B14F-4D97-AF65-F5344CB8AC3E}">
        <p14:creationId xmlns:p14="http://schemas.microsoft.com/office/powerpoint/2010/main" val="5377840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Geometry</a:t>
            </a:r>
            <a:r>
              <a:rPr lang="en-CA" baseline="0" dirty="0" smtClean="0"/>
              <a:t> </a:t>
            </a:r>
            <a:r>
              <a:rPr lang="en-CA" baseline="0" dirty="0" err="1" smtClean="0"/>
              <a:t>shaders</a:t>
            </a:r>
            <a:r>
              <a:rPr lang="en-CA" baseline="0" dirty="0" smtClean="0"/>
              <a:t> increase bandwidth usage a lot - all generated data must pass through memory. </a:t>
            </a:r>
          </a:p>
          <a:p>
            <a:r>
              <a:rPr lang="en-CA" baseline="0" dirty="0" smtClean="0"/>
              <a:t>We found out that it is beneficial to:</a:t>
            </a:r>
          </a:p>
          <a:p>
            <a:pPr marL="171450" indent="-171450">
              <a:buFont typeface="Arial" panose="020B0604020202020204" pitchFamily="34" charset="0"/>
              <a:buChar char="•"/>
            </a:pPr>
            <a:r>
              <a:rPr lang="en-CA" baseline="0" dirty="0" smtClean="0"/>
              <a:t>Minimize both maximum and actual number of generated vertices from a GS.</a:t>
            </a:r>
          </a:p>
          <a:p>
            <a:pPr marL="171450" indent="-171450">
              <a:buFont typeface="Arial" panose="020B0604020202020204" pitchFamily="34" charset="0"/>
              <a:buChar char="•"/>
            </a:pPr>
            <a:r>
              <a:rPr lang="en-CA" baseline="0" dirty="0" smtClean="0"/>
              <a:t>Minimize output and output vertex size. Some fields that are redundant can be safely removed and calculations moved to the PS. If they are relatively simple they will be scheduled better on the per-pixel level. Sometimes it is even better to fetch such value from global memory (constant/instance buffer).</a:t>
            </a:r>
          </a:p>
          <a:p>
            <a:pPr marL="171450" indent="-171450">
              <a:buFont typeface="Arial" panose="020B0604020202020204" pitchFamily="34" charset="0"/>
              <a:buChar char="•"/>
            </a:pPr>
            <a:r>
              <a:rPr lang="en-CA" baseline="0" dirty="0" smtClean="0"/>
              <a:t>It is usually trivial to implement some sort of frustum/occlusion culling in the GS. We found even doubled performance on this stage just by doing it. </a:t>
            </a:r>
          </a:p>
          <a:p>
            <a:pPr marL="171450" indent="-171450">
              <a:buFont typeface="Arial" panose="020B0604020202020204" pitchFamily="34" charset="0"/>
              <a:buChar char="•"/>
            </a:pPr>
            <a:r>
              <a:rPr lang="en-CA" baseline="0" dirty="0" smtClean="0"/>
              <a:t>Early out branches seem to not add any significant performance overhead and can save a lot of generated bandwidth. </a:t>
            </a:r>
          </a:p>
          <a:p>
            <a:pPr marL="171450" indent="-171450">
              <a:buFont typeface="Arial" panose="020B0604020202020204" pitchFamily="34" charset="0"/>
              <a:buChar char="•"/>
            </a:pPr>
            <a:r>
              <a:rPr lang="en-CA" baseline="0" dirty="0" smtClean="0"/>
              <a:t>As AMD recommends, it would still be much better to avoid any GS when not necessary… And do manual, vertex </a:t>
            </a:r>
            <a:r>
              <a:rPr lang="en-CA" baseline="0" dirty="0" err="1" smtClean="0"/>
              <a:t>shader</a:t>
            </a:r>
            <a:r>
              <a:rPr lang="en-CA" baseline="0" dirty="0" smtClean="0"/>
              <a:t> based instancing and instance fetching</a:t>
            </a:r>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70</a:t>
            </a:fld>
            <a:endParaRPr lang="en-CA"/>
          </a:p>
        </p:txBody>
      </p:sp>
    </p:spTree>
    <p:extLst>
      <p:ext uri="{BB962C8B-B14F-4D97-AF65-F5344CB8AC3E}">
        <p14:creationId xmlns:p14="http://schemas.microsoft.com/office/powerpoint/2010/main" val="32409956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CA" sz="1200" dirty="0" smtClean="0"/>
              <a:t>Technique we called internally a “volumetric fog” is in fact simulation</a:t>
            </a:r>
            <a:r>
              <a:rPr lang="en-CA" sz="1200" baseline="0" dirty="0" smtClean="0"/>
              <a:t> of various and d</a:t>
            </a:r>
            <a:r>
              <a:rPr lang="en-CA" sz="1200" dirty="0" smtClean="0"/>
              <a:t>ifferent atmospheric phenomena:</a:t>
            </a:r>
          </a:p>
          <a:p>
            <a:pPr marL="342900" indent="-342900" eaLnBrk="1" hangingPunct="1">
              <a:buFont typeface="Arial" panose="020B0604020202020204" pitchFamily="34" charset="0"/>
              <a:buChar char="•"/>
            </a:pPr>
            <a:r>
              <a:rPr lang="en-CA" sz="1200" dirty="0" smtClean="0"/>
              <a:t>Fog, mist, haze</a:t>
            </a:r>
          </a:p>
          <a:p>
            <a:pPr marL="342900" lvl="0" indent="-342900">
              <a:buFont typeface="Arial" panose="020B0604020202020204" pitchFamily="34" charset="0"/>
              <a:buChar char="•"/>
            </a:pPr>
            <a:r>
              <a:rPr lang="en-CA" sz="1200" dirty="0" smtClean="0"/>
              <a:t>“God rays”</a:t>
            </a:r>
          </a:p>
          <a:p>
            <a:pPr marL="342900" lvl="0" indent="-342900">
              <a:buFont typeface="Arial" panose="020B0604020202020204" pitchFamily="34" charset="0"/>
              <a:buChar char="•"/>
            </a:pPr>
            <a:r>
              <a:rPr lang="en-CA" sz="1200" dirty="0" smtClean="0"/>
              <a:t>Light shafts</a:t>
            </a:r>
          </a:p>
          <a:p>
            <a:pPr marL="342900" lvl="0" indent="-342900">
              <a:buFont typeface="Arial" panose="020B0604020202020204" pitchFamily="34" charset="0"/>
              <a:buChar char="•"/>
            </a:pPr>
            <a:r>
              <a:rPr lang="en-CA" sz="1200" dirty="0" smtClean="0"/>
              <a:t>Dusty/wet air</a:t>
            </a:r>
          </a:p>
          <a:p>
            <a:pPr marL="342900" lvl="0" indent="-342900">
              <a:buFont typeface="Arial" panose="020B0604020202020204" pitchFamily="34" charset="0"/>
              <a:buChar char="•"/>
            </a:pPr>
            <a:r>
              <a:rPr lang="en-CA" sz="1200" dirty="0" smtClean="0"/>
              <a:t>Volumetric shadows</a:t>
            </a:r>
          </a:p>
          <a:p>
            <a:r>
              <a:rPr lang="en-CA" sz="1200" dirty="0" smtClean="0"/>
              <a:t>But all of them happen because of single physical phenomenon</a:t>
            </a:r>
            <a:r>
              <a:rPr lang="en-CA" sz="1200" baseline="0" dirty="0" smtClean="0"/>
              <a:t> - </a:t>
            </a:r>
            <a:r>
              <a:rPr lang="en-CA" sz="1200" dirty="0" smtClean="0"/>
              <a:t>light in-</a:t>
            </a:r>
            <a:r>
              <a:rPr lang="en-CA" sz="1200" baseline="0" dirty="0" smtClean="0"/>
              <a:t> and out- </a:t>
            </a:r>
            <a:r>
              <a:rPr lang="en-CA" sz="1200" dirty="0" smtClean="0"/>
              <a:t>scattering!</a:t>
            </a:r>
            <a:endParaRPr lang="pl-PL" sz="1200" dirty="0" smtClean="0"/>
          </a:p>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71</a:t>
            </a:fld>
            <a:endParaRPr lang="en-CA"/>
          </a:p>
        </p:txBody>
      </p:sp>
    </p:spTree>
    <p:extLst>
      <p:ext uri="{BB962C8B-B14F-4D97-AF65-F5344CB8AC3E}">
        <p14:creationId xmlns:p14="http://schemas.microsoft.com/office/powerpoint/2010/main" val="21455445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It worked</a:t>
            </a:r>
            <a:r>
              <a:rPr lang="en-CA" baseline="0" dirty="0" smtClean="0"/>
              <a:t> coherently, correctly and perfectly with multiple light sources</a:t>
            </a:r>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72</a:t>
            </a:fld>
            <a:endParaRPr lang="en-CA"/>
          </a:p>
        </p:txBody>
      </p:sp>
    </p:spTree>
    <p:extLst>
      <p:ext uri="{BB962C8B-B14F-4D97-AF65-F5344CB8AC3E}">
        <p14:creationId xmlns:p14="http://schemas.microsoft.com/office/powerpoint/2010/main" val="19139834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451081B-BECC-47A4-B663-C3EE9D8ABAA8}" type="slidenum">
              <a:rPr lang="en-CA" smtClean="0"/>
              <a:t>73</a:t>
            </a:fld>
            <a:endParaRPr lang="en-CA"/>
          </a:p>
        </p:txBody>
      </p:sp>
    </p:spTree>
    <p:extLst>
      <p:ext uri="{BB962C8B-B14F-4D97-AF65-F5344CB8AC3E}">
        <p14:creationId xmlns:p14="http://schemas.microsoft.com/office/powerpoint/2010/main" val="41183208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900" b="1" dirty="0" smtClean="0"/>
              <a:t>Summary</a:t>
            </a:r>
          </a:p>
          <a:p>
            <a:pPr lvl="0"/>
            <a:endParaRPr lang="en-US" sz="900" b="1" dirty="0" smtClean="0"/>
          </a:p>
          <a:p>
            <a:pPr marL="171450" lvl="0" indent="-171450">
              <a:buFont typeface="Arial" panose="020B0604020202020204" pitchFamily="34" charset="0"/>
              <a:buChar char="•"/>
            </a:pPr>
            <a:r>
              <a:rPr lang="en-US" sz="900" dirty="0" smtClean="0"/>
              <a:t>Effect compatible with deferred and forward – can be computed even asynchronously (PS4) as soon as shadow maps are available – doesn’t depend on</a:t>
            </a:r>
            <a:r>
              <a:rPr lang="en-US" sz="900" baseline="0" dirty="0" smtClean="0"/>
              <a:t> scene geometry</a:t>
            </a:r>
            <a:endParaRPr lang="en-US" sz="900" dirty="0" smtClean="0"/>
          </a:p>
          <a:p>
            <a:pPr marL="171450" lvl="0" indent="-171450">
              <a:buFont typeface="Arial" panose="020B0604020202020204" pitchFamily="34" charset="0"/>
              <a:buChar char="•"/>
            </a:pPr>
            <a:r>
              <a:rPr lang="en-US" sz="900" dirty="0" smtClean="0"/>
              <a:t>Any number of transparent layers or particles – cost of applyin</a:t>
            </a:r>
            <a:r>
              <a:rPr lang="en-US" sz="900" baseline="0" dirty="0" smtClean="0"/>
              <a:t>g it in final </a:t>
            </a:r>
            <a:r>
              <a:rPr lang="en-US" sz="900" baseline="0" dirty="0" err="1" smtClean="0"/>
              <a:t>shader</a:t>
            </a:r>
            <a:r>
              <a:rPr lang="en-US" sz="900" baseline="0" dirty="0" smtClean="0"/>
              <a:t> is just cost of one tex3D fetch + one lerp function!</a:t>
            </a:r>
            <a:endParaRPr lang="en-US" sz="900" dirty="0" smtClean="0"/>
          </a:p>
          <a:p>
            <a:pPr marL="171450" lvl="0" indent="-171450">
              <a:buFont typeface="Arial" panose="020B0604020202020204" pitchFamily="34" charset="0"/>
              <a:buChar char="•"/>
            </a:pPr>
            <a:r>
              <a:rPr lang="en-US" sz="900" dirty="0" smtClean="0"/>
              <a:t>Very cheap</a:t>
            </a:r>
            <a:r>
              <a:rPr lang="en-US" sz="900" baseline="0" dirty="0" smtClean="0"/>
              <a:t> with </a:t>
            </a:r>
            <a:r>
              <a:rPr lang="en-US" sz="900" dirty="0" smtClean="0"/>
              <a:t>fixed cost for accumulation and scattering part – the same on 720p</a:t>
            </a:r>
            <a:r>
              <a:rPr lang="en-US" sz="900" baseline="0" dirty="0" smtClean="0"/>
              <a:t> as well as 4k!</a:t>
            </a:r>
          </a:p>
          <a:p>
            <a:pPr marL="171450" lvl="0" indent="-171450">
              <a:buFont typeface="Arial" panose="020B0604020202020204" pitchFamily="34" charset="0"/>
              <a:buChar char="•"/>
            </a:pPr>
            <a:r>
              <a:rPr lang="en-US" sz="900" dirty="0" smtClean="0"/>
              <a:t>Density and lighting can be tweaked independently and changed completely</a:t>
            </a:r>
            <a:endParaRPr lang="en-CA" sz="1200" dirty="0" smtClean="0"/>
          </a:p>
          <a:p>
            <a:pPr marL="171450" lvl="0" indent="-171450">
              <a:buFont typeface="Arial" panose="020B0604020202020204" pitchFamily="34" charset="0"/>
              <a:buChar char="•"/>
            </a:pPr>
            <a:r>
              <a:rPr lang="en-CA" sz="1200" dirty="0" smtClean="0"/>
              <a:t>For</a:t>
            </a:r>
            <a:r>
              <a:rPr lang="en-CA" sz="1200" baseline="0" dirty="0" smtClean="0"/>
              <a:t> implementation details, see my GDC 2014 talk!</a:t>
            </a:r>
            <a:endParaRPr lang="en-US" sz="900" dirty="0" smtClean="0"/>
          </a:p>
        </p:txBody>
      </p:sp>
      <p:sp>
        <p:nvSpPr>
          <p:cNvPr id="4" name="Slide Number Placeholder 3"/>
          <p:cNvSpPr>
            <a:spLocks noGrp="1"/>
          </p:cNvSpPr>
          <p:nvPr>
            <p:ph type="sldNum" sz="quarter" idx="10"/>
          </p:nvPr>
        </p:nvSpPr>
        <p:spPr/>
        <p:txBody>
          <a:bodyPr/>
          <a:lstStyle/>
          <a:p>
            <a:fld id="{2451081B-BECC-47A4-B663-C3EE9D8ABAA8}" type="slidenum">
              <a:rPr lang="en-CA" smtClean="0"/>
              <a:t>74</a:t>
            </a:fld>
            <a:endParaRPr lang="en-CA"/>
          </a:p>
        </p:txBody>
      </p:sp>
    </p:spTree>
    <p:extLst>
      <p:ext uri="{BB962C8B-B14F-4D97-AF65-F5344CB8AC3E}">
        <p14:creationId xmlns:p14="http://schemas.microsoft.com/office/powerpoint/2010/main" val="3482025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9B0297D-201E-4856-B59D-F6A01F4AEB6F}" type="datetimeFigureOut">
              <a:rPr lang="en-CA" smtClean="0"/>
              <a:t>2014-05-06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1593450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9B0297D-201E-4856-B59D-F6A01F4AEB6F}" type="datetimeFigureOut">
              <a:rPr lang="en-CA" smtClean="0"/>
              <a:t>2014-05-06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18937898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B0297D-201E-4856-B59D-F6A01F4AEB6F}" type="datetimeFigureOut">
              <a:rPr lang="en-CA" smtClean="0"/>
              <a:t>2014-05-06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109482045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9B0297D-201E-4856-B59D-F6A01F4AEB6F}" type="datetimeFigureOut">
              <a:rPr lang="en-CA" smtClean="0"/>
              <a:t>2014-05-06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308539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9B0297D-201E-4856-B59D-F6A01F4AEB6F}" type="datetimeFigureOut">
              <a:rPr lang="en-CA" smtClean="0"/>
              <a:t>2014-05-06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2223692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9B0297D-201E-4856-B59D-F6A01F4AEB6F}" type="datetimeFigureOut">
              <a:rPr lang="en-CA" smtClean="0"/>
              <a:t>2014-05-06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325651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B0297D-201E-4856-B59D-F6A01F4AEB6F}" type="datetimeFigureOut">
              <a:rPr lang="en-CA" smtClean="0"/>
              <a:t>2014-05-06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311736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B0297D-201E-4856-B59D-F6A01F4AEB6F}" type="datetimeFigureOut">
              <a:rPr lang="en-CA" smtClean="0"/>
              <a:t>2014-05-06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786650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B0297D-201E-4856-B59D-F6A01F4AEB6F}" type="datetimeFigureOut">
              <a:rPr lang="en-CA" smtClean="0"/>
              <a:t>2014-05-06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337104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B0297D-201E-4856-B59D-F6A01F4AEB6F}" type="datetimeFigureOut">
              <a:rPr lang="en-CA" smtClean="0"/>
              <a:t>2014-05-06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1429125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B0297D-201E-4856-B59D-F6A01F4AEB6F}" type="datetimeFigureOut">
              <a:rPr lang="en-CA" smtClean="0"/>
              <a:t>2014-05-06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71F04-07B1-4CD3-8CD7-8D141400C989}" type="slidenum">
              <a:rPr lang="en-CA" smtClean="0"/>
              <a:t>‹#›</a:t>
            </a:fld>
            <a:endParaRPr lang="en-C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80882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B0297D-201E-4856-B59D-F6A01F4AEB6F}" type="datetimeFigureOut">
              <a:rPr lang="en-CA" smtClean="0"/>
              <a:t>2014-05-06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75198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B0297D-201E-4856-B59D-F6A01F4AEB6F}" type="datetimeFigureOut">
              <a:rPr lang="en-CA" smtClean="0"/>
              <a:t>2014-05-06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71F04-07B1-4CD3-8CD7-8D141400C989}" type="slidenum">
              <a:rPr lang="en-CA" smtClean="0"/>
              <a:t>‹#›</a:t>
            </a:fld>
            <a:endParaRPr lang="en-C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75408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B0297D-201E-4856-B59D-F6A01F4AEB6F}" type="datetimeFigureOut">
              <a:rPr lang="en-CA" smtClean="0"/>
              <a:t>2014-05-06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35224074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9B0297D-201E-4856-B59D-F6A01F4AEB6F}" type="datetimeFigureOut">
              <a:rPr lang="en-CA" smtClean="0"/>
              <a:t>2014-05-06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4158323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9B0297D-201E-4856-B59D-F6A01F4AEB6F}" type="datetimeFigureOut">
              <a:rPr lang="en-CA" smtClean="0"/>
              <a:t>2014-05-06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5571F04-07B1-4CD3-8CD7-8D141400C989}" type="slidenum">
              <a:rPr lang="en-CA" smtClean="0"/>
              <a:t>‹#›</a:t>
            </a:fld>
            <a:endParaRPr lang="en-CA"/>
          </a:p>
        </p:txBody>
      </p:sp>
    </p:spTree>
    <p:extLst>
      <p:ext uri="{BB962C8B-B14F-4D97-AF65-F5344CB8AC3E}">
        <p14:creationId xmlns:p14="http://schemas.microsoft.com/office/powerpoint/2010/main" val="2164489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38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19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5">
                <a:lumMod val="40000"/>
                <a:lumOff val="60000"/>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3">
                <a:lumMod val="75000"/>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B0297D-201E-4856-B59D-F6A01F4AEB6F}" type="datetimeFigureOut">
              <a:rPr lang="en-CA" smtClean="0"/>
              <a:t>2014-05-06</a:t>
            </a:fld>
            <a:endParaRPr lang="en-C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5571F04-07B1-4CD3-8CD7-8D141400C989}" type="slidenum">
              <a:rPr lang="en-CA" smtClean="0"/>
              <a:t>‹#›</a:t>
            </a:fld>
            <a:endParaRPr lang="en-CA"/>
          </a:p>
        </p:txBody>
      </p:sp>
    </p:spTree>
    <p:extLst>
      <p:ext uri="{BB962C8B-B14F-4D97-AF65-F5344CB8AC3E}">
        <p14:creationId xmlns:p14="http://schemas.microsoft.com/office/powerpoint/2010/main" val="26423419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iming>
    <p:tnLst>
      <p:par>
        <p:cTn id="1" dur="indefinite" restart="never" nodeType="tmRoot"/>
      </p:par>
    </p:tnLst>
  </p:timing>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escience.anu.edu.au/lecture/cg/GlobalIllumination/irradiance.en.html" TargetMode="External"/><Relationship Id="rId5" Type="http://schemas.openxmlformats.org/officeDocument/2006/relationships/image" Target="../media/image12.png"/><Relationship Id="rId4" Type="http://schemas.openxmlformats.org/officeDocument/2006/relationships/image" Target="../media/image11.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4.wmf"/><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12.xml"/><Relationship Id="rId16"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7.png"/><Relationship Id="rId9" Type="http://schemas.openxmlformats.org/officeDocument/2006/relationships/image" Target="../media/image23.png"/><Relationship Id="rId1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26" Type="http://schemas.openxmlformats.org/officeDocument/2006/relationships/image" Target="../media/image56.png"/><Relationship Id="rId3" Type="http://schemas.openxmlformats.org/officeDocument/2006/relationships/image" Target="../media/image33.png"/><Relationship Id="rId21" Type="http://schemas.openxmlformats.org/officeDocument/2006/relationships/image" Target="../media/image51.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5" Type="http://schemas.openxmlformats.org/officeDocument/2006/relationships/image" Target="../media/image55.png"/><Relationship Id="rId2" Type="http://schemas.openxmlformats.org/officeDocument/2006/relationships/notesSlide" Target="../notesSlides/notesSlide16.xml"/><Relationship Id="rId16" Type="http://schemas.openxmlformats.org/officeDocument/2006/relationships/image" Target="../media/image46.png"/><Relationship Id="rId20" Type="http://schemas.openxmlformats.org/officeDocument/2006/relationships/image" Target="../media/image50.png"/><Relationship Id="rId29"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36.jpeg"/><Relationship Id="rId11" Type="http://schemas.openxmlformats.org/officeDocument/2006/relationships/image" Target="../media/image41.png"/><Relationship Id="rId24" Type="http://schemas.openxmlformats.org/officeDocument/2006/relationships/image" Target="../media/image54.png"/><Relationship Id="rId5" Type="http://schemas.openxmlformats.org/officeDocument/2006/relationships/image" Target="../media/image35.png"/><Relationship Id="rId15" Type="http://schemas.openxmlformats.org/officeDocument/2006/relationships/image" Target="../media/image45.png"/><Relationship Id="rId23" Type="http://schemas.openxmlformats.org/officeDocument/2006/relationships/image" Target="../media/image53.png"/><Relationship Id="rId28" Type="http://schemas.openxmlformats.org/officeDocument/2006/relationships/image" Target="../media/image58.png"/><Relationship Id="rId10" Type="http://schemas.openxmlformats.org/officeDocument/2006/relationships/image" Target="../media/image40.png"/><Relationship Id="rId19" Type="http://schemas.openxmlformats.org/officeDocument/2006/relationships/image" Target="../media/image49.png"/><Relationship Id="rId31" Type="http://schemas.openxmlformats.org/officeDocument/2006/relationships/image" Target="../media/image61.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image" Target="../media/image52.png"/><Relationship Id="rId27" Type="http://schemas.openxmlformats.org/officeDocument/2006/relationships/image" Target="../media/image57.png"/><Relationship Id="rId30" Type="http://schemas.openxmlformats.org/officeDocument/2006/relationships/image" Target="../media/image60.png"/></Relationships>
</file>

<file path=ppt/slides/_rels/slide23.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33.png"/><Relationship Id="rId7"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7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iquilezles.org/www/articles/multiresaocc/multiresaocc.htm" TargetMode="External"/><Relationship Id="rId7" Type="http://schemas.openxmlformats.org/officeDocument/2006/relationships/image" Target="../media/image83.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2.jpg"/><Relationship Id="rId5" Type="http://schemas.openxmlformats.org/officeDocument/2006/relationships/image" Target="../media/image81.jpg"/><Relationship Id="rId4" Type="http://schemas.openxmlformats.org/officeDocument/2006/relationships/image" Target="../media/image8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96.png"/></Relationships>
</file>

<file path=ppt/slides/_rels/slide5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9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04.png"/><Relationship Id="rId4" Type="http://schemas.openxmlformats.org/officeDocument/2006/relationships/notesSlide" Target="../notesSlides/notesSlide4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05.png"/><Relationship Id="rId4" Type="http://schemas.openxmlformats.org/officeDocument/2006/relationships/notesSlide" Target="../notesSlides/notesSlide45.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06.png"/><Relationship Id="rId4" Type="http://schemas.openxmlformats.org/officeDocument/2006/relationships/notesSlide" Target="../notesSlides/notesSlide46.xml"/></Relationships>
</file>

<file path=ppt/slides/_rels/slide7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www.bartwronski.com" TargetMode="External"/><Relationship Id="rId2" Type="http://schemas.openxmlformats.org/officeDocument/2006/relationships/hyperlink" Target="mailto:bartlomiej.wronski@ubisoft.com"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http://www.iquilezles.org/www/articles/multiresaocc/multiresaocc.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741" y="-46758"/>
            <a:ext cx="12391528" cy="6904758"/>
          </a:xfrm>
          <a:prstGeom prst="rect">
            <a:avLst/>
          </a:prstGeom>
        </p:spPr>
      </p:pic>
      <p:sp>
        <p:nvSpPr>
          <p:cNvPr id="2" name="Title 1"/>
          <p:cNvSpPr>
            <a:spLocks noGrp="1"/>
          </p:cNvSpPr>
          <p:nvPr>
            <p:ph type="ctrTitle"/>
          </p:nvPr>
        </p:nvSpPr>
        <p:spPr>
          <a:xfrm>
            <a:off x="422787" y="1735940"/>
            <a:ext cx="10238286" cy="1646302"/>
          </a:xfrm>
        </p:spPr>
        <p:txBody>
          <a:bodyPr/>
          <a:lstStyle/>
          <a:p>
            <a:r>
              <a:rPr lang="en-CA" b="1" dirty="0" smtClean="0"/>
              <a:t>Assassin’s Creed 4: Black Flag</a:t>
            </a:r>
            <a:endParaRPr lang="en-CA" b="1" dirty="0"/>
          </a:p>
        </p:txBody>
      </p:sp>
      <p:sp>
        <p:nvSpPr>
          <p:cNvPr id="3" name="Subtitle 2"/>
          <p:cNvSpPr>
            <a:spLocks noGrp="1"/>
          </p:cNvSpPr>
          <p:nvPr>
            <p:ph type="subTitle" idx="1"/>
          </p:nvPr>
        </p:nvSpPr>
        <p:spPr/>
        <p:txBody>
          <a:bodyPr>
            <a:normAutofit lnSpcReduction="10000"/>
          </a:bodyPr>
          <a:lstStyle/>
          <a:p>
            <a:r>
              <a:rPr lang="en-CA" dirty="0" smtClean="0"/>
              <a:t>Lighting, Weather and Atmospheric Effects</a:t>
            </a:r>
          </a:p>
          <a:p>
            <a:endParaRPr lang="en-CA" dirty="0"/>
          </a:p>
          <a:p>
            <a:r>
              <a:rPr lang="en-CA" dirty="0" smtClean="0"/>
              <a:t>Bart Wronski, 3D Programmer, </a:t>
            </a:r>
            <a:r>
              <a:rPr lang="en-CA" dirty="0" err="1" smtClean="0"/>
              <a:t>Ubisoft</a:t>
            </a:r>
            <a:r>
              <a:rPr lang="en-CA" dirty="0" smtClean="0"/>
              <a:t> Montreal</a:t>
            </a:r>
            <a:endParaRPr lang="en-CA" dirty="0"/>
          </a:p>
        </p:txBody>
      </p:sp>
    </p:spTree>
    <p:extLst>
      <p:ext uri="{BB962C8B-B14F-4D97-AF65-F5344CB8AC3E}">
        <p14:creationId xmlns:p14="http://schemas.microsoft.com/office/powerpoint/2010/main" val="26038693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1999" cy="6858000"/>
          </a:xfrm>
        </p:spPr>
      </p:pic>
    </p:spTree>
    <p:extLst>
      <p:ext uri="{BB962C8B-B14F-4D97-AF65-F5344CB8AC3E}">
        <p14:creationId xmlns:p14="http://schemas.microsoft.com/office/powerpoint/2010/main" val="20264409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Background</a:t>
            </a:r>
            <a:endParaRPr lang="en-CA" dirty="0"/>
          </a:p>
        </p:txBody>
      </p:sp>
      <p:sp>
        <p:nvSpPr>
          <p:cNvPr id="3" name="Content Placeholder 2"/>
          <p:cNvSpPr>
            <a:spLocks noGrp="1"/>
          </p:cNvSpPr>
          <p:nvPr>
            <p:ph idx="1"/>
          </p:nvPr>
        </p:nvSpPr>
        <p:spPr>
          <a:xfrm>
            <a:off x="677333" y="2160589"/>
            <a:ext cx="9204085" cy="3880773"/>
          </a:xfrm>
        </p:spPr>
        <p:txBody>
          <a:bodyPr/>
          <a:lstStyle/>
          <a:p>
            <a:r>
              <a:rPr lang="en-CA" dirty="0" smtClean="0"/>
              <a:t>Next-gen consoles launch title!</a:t>
            </a:r>
          </a:p>
          <a:p>
            <a:r>
              <a:rPr lang="en-CA" dirty="0" smtClean="0"/>
              <a:t>…but done for previous generation as well</a:t>
            </a:r>
          </a:p>
          <a:p>
            <a:r>
              <a:rPr lang="en-CA" dirty="0" smtClean="0"/>
              <a:t>Current-gen was dominating install-base and we cared a lot about those players</a:t>
            </a:r>
          </a:p>
          <a:p>
            <a:r>
              <a:rPr lang="en-CA" dirty="0" smtClean="0"/>
              <a:t>Constraints on assets duplication and extra artist work</a:t>
            </a:r>
          </a:p>
          <a:p>
            <a:r>
              <a:rPr lang="en-CA" dirty="0" smtClean="0"/>
              <a:t>Next-gen improvements had to be procedural</a:t>
            </a:r>
            <a:endParaRPr lang="en-CA" dirty="0"/>
          </a:p>
        </p:txBody>
      </p:sp>
    </p:spTree>
    <p:extLst>
      <p:ext uri="{BB962C8B-B14F-4D97-AF65-F5344CB8AC3E}">
        <p14:creationId xmlns:p14="http://schemas.microsoft.com/office/powerpoint/2010/main" val="419987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Presentation overview</a:t>
            </a:r>
            <a:endParaRPr lang="en-CA" dirty="0"/>
          </a:p>
        </p:txBody>
      </p:sp>
      <p:sp>
        <p:nvSpPr>
          <p:cNvPr id="3" name="Content Placeholder 2"/>
          <p:cNvSpPr>
            <a:spLocks noGrp="1"/>
          </p:cNvSpPr>
          <p:nvPr>
            <p:ph idx="1"/>
          </p:nvPr>
        </p:nvSpPr>
        <p:spPr>
          <a:xfrm>
            <a:off x="677334" y="1930400"/>
            <a:ext cx="8596668" cy="3880773"/>
          </a:xfrm>
        </p:spPr>
        <p:txBody>
          <a:bodyPr>
            <a:normAutofit/>
          </a:bodyPr>
          <a:lstStyle/>
          <a:p>
            <a:r>
              <a:rPr lang="en-CA" dirty="0" smtClean="0"/>
              <a:t>Lighting and Global Illumination</a:t>
            </a:r>
          </a:p>
          <a:p>
            <a:pPr lvl="1"/>
            <a:r>
              <a:rPr lang="en-CA" dirty="0" smtClean="0"/>
              <a:t>Improvements over Assassin’s Creed 3</a:t>
            </a:r>
          </a:p>
          <a:p>
            <a:pPr lvl="1"/>
            <a:r>
              <a:rPr lang="en-CA" dirty="0" smtClean="0"/>
              <a:t>Global illumination solution</a:t>
            </a:r>
          </a:p>
          <a:p>
            <a:pPr lvl="1"/>
            <a:r>
              <a:rPr lang="en-CA" dirty="0" smtClean="0"/>
              <a:t>Ambient Occlusion: temporal-</a:t>
            </a:r>
            <a:r>
              <a:rPr lang="en-CA" dirty="0" err="1" smtClean="0"/>
              <a:t>supersampled</a:t>
            </a:r>
            <a:r>
              <a:rPr lang="en-CA" dirty="0" smtClean="0"/>
              <a:t> SSAO</a:t>
            </a:r>
          </a:p>
          <a:p>
            <a:pPr lvl="1"/>
            <a:r>
              <a:rPr lang="en-CA" dirty="0" smtClean="0"/>
              <a:t>Multi-resolution </a:t>
            </a:r>
            <a:r>
              <a:rPr lang="en-CA" dirty="0"/>
              <a:t>a</a:t>
            </a:r>
            <a:r>
              <a:rPr lang="en-CA" dirty="0" smtClean="0"/>
              <a:t>mbient occlusion</a:t>
            </a:r>
          </a:p>
          <a:p>
            <a:r>
              <a:rPr lang="en-CA" dirty="0" smtClean="0"/>
              <a:t>Atmospheric and weather effects</a:t>
            </a:r>
          </a:p>
          <a:p>
            <a:pPr lvl="1"/>
            <a:r>
              <a:rPr lang="en-CA" dirty="0" smtClean="0"/>
              <a:t>Rain ripples and wet materials</a:t>
            </a:r>
          </a:p>
          <a:p>
            <a:pPr lvl="1"/>
            <a:r>
              <a:rPr lang="en-CA" dirty="0" err="1" smtClean="0"/>
              <a:t>Screenspace</a:t>
            </a:r>
            <a:r>
              <a:rPr lang="en-CA" dirty="0" smtClean="0"/>
              <a:t> reflections</a:t>
            </a:r>
          </a:p>
          <a:p>
            <a:pPr lvl="1"/>
            <a:r>
              <a:rPr lang="en-CA" dirty="0" smtClean="0"/>
              <a:t>GPU </a:t>
            </a:r>
            <a:r>
              <a:rPr lang="en-CA" dirty="0"/>
              <a:t>simulated </a:t>
            </a:r>
            <a:r>
              <a:rPr lang="en-CA" dirty="0" smtClean="0"/>
              <a:t>rain</a:t>
            </a:r>
          </a:p>
          <a:p>
            <a:pPr lvl="1"/>
            <a:r>
              <a:rPr lang="en-CA" dirty="0" smtClean="0"/>
              <a:t>Volumetric fog</a:t>
            </a:r>
          </a:p>
        </p:txBody>
      </p:sp>
    </p:spTree>
    <p:extLst>
      <p:ext uri="{BB962C8B-B14F-4D97-AF65-F5344CB8AC3E}">
        <p14:creationId xmlns:p14="http://schemas.microsoft.com/office/powerpoint/2010/main" val="141192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1332269" y="776749"/>
            <a:ext cx="9527458" cy="707886"/>
          </a:xfrm>
          <a:prstGeom prst="rect">
            <a:avLst/>
          </a:prstGeom>
          <a:solidFill>
            <a:schemeClr val="tx1">
              <a:alpha val="48000"/>
            </a:schemeClr>
          </a:solidFill>
        </p:spPr>
        <p:txBody>
          <a:bodyPr wrap="square" rtlCol="0">
            <a:spAutoFit/>
          </a:bodyPr>
          <a:lstStyle/>
          <a:p>
            <a:r>
              <a:rPr lang="en-CA" sz="4000" dirty="0" smtClean="0">
                <a:solidFill>
                  <a:schemeClr val="bg1"/>
                </a:solidFill>
              </a:rPr>
              <a:t>LIGHTING</a:t>
            </a:r>
            <a:endParaRPr lang="en-CA" sz="4000" dirty="0">
              <a:solidFill>
                <a:schemeClr val="bg1"/>
              </a:solidFill>
            </a:endParaRPr>
          </a:p>
        </p:txBody>
      </p:sp>
    </p:spTree>
    <p:extLst>
      <p:ext uri="{BB962C8B-B14F-4D97-AF65-F5344CB8AC3E}">
        <p14:creationId xmlns:p14="http://schemas.microsoft.com/office/powerpoint/2010/main" val="1422259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989" y="369887"/>
            <a:ext cx="8596668" cy="1320800"/>
          </a:xfrm>
        </p:spPr>
        <p:txBody>
          <a:bodyPr/>
          <a:lstStyle/>
          <a:p>
            <a:r>
              <a:rPr lang="en-CA" dirty="0" smtClean="0"/>
              <a:t>Assassin’s Creed 3 lighting – PS3 screenshot</a:t>
            </a:r>
            <a:endParaRPr lang="en-CA"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8473" y="1690687"/>
            <a:ext cx="8627171" cy="4852783"/>
          </a:xfrm>
        </p:spPr>
      </p:pic>
      <p:sp>
        <p:nvSpPr>
          <p:cNvPr id="5" name="Oval 4"/>
          <p:cNvSpPr/>
          <p:nvPr/>
        </p:nvSpPr>
        <p:spPr>
          <a:xfrm>
            <a:off x="6936259" y="2306814"/>
            <a:ext cx="3171567" cy="407773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051411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Lighting improvements</a:t>
            </a:r>
            <a:endParaRPr lang="en-CA" dirty="0"/>
          </a:p>
        </p:txBody>
      </p:sp>
      <p:sp>
        <p:nvSpPr>
          <p:cNvPr id="3" name="Content Placeholder 2"/>
          <p:cNvSpPr>
            <a:spLocks noGrp="1"/>
          </p:cNvSpPr>
          <p:nvPr>
            <p:ph idx="1"/>
          </p:nvPr>
        </p:nvSpPr>
        <p:spPr>
          <a:xfrm>
            <a:off x="677334" y="1712551"/>
            <a:ext cx="5079230" cy="4771376"/>
          </a:xfrm>
        </p:spPr>
        <p:txBody>
          <a:bodyPr>
            <a:normAutofit/>
          </a:bodyPr>
          <a:lstStyle/>
          <a:p>
            <a:r>
              <a:rPr lang="en-CA" sz="2000" dirty="0" smtClean="0"/>
              <a:t>Key problems</a:t>
            </a:r>
            <a:endParaRPr lang="en-CA" sz="2400" dirty="0" smtClean="0"/>
          </a:p>
          <a:p>
            <a:pPr lvl="1"/>
            <a:r>
              <a:rPr lang="en-CA" dirty="0" smtClean="0"/>
              <a:t>Overall flatness</a:t>
            </a:r>
          </a:p>
          <a:p>
            <a:pPr lvl="1"/>
            <a:r>
              <a:rPr lang="en-CA" dirty="0" smtClean="0"/>
              <a:t>Lack of sense of position and directionality</a:t>
            </a:r>
          </a:p>
          <a:p>
            <a:pPr lvl="1"/>
            <a:r>
              <a:rPr lang="en-CA" dirty="0" smtClean="0"/>
              <a:t>Loss of normal mapping information</a:t>
            </a:r>
          </a:p>
          <a:p>
            <a:r>
              <a:rPr lang="en-CA" sz="2000" dirty="0" smtClean="0"/>
              <a:t>Requirements</a:t>
            </a:r>
          </a:p>
          <a:p>
            <a:pPr lvl="1"/>
            <a:r>
              <a:rPr lang="en-CA" dirty="0" smtClean="0"/>
              <a:t>Prototyped multiple real-time GI solutions, none of them looked good enough</a:t>
            </a:r>
          </a:p>
          <a:p>
            <a:pPr lvl="1"/>
            <a:r>
              <a:rPr lang="en-CA" dirty="0" smtClean="0"/>
              <a:t>Partially </a:t>
            </a:r>
            <a:r>
              <a:rPr lang="en-CA" dirty="0"/>
              <a:t>baked </a:t>
            </a:r>
            <a:r>
              <a:rPr lang="en-CA" dirty="0" smtClean="0"/>
              <a:t>solution</a:t>
            </a:r>
          </a:p>
          <a:p>
            <a:pPr lvl="1"/>
            <a:r>
              <a:rPr lang="en-CA" dirty="0" smtClean="0"/>
              <a:t>Vast open world with sparse dense areas</a:t>
            </a:r>
          </a:p>
          <a:p>
            <a:pPr lvl="1"/>
            <a:r>
              <a:rPr lang="en-CA" dirty="0"/>
              <a:t>Dynamic weather / time of </a:t>
            </a:r>
            <a:r>
              <a:rPr lang="en-CA" dirty="0" smtClean="0"/>
              <a:t>day</a:t>
            </a:r>
            <a:endParaRPr lang="en-CA" dirty="0"/>
          </a:p>
          <a:p>
            <a:pPr lvl="1"/>
            <a:r>
              <a:rPr lang="en-CA" dirty="0"/>
              <a:t>Work on current gen (~1ms / &lt; 1MB for GPU)</a:t>
            </a:r>
          </a:p>
          <a:p>
            <a:pPr lvl="1"/>
            <a:r>
              <a:rPr lang="en-CA" dirty="0" smtClean="0"/>
              <a:t>Small </a:t>
            </a:r>
            <a:r>
              <a:rPr lang="en-CA" dirty="0"/>
              <a:t>impact on art pipelines</a:t>
            </a:r>
          </a:p>
          <a:p>
            <a:endParaRPr lang="en-CA" dirty="0"/>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86030" y="1712551"/>
            <a:ext cx="5029570" cy="2829133"/>
          </a:xfrm>
          <a:prstGeom prst="rect">
            <a:avLst/>
          </a:prstGeom>
        </p:spPr>
      </p:pic>
    </p:spTree>
    <p:extLst>
      <p:ext uri="{BB962C8B-B14F-4D97-AF65-F5344CB8AC3E}">
        <p14:creationId xmlns:p14="http://schemas.microsoft.com/office/powerpoint/2010/main" val="242954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1365" y="591473"/>
            <a:ext cx="9695834" cy="781050"/>
          </a:xfrm>
        </p:spPr>
        <p:txBody>
          <a:bodyPr>
            <a:normAutofit fontScale="90000"/>
          </a:bodyPr>
          <a:lstStyle/>
          <a:p>
            <a:r>
              <a:rPr lang="en-CA" sz="3200" dirty="0" smtClean="0"/>
              <a:t>Far Cry 3 solution: Deferred </a:t>
            </a:r>
            <a:r>
              <a:rPr lang="en-CA" sz="3200" dirty="0"/>
              <a:t>Radiance Transfer Volumes</a:t>
            </a:r>
            <a:endParaRPr lang="en-US" sz="3200" dirty="0"/>
          </a:p>
        </p:txBody>
      </p:sp>
      <p:sp>
        <p:nvSpPr>
          <p:cNvPr id="5" name="Rectangle 4"/>
          <p:cNvSpPr/>
          <p:nvPr/>
        </p:nvSpPr>
        <p:spPr bwMode="auto">
          <a:xfrm>
            <a:off x="2298624" y="1372523"/>
            <a:ext cx="7438999" cy="928225"/>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fr-CA" sz="2400" b="0" i="0" u="none" strike="noStrike" cap="none" normalizeH="0" baseline="0">
              <a:ln>
                <a:noFill/>
              </a:ln>
              <a:solidFill>
                <a:schemeClr val="tx1"/>
              </a:solidFill>
              <a:effectLst/>
              <a:latin typeface="Verdana" pitchFamily="45" charset="0"/>
            </a:endParaRPr>
          </a:p>
        </p:txBody>
      </p:sp>
      <p:sp>
        <p:nvSpPr>
          <p:cNvPr id="6" name="Rectangle 5"/>
          <p:cNvSpPr/>
          <p:nvPr/>
        </p:nvSpPr>
        <p:spPr bwMode="auto">
          <a:xfrm>
            <a:off x="2289100" y="2376948"/>
            <a:ext cx="7447934" cy="140017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fr-CA" sz="2400" b="0" i="0" u="none" strike="noStrike" cap="none" normalizeH="0" baseline="0">
              <a:ln>
                <a:noFill/>
              </a:ln>
              <a:solidFill>
                <a:schemeClr val="tx1"/>
              </a:solidFill>
              <a:effectLst/>
              <a:latin typeface="Verdana" pitchFamily="45" charset="0"/>
            </a:endParaRPr>
          </a:p>
        </p:txBody>
      </p:sp>
      <p:sp>
        <p:nvSpPr>
          <p:cNvPr id="8" name="Rectangle 7"/>
          <p:cNvSpPr/>
          <p:nvPr/>
        </p:nvSpPr>
        <p:spPr bwMode="auto">
          <a:xfrm>
            <a:off x="1680088" y="1372523"/>
            <a:ext cx="504825" cy="928225"/>
          </a:xfrm>
          <a:prstGeom prst="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CA" sz="2000" b="0" i="0" u="none" strike="noStrike" cap="none" normalizeH="0" baseline="0" dirty="0" smtClean="0">
                <a:ln>
                  <a:noFill/>
                </a:ln>
                <a:solidFill>
                  <a:schemeClr val="tx1"/>
                </a:solidFill>
                <a:effectLst/>
                <a:latin typeface="Verdana" pitchFamily="45" charset="0"/>
              </a:rPr>
              <a:t>Offline</a:t>
            </a:r>
            <a:endParaRPr kumimoji="1" lang="fr-CA" sz="2000" b="0" i="0" u="none" strike="noStrike" cap="none" normalizeH="0" baseline="0" dirty="0">
              <a:ln>
                <a:noFill/>
              </a:ln>
              <a:solidFill>
                <a:schemeClr val="tx1"/>
              </a:solidFill>
              <a:effectLst/>
              <a:latin typeface="Verdana" pitchFamily="45" charset="0"/>
            </a:endParaRPr>
          </a:p>
        </p:txBody>
      </p:sp>
      <p:sp>
        <p:nvSpPr>
          <p:cNvPr id="9" name="Rectangle 8"/>
          <p:cNvSpPr/>
          <p:nvPr/>
        </p:nvSpPr>
        <p:spPr bwMode="auto">
          <a:xfrm>
            <a:off x="1680088" y="2376948"/>
            <a:ext cx="495301" cy="1400176"/>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CA" sz="2400" b="0" i="0" u="none" strike="noStrike" cap="none" normalizeH="0" baseline="0" dirty="0" smtClean="0">
                <a:ln>
                  <a:noFill/>
                </a:ln>
                <a:solidFill>
                  <a:schemeClr val="tx1"/>
                </a:solidFill>
                <a:effectLst/>
                <a:latin typeface="Verdana" pitchFamily="45" charset="0"/>
              </a:rPr>
              <a:t>Runtime</a:t>
            </a:r>
            <a:endParaRPr kumimoji="1" lang="fr-CA" sz="2400" b="0" i="0" u="none" strike="noStrike" cap="none" normalizeH="0" baseline="0" dirty="0">
              <a:ln>
                <a:noFill/>
              </a:ln>
              <a:solidFill>
                <a:schemeClr val="tx1"/>
              </a:solidFill>
              <a:effectLst/>
              <a:latin typeface="Verdana" pitchFamily="45" charset="0"/>
            </a:endParaRPr>
          </a:p>
        </p:txBody>
      </p:sp>
      <p:sp>
        <p:nvSpPr>
          <p:cNvPr id="7" name="Content Placeholder 2"/>
          <p:cNvSpPr>
            <a:spLocks noGrp="1"/>
          </p:cNvSpPr>
          <p:nvPr>
            <p:ph idx="1"/>
          </p:nvPr>
        </p:nvSpPr>
        <p:spPr>
          <a:xfrm>
            <a:off x="2298624" y="1380513"/>
            <a:ext cx="7648575" cy="2895601"/>
          </a:xfrm>
        </p:spPr>
        <p:txBody>
          <a:bodyPr>
            <a:normAutofit/>
          </a:bodyPr>
          <a:lstStyle/>
          <a:p>
            <a:r>
              <a:rPr lang="en-US" sz="2000" dirty="0">
                <a:solidFill>
                  <a:schemeClr val="tx1"/>
                </a:solidFill>
              </a:rPr>
              <a:t>PRT based - compute radiance transfer</a:t>
            </a:r>
          </a:p>
          <a:p>
            <a:r>
              <a:rPr lang="en-US" sz="2000" dirty="0">
                <a:solidFill>
                  <a:schemeClr val="tx1"/>
                </a:solidFill>
              </a:rPr>
              <a:t>Store in 2</a:t>
            </a:r>
            <a:r>
              <a:rPr lang="en-US" sz="2000" baseline="30000" dirty="0">
                <a:solidFill>
                  <a:schemeClr val="tx1"/>
                </a:solidFill>
              </a:rPr>
              <a:t>nd</a:t>
            </a:r>
            <a:r>
              <a:rPr lang="en-US" sz="2000" dirty="0">
                <a:solidFill>
                  <a:schemeClr val="tx1"/>
                </a:solidFill>
              </a:rPr>
              <a:t> order SH in light probes for </a:t>
            </a:r>
            <a:r>
              <a:rPr lang="en-US" sz="2000" dirty="0" smtClean="0">
                <a:solidFill>
                  <a:schemeClr val="tx1"/>
                </a:solidFill>
              </a:rPr>
              <a:t>4 basis </a:t>
            </a:r>
            <a:r>
              <a:rPr lang="en-US" sz="2000" dirty="0">
                <a:solidFill>
                  <a:schemeClr val="tx1"/>
                </a:solidFill>
              </a:rPr>
              <a:t>vectors</a:t>
            </a:r>
          </a:p>
          <a:p>
            <a:pPr marL="0" indent="0">
              <a:buNone/>
            </a:pPr>
            <a:endParaRPr lang="en-US" sz="1000" dirty="0" smtClean="0">
              <a:solidFill>
                <a:schemeClr val="tx1"/>
              </a:solidFill>
            </a:endParaRPr>
          </a:p>
          <a:p>
            <a:r>
              <a:rPr lang="en-US" sz="2000" dirty="0">
                <a:solidFill>
                  <a:schemeClr val="tx1"/>
                </a:solidFill>
              </a:rPr>
              <a:t>Compute irradiance on the CPU</a:t>
            </a:r>
          </a:p>
          <a:p>
            <a:r>
              <a:rPr lang="en-US" sz="2000" dirty="0">
                <a:solidFill>
                  <a:schemeClr val="tx1"/>
                </a:solidFill>
              </a:rPr>
              <a:t>Store it in volume texture</a:t>
            </a:r>
          </a:p>
          <a:p>
            <a:r>
              <a:rPr lang="en-US" sz="2000" dirty="0">
                <a:solidFill>
                  <a:schemeClr val="tx1"/>
                </a:solidFill>
              </a:rPr>
              <a:t>Perform deferred lighting in half res on GPU</a:t>
            </a:r>
          </a:p>
        </p:txBody>
      </p:sp>
      <p:graphicFrame>
        <p:nvGraphicFramePr>
          <p:cNvPr id="11" name="Object 10"/>
          <p:cNvGraphicFramePr>
            <a:graphicFrameLocks noChangeAspect="1"/>
          </p:cNvGraphicFramePr>
          <p:nvPr>
            <p:extLst>
              <p:ext uri="{D42A27DB-BD31-4B8C-83A1-F6EECF244321}">
                <p14:modId xmlns:p14="http://schemas.microsoft.com/office/powerpoint/2010/main" val="437339283"/>
              </p:ext>
            </p:extLst>
          </p:nvPr>
        </p:nvGraphicFramePr>
        <p:xfrm>
          <a:off x="1680087" y="4059277"/>
          <a:ext cx="8057535" cy="2442523"/>
        </p:xfrm>
        <a:graphic>
          <a:graphicData uri="http://schemas.openxmlformats.org/presentationml/2006/ole">
            <mc:AlternateContent xmlns:mc="http://schemas.openxmlformats.org/markup-compatibility/2006">
              <mc:Choice xmlns:v="urn:schemas-microsoft-com:vml" Requires="v">
                <p:oleObj spid="_x0000_s1101" r:id="rId4" imgW="13942800" imgH="4456800" progId="">
                  <p:embed/>
                </p:oleObj>
              </mc:Choice>
              <mc:Fallback>
                <p:oleObj r:id="rId4" imgW="13942800" imgH="4456800" progId="">
                  <p:embed/>
                  <p:pic>
                    <p:nvPicPr>
                      <p:cNvPr id="0" name=""/>
                      <p:cNvPicPr/>
                      <p:nvPr/>
                    </p:nvPicPr>
                    <p:blipFill>
                      <a:blip r:embed="rId5"/>
                      <a:stretch>
                        <a:fillRect/>
                      </a:stretch>
                    </p:blipFill>
                    <p:spPr>
                      <a:xfrm>
                        <a:off x="1680087" y="4059277"/>
                        <a:ext cx="8057535" cy="2442523"/>
                      </a:xfrm>
                      <a:prstGeom prst="rect">
                        <a:avLst/>
                      </a:prstGeom>
                    </p:spPr>
                  </p:pic>
                </p:oleObj>
              </mc:Fallback>
            </mc:AlternateContent>
          </a:graphicData>
        </a:graphic>
      </p:graphicFrame>
    </p:spTree>
    <p:extLst>
      <p:ext uri="{BB962C8B-B14F-4D97-AF65-F5344CB8AC3E}">
        <p14:creationId xmlns:p14="http://schemas.microsoft.com/office/powerpoint/2010/main" val="75411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Effect transition="in" filter="fade">
                                      <p:cBhvr>
                                        <p:cTn id="23" dur="500"/>
                                        <p:tgtEl>
                                          <p:spTgt spid="7">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fade">
                                      <p:cBhvr>
                                        <p:cTn id="26" dur="500"/>
                                        <p:tgtEl>
                                          <p:spTgt spid="7">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animEffect transition="in" filter="fade">
                                      <p:cBhvr>
                                        <p:cTn id="29"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399" y="590550"/>
            <a:ext cx="8895735" cy="781050"/>
          </a:xfrm>
        </p:spPr>
        <p:txBody>
          <a:bodyPr>
            <a:normAutofit fontScale="90000"/>
          </a:bodyPr>
          <a:lstStyle/>
          <a:p>
            <a:pPr lvl="0"/>
            <a:r>
              <a:rPr lang="en-US" sz="3200" dirty="0" smtClean="0"/>
              <a:t>Far Cry 3 GI - Deferred </a:t>
            </a:r>
            <a:r>
              <a:rPr lang="en-US" sz="3200" dirty="0"/>
              <a:t>Radiance </a:t>
            </a:r>
            <a:r>
              <a:rPr lang="en-US" sz="3200" dirty="0" smtClean="0"/>
              <a:t>Transfer Volumes</a:t>
            </a:r>
            <a:endParaRPr lang="en-US" sz="3200" dirty="0"/>
          </a:p>
        </p:txBody>
      </p:sp>
      <p:graphicFrame>
        <p:nvGraphicFramePr>
          <p:cNvPr id="5" name="Content Placeholder 7"/>
          <p:cNvGraphicFramePr>
            <a:graphicFrameLocks noGrp="1"/>
          </p:cNvGraphicFramePr>
          <p:nvPr>
            <p:ph idx="1"/>
            <p:extLst>
              <p:ext uri="{D42A27DB-BD31-4B8C-83A1-F6EECF244321}">
                <p14:modId xmlns:p14="http://schemas.microsoft.com/office/powerpoint/2010/main" val="4094806094"/>
              </p:ext>
            </p:extLst>
          </p:nvPr>
        </p:nvGraphicFramePr>
        <p:xfrm>
          <a:off x="1288026" y="1371600"/>
          <a:ext cx="4117474" cy="2595880"/>
        </p:xfrm>
        <a:graphic>
          <a:graphicData uri="http://schemas.openxmlformats.org/drawingml/2006/table">
            <a:tbl>
              <a:tblPr firstRow="1" bandRow="1">
                <a:tableStyleId>{073A0DAA-6AF3-43AB-8588-CEC1D06C72B9}</a:tableStyleId>
              </a:tblPr>
              <a:tblGrid>
                <a:gridCol w="4117474"/>
              </a:tblGrid>
              <a:tr h="370840">
                <a:tc>
                  <a:txBody>
                    <a:bodyPr/>
                    <a:lstStyle/>
                    <a:p>
                      <a:r>
                        <a:rPr lang="en-CA" dirty="0" smtClean="0"/>
                        <a:t>Pros</a:t>
                      </a:r>
                      <a:endParaRPr lang="fr-CA" dirty="0"/>
                    </a:p>
                  </a:txBody>
                  <a:tcPr/>
                </a:tc>
              </a:tr>
              <a:tr h="370840">
                <a:tc>
                  <a:txBody>
                    <a:bodyPr/>
                    <a:lstStyle/>
                    <a:p>
                      <a:r>
                        <a:rPr lang="en-CA" dirty="0" smtClean="0">
                          <a:solidFill>
                            <a:schemeClr val="accent2">
                              <a:lumMod val="50000"/>
                            </a:schemeClr>
                          </a:solidFill>
                        </a:rPr>
                        <a:t>Robust and fully dynamic</a:t>
                      </a:r>
                      <a:endParaRPr lang="fr-CA" dirty="0">
                        <a:solidFill>
                          <a:schemeClr val="accent2">
                            <a:lumMod val="50000"/>
                          </a:schemeClr>
                        </a:solidFill>
                      </a:endParaRPr>
                    </a:p>
                  </a:txBody>
                  <a:tcPr/>
                </a:tc>
              </a:tr>
              <a:tr h="370840">
                <a:tc>
                  <a:txBody>
                    <a:bodyPr/>
                    <a:lstStyle/>
                    <a:p>
                      <a:r>
                        <a:rPr lang="en-CA" dirty="0" smtClean="0">
                          <a:solidFill>
                            <a:schemeClr val="accent2">
                              <a:lumMod val="50000"/>
                            </a:schemeClr>
                          </a:solidFill>
                        </a:rPr>
                        <a:t>Compatible</a:t>
                      </a:r>
                      <a:r>
                        <a:rPr lang="en-CA" baseline="0" dirty="0" smtClean="0">
                          <a:solidFill>
                            <a:schemeClr val="accent2">
                              <a:lumMod val="50000"/>
                            </a:schemeClr>
                          </a:solidFill>
                        </a:rPr>
                        <a:t> with PS3&amp;X360</a:t>
                      </a:r>
                      <a:endParaRPr lang="fr-CA" dirty="0">
                        <a:solidFill>
                          <a:schemeClr val="accent2">
                            <a:lumMod val="50000"/>
                          </a:schemeClr>
                        </a:solidFill>
                      </a:endParaRPr>
                    </a:p>
                  </a:txBody>
                  <a:tcPr/>
                </a:tc>
              </a:tr>
              <a:tr h="370840">
                <a:tc>
                  <a:txBody>
                    <a:bodyPr/>
                    <a:lstStyle/>
                    <a:p>
                      <a:r>
                        <a:rPr lang="en-CA" dirty="0" smtClean="0">
                          <a:solidFill>
                            <a:schemeClr val="accent2">
                              <a:lumMod val="50000"/>
                            </a:schemeClr>
                          </a:solidFill>
                        </a:rPr>
                        <a:t>Cheap</a:t>
                      </a:r>
                      <a:r>
                        <a:rPr lang="en-CA" baseline="0" dirty="0" smtClean="0">
                          <a:solidFill>
                            <a:schemeClr val="accent2">
                              <a:lumMod val="50000"/>
                            </a:schemeClr>
                          </a:solidFill>
                        </a:rPr>
                        <a:t> on GPU (0.7ms on PS3!)</a:t>
                      </a:r>
                      <a:endParaRPr lang="fr-CA" dirty="0">
                        <a:solidFill>
                          <a:schemeClr val="accent2">
                            <a:lumMod val="50000"/>
                          </a:schemeClr>
                        </a:solidFill>
                      </a:endParaRPr>
                    </a:p>
                  </a:txBody>
                  <a:tcPr/>
                </a:tc>
              </a:tr>
              <a:tr h="370840">
                <a:tc>
                  <a:txBody>
                    <a:bodyPr/>
                    <a:lstStyle/>
                    <a:p>
                      <a:r>
                        <a:rPr lang="en-CA" dirty="0" smtClean="0">
                          <a:solidFill>
                            <a:schemeClr val="accent2">
                              <a:lumMod val="50000"/>
                            </a:schemeClr>
                          </a:solidFill>
                        </a:rPr>
                        <a:t>Production ready</a:t>
                      </a:r>
                      <a:endParaRPr lang="fr-CA" dirty="0">
                        <a:solidFill>
                          <a:schemeClr val="accent2">
                            <a:lumMod val="50000"/>
                          </a:schemeClr>
                        </a:solidFill>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dirty="0" smtClean="0">
                          <a:solidFill>
                            <a:schemeClr val="accent2">
                              <a:lumMod val="50000"/>
                            </a:schemeClr>
                          </a:solidFill>
                        </a:rPr>
                        <a:t>Volumetric</a:t>
                      </a:r>
                      <a:endParaRPr lang="fr-CA" dirty="0">
                        <a:solidFill>
                          <a:schemeClr val="accent2">
                            <a:lumMod val="50000"/>
                          </a:schemeClr>
                        </a:solidFill>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dirty="0" smtClean="0">
                          <a:solidFill>
                            <a:schemeClr val="accent2">
                              <a:lumMod val="50000"/>
                            </a:schemeClr>
                          </a:solidFill>
                        </a:rPr>
                        <a:t>Low memory</a:t>
                      </a:r>
                      <a:r>
                        <a:rPr lang="en-CA" baseline="0" dirty="0" smtClean="0">
                          <a:solidFill>
                            <a:schemeClr val="accent2">
                              <a:lumMod val="50000"/>
                            </a:schemeClr>
                          </a:solidFill>
                        </a:rPr>
                        <a:t> and </a:t>
                      </a:r>
                      <a:r>
                        <a:rPr lang="en-CA" dirty="0" smtClean="0">
                          <a:solidFill>
                            <a:schemeClr val="accent2">
                              <a:lumMod val="50000"/>
                            </a:schemeClr>
                          </a:solidFill>
                        </a:rPr>
                        <a:t>CPU cost</a:t>
                      </a:r>
                      <a:endParaRPr lang="fr-CA" dirty="0" smtClean="0">
                        <a:solidFill>
                          <a:schemeClr val="accent2">
                            <a:lumMod val="50000"/>
                          </a:schemeClr>
                        </a:solidFill>
                      </a:endParaRPr>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448692192"/>
              </p:ext>
            </p:extLst>
          </p:nvPr>
        </p:nvGraphicFramePr>
        <p:xfrm>
          <a:off x="5442155" y="1391265"/>
          <a:ext cx="4416926" cy="2595880"/>
        </p:xfrm>
        <a:graphic>
          <a:graphicData uri="http://schemas.openxmlformats.org/drawingml/2006/table">
            <a:tbl>
              <a:tblPr firstRow="1" bandRow="1">
                <a:tableStyleId>{93296810-A885-4BE3-A3E7-6D5BEEA58F35}</a:tableStyleId>
              </a:tblPr>
              <a:tblGrid>
                <a:gridCol w="4416926"/>
              </a:tblGrid>
              <a:tr h="370840">
                <a:tc>
                  <a:txBody>
                    <a:bodyPr/>
                    <a:lstStyle/>
                    <a:p>
                      <a:r>
                        <a:rPr lang="en-CA" dirty="0" smtClean="0"/>
                        <a:t>Cons</a:t>
                      </a:r>
                      <a:endParaRPr lang="fr-CA" dirty="0"/>
                    </a:p>
                  </a:txBody>
                  <a:tcPr/>
                </a:tc>
              </a:tr>
              <a:tr h="370840">
                <a:tc>
                  <a:txBody>
                    <a:bodyPr/>
                    <a:lstStyle/>
                    <a:p>
                      <a:r>
                        <a:rPr lang="en-CA" dirty="0" smtClean="0">
                          <a:solidFill>
                            <a:schemeClr val="accent2">
                              <a:lumMod val="50000"/>
                            </a:schemeClr>
                          </a:solidFill>
                        </a:rPr>
                        <a:t>Low spatial resolution </a:t>
                      </a:r>
                      <a:r>
                        <a:rPr lang="en-CA" baseline="0" dirty="0" smtClean="0">
                          <a:solidFill>
                            <a:schemeClr val="accent2">
                              <a:lumMod val="50000"/>
                            </a:schemeClr>
                          </a:solidFill>
                        </a:rPr>
                        <a:t>(4m)</a:t>
                      </a:r>
                      <a:endParaRPr lang="fr-CA" dirty="0">
                        <a:solidFill>
                          <a:schemeClr val="accent2">
                            <a:lumMod val="50000"/>
                          </a:schemeClr>
                        </a:solidFill>
                      </a:endParaRPr>
                    </a:p>
                  </a:txBody>
                  <a:tcPr/>
                </a:tc>
              </a:tr>
              <a:tr h="370840">
                <a:tc>
                  <a:txBody>
                    <a:bodyPr/>
                    <a:lstStyle/>
                    <a:p>
                      <a:r>
                        <a:rPr lang="en-CA" dirty="0" smtClean="0">
                          <a:solidFill>
                            <a:schemeClr val="accent2">
                              <a:lumMod val="50000"/>
                            </a:schemeClr>
                          </a:solidFill>
                        </a:rPr>
                        <a:t>Low contrast</a:t>
                      </a:r>
                      <a:r>
                        <a:rPr lang="en-CA" baseline="0" dirty="0" smtClean="0">
                          <a:solidFill>
                            <a:schemeClr val="accent2">
                              <a:lumMod val="50000"/>
                            </a:schemeClr>
                          </a:solidFill>
                        </a:rPr>
                        <a:t> and temporal variance</a:t>
                      </a:r>
                      <a:endParaRPr lang="fr-CA" dirty="0">
                        <a:solidFill>
                          <a:schemeClr val="accent2">
                            <a:lumMod val="50000"/>
                          </a:schemeClr>
                        </a:solidFill>
                      </a:endParaRPr>
                    </a:p>
                  </a:txBody>
                  <a:tcPr/>
                </a:tc>
              </a:tr>
              <a:tr h="370840">
                <a:tc>
                  <a:txBody>
                    <a:bodyPr/>
                    <a:lstStyle/>
                    <a:p>
                      <a:r>
                        <a:rPr lang="en-CA" dirty="0" smtClean="0">
                          <a:solidFill>
                            <a:schemeClr val="accent2">
                              <a:lumMod val="50000"/>
                            </a:schemeClr>
                          </a:solidFill>
                        </a:rPr>
                        <a:t>Low occlusion precision</a:t>
                      </a:r>
                      <a:endParaRPr lang="fr-CA" dirty="0">
                        <a:solidFill>
                          <a:schemeClr val="accent2">
                            <a:lumMod val="50000"/>
                          </a:schemeClr>
                        </a:solidFill>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dirty="0" smtClean="0">
                          <a:solidFill>
                            <a:schemeClr val="accent2">
                              <a:lumMod val="50000"/>
                            </a:schemeClr>
                          </a:solidFill>
                        </a:rPr>
                        <a:t>Half resolution edge artifacts</a:t>
                      </a:r>
                      <a:endParaRPr lang="fr-CA" dirty="0" smtClean="0">
                        <a:solidFill>
                          <a:schemeClr val="accent2">
                            <a:lumMod val="50000"/>
                          </a:schemeClr>
                        </a:solidFill>
                      </a:endParaRPr>
                    </a:p>
                  </a:txBody>
                  <a:tcPr/>
                </a:tc>
              </a:tr>
              <a:tr h="370840">
                <a:tc>
                  <a:txBody>
                    <a:bodyPr/>
                    <a:lstStyle/>
                    <a:p>
                      <a:r>
                        <a:rPr lang="en-CA" dirty="0" smtClean="0">
                          <a:solidFill>
                            <a:schemeClr val="accent2">
                              <a:lumMod val="50000"/>
                            </a:schemeClr>
                          </a:solidFill>
                        </a:rPr>
                        <a:t>Generation/baking time</a:t>
                      </a:r>
                      <a:endParaRPr lang="fr-CA" dirty="0">
                        <a:solidFill>
                          <a:schemeClr val="accent2">
                            <a:lumMod val="50000"/>
                          </a:schemeClr>
                        </a:solidFill>
                      </a:endParaRPr>
                    </a:p>
                  </a:txBody>
                  <a:tcPr/>
                </a:tc>
              </a:tr>
              <a:tr h="370840">
                <a:tc>
                  <a:txBody>
                    <a:bodyPr/>
                    <a:lstStyle/>
                    <a:p>
                      <a:endParaRPr lang="fr-CA" dirty="0"/>
                    </a:p>
                  </a:txBody>
                  <a:tcPr/>
                </a:tc>
              </a:tr>
            </a:tbl>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04644446"/>
              </p:ext>
            </p:extLst>
          </p:nvPr>
        </p:nvGraphicFramePr>
        <p:xfrm>
          <a:off x="2598533" y="4050181"/>
          <a:ext cx="5876873" cy="2517000"/>
        </p:xfrm>
        <a:graphic>
          <a:graphicData uri="http://schemas.openxmlformats.org/presentationml/2006/ole">
            <mc:AlternateContent xmlns:mc="http://schemas.openxmlformats.org/markup-compatibility/2006">
              <mc:Choice xmlns:v="urn:schemas-microsoft-com:vml" Requires="v">
                <p:oleObj spid="_x0000_s2122" r:id="rId4" imgW="10437840" imgH="4469760" progId="">
                  <p:embed/>
                </p:oleObj>
              </mc:Choice>
              <mc:Fallback>
                <p:oleObj r:id="rId4" imgW="10437840" imgH="4469760" progId="">
                  <p:embed/>
                  <p:pic>
                    <p:nvPicPr>
                      <p:cNvPr id="0" name=""/>
                      <p:cNvPicPr/>
                      <p:nvPr/>
                    </p:nvPicPr>
                    <p:blipFill>
                      <a:blip r:embed="rId5"/>
                      <a:stretch>
                        <a:fillRect/>
                      </a:stretch>
                    </p:blipFill>
                    <p:spPr>
                      <a:xfrm>
                        <a:off x="2598533" y="4050181"/>
                        <a:ext cx="5876873" cy="2517000"/>
                      </a:xfrm>
                      <a:prstGeom prst="rect">
                        <a:avLst/>
                      </a:prstGeom>
                    </p:spPr>
                  </p:pic>
                </p:oleObj>
              </mc:Fallback>
            </mc:AlternateContent>
          </a:graphicData>
        </a:graphic>
      </p:graphicFrame>
    </p:spTree>
    <p:extLst>
      <p:ext uri="{BB962C8B-B14F-4D97-AF65-F5344CB8AC3E}">
        <p14:creationId xmlns:p14="http://schemas.microsoft.com/office/powerpoint/2010/main" val="416896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p:cNvSpPr>
            <a:spLocks noGrp="1"/>
          </p:cNvSpPr>
          <p:nvPr>
            <p:ph type="title"/>
          </p:nvPr>
        </p:nvSpPr>
        <p:spPr>
          <a:xfrm>
            <a:off x="696998" y="353961"/>
            <a:ext cx="8596668" cy="648929"/>
          </a:xfrm>
        </p:spPr>
        <p:style>
          <a:lnRef idx="2">
            <a:schemeClr val="dk1">
              <a:shade val="50000"/>
            </a:schemeClr>
          </a:lnRef>
          <a:fillRef idx="1">
            <a:schemeClr val="dk1"/>
          </a:fillRef>
          <a:effectRef idx="0">
            <a:schemeClr val="dk1"/>
          </a:effectRef>
          <a:fontRef idx="minor">
            <a:schemeClr val="lt1"/>
          </a:fontRef>
        </p:style>
        <p:txBody>
          <a:bodyPr/>
          <a:lstStyle/>
          <a:p>
            <a:r>
              <a:rPr lang="en-CA" dirty="0" smtClean="0"/>
              <a:t>New solution – background</a:t>
            </a:r>
            <a:endParaRPr lang="en-CA" dirty="0"/>
          </a:p>
        </p:txBody>
      </p:sp>
      <p:sp>
        <p:nvSpPr>
          <p:cNvPr id="6" name="Espace réservé du contenu 2"/>
          <p:cNvSpPr>
            <a:spLocks noGrp="1"/>
          </p:cNvSpPr>
          <p:nvPr/>
        </p:nvSpPr>
        <p:spPr>
          <a:xfrm>
            <a:off x="696998" y="2095501"/>
            <a:ext cx="8596668" cy="1468582"/>
          </a:xfrm>
          <a:prstGeom prst="rect">
            <a:avLst/>
          </a:prstGeom>
          <a:solidFill>
            <a:schemeClr val="tx1">
              <a:alpha val="4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b="1"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27AA90"/>
              </a:buClr>
            </a:pPr>
            <a:r>
              <a:rPr lang="en-US" b="0" i="0" dirty="0" smtClean="0">
                <a:solidFill>
                  <a:schemeClr val="bg1"/>
                </a:solidFill>
              </a:rPr>
              <a:t>One key light</a:t>
            </a:r>
            <a:endParaRPr lang="en-US" b="0" i="0" dirty="0">
              <a:solidFill>
                <a:schemeClr val="bg1"/>
              </a:solidFill>
            </a:endParaRPr>
          </a:p>
          <a:p>
            <a:pPr>
              <a:buClr>
                <a:srgbClr val="27AA90"/>
              </a:buClr>
            </a:pPr>
            <a:r>
              <a:rPr lang="en-US" b="0" i="0" dirty="0" smtClean="0">
                <a:solidFill>
                  <a:schemeClr val="bg1"/>
                </a:solidFill>
              </a:rPr>
              <a:t>Weather has no influence on light direction</a:t>
            </a:r>
            <a:endParaRPr lang="en-US" b="0" i="0" dirty="0">
              <a:solidFill>
                <a:schemeClr val="bg1"/>
              </a:solidFill>
            </a:endParaRPr>
          </a:p>
          <a:p>
            <a:pPr>
              <a:buClr>
                <a:srgbClr val="27AA90"/>
              </a:buClr>
            </a:pPr>
            <a:r>
              <a:rPr lang="en-US" b="0" i="0" dirty="0" smtClean="0">
                <a:solidFill>
                  <a:schemeClr val="bg1"/>
                </a:solidFill>
              </a:rPr>
              <a:t>Small amount of local lights</a:t>
            </a:r>
          </a:p>
        </p:txBody>
      </p:sp>
    </p:spTree>
    <p:extLst>
      <p:ext uri="{BB962C8B-B14F-4D97-AF65-F5344CB8AC3E}">
        <p14:creationId xmlns:p14="http://schemas.microsoft.com/office/powerpoint/2010/main" val="416232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_002">
            <a:hlinkClick r:id="" action="ppaction://media"/>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5"/>
          <a:stretch>
            <a:fillRect/>
          </a:stretch>
        </p:blipFill>
        <p:spPr>
          <a:xfrm>
            <a:off x="848032" y="499601"/>
            <a:ext cx="10316224" cy="5802876"/>
          </a:xfrm>
        </p:spPr>
      </p:pic>
    </p:spTree>
    <p:extLst>
      <p:ext uri="{BB962C8B-B14F-4D97-AF65-F5344CB8AC3E}">
        <p14:creationId xmlns:p14="http://schemas.microsoft.com/office/powerpoint/2010/main" val="7372262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12191999" cy="6858000"/>
          </a:xfrm>
        </p:spPr>
      </p:pic>
      <p:sp>
        <p:nvSpPr>
          <p:cNvPr id="5" name="TextBox 4"/>
          <p:cNvSpPr txBox="1"/>
          <p:nvPr/>
        </p:nvSpPr>
        <p:spPr>
          <a:xfrm>
            <a:off x="1332269" y="776749"/>
            <a:ext cx="9527458" cy="707886"/>
          </a:xfrm>
          <a:prstGeom prst="rect">
            <a:avLst/>
          </a:prstGeom>
          <a:solidFill>
            <a:schemeClr val="tx1">
              <a:alpha val="48000"/>
            </a:schemeClr>
          </a:solidFill>
        </p:spPr>
        <p:txBody>
          <a:bodyPr wrap="square" rtlCol="0">
            <a:spAutoFit/>
          </a:bodyPr>
          <a:lstStyle/>
          <a:p>
            <a:r>
              <a:rPr lang="en-CA" sz="4000" dirty="0" smtClean="0">
                <a:solidFill>
                  <a:schemeClr val="bg1"/>
                </a:solidFill>
              </a:rPr>
              <a:t>Deferred Normalized Irradiance Probes</a:t>
            </a:r>
            <a:endParaRPr lang="en-CA" sz="4000" dirty="0">
              <a:solidFill>
                <a:schemeClr val="bg1"/>
              </a:solidFill>
            </a:endParaRPr>
          </a:p>
        </p:txBody>
      </p:sp>
    </p:spTree>
    <p:extLst>
      <p:ext uri="{BB962C8B-B14F-4D97-AF65-F5344CB8AC3E}">
        <p14:creationId xmlns:p14="http://schemas.microsoft.com/office/powerpoint/2010/main" val="5344079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Normalized irradiance</a:t>
            </a:r>
            <a:endParaRPr lang="en-CA" dirty="0"/>
          </a:p>
        </p:txBody>
      </p:sp>
      <p:sp>
        <p:nvSpPr>
          <p:cNvPr id="4" name="Espace réservé du contenu 2"/>
          <p:cNvSpPr>
            <a:spLocks noGrp="1"/>
          </p:cNvSpPr>
          <p:nvPr/>
        </p:nvSpPr>
        <p:spPr>
          <a:xfrm>
            <a:off x="962470" y="1930400"/>
            <a:ext cx="7787248" cy="3643519"/>
          </a:xfrm>
          <a:prstGeom prst="rect">
            <a:avLst/>
          </a:prstGeom>
          <a:noFill/>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b="1"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FFC000"/>
              </a:buClr>
              <a:buFont typeface="Wingdings" pitchFamily="2" charset="2"/>
              <a:buChar char="§"/>
            </a:pPr>
            <a:r>
              <a:rPr lang="en-US" b="0" i="0" dirty="0" smtClean="0"/>
              <a:t>Surrounding environment lit with neutral color</a:t>
            </a:r>
          </a:p>
          <a:p>
            <a:pPr>
              <a:buClr>
                <a:srgbClr val="FFC000"/>
              </a:buClr>
              <a:buFont typeface="Wingdings" pitchFamily="2" charset="2"/>
              <a:buChar char="§"/>
            </a:pPr>
            <a:r>
              <a:rPr lang="en-US" b="0" i="0" dirty="0" smtClean="0"/>
              <a:t>Integrate in one direction like standard irradiance</a:t>
            </a:r>
          </a:p>
          <a:p>
            <a:pPr>
              <a:buClr>
                <a:srgbClr val="FFC000"/>
              </a:buClr>
              <a:buFont typeface="Wingdings" pitchFamily="2" charset="2"/>
              <a:buChar char="§"/>
            </a:pPr>
            <a:r>
              <a:rPr lang="en-US" b="0" i="0" dirty="0" err="1" smtClean="0"/>
              <a:t>Denormalize</a:t>
            </a:r>
            <a:r>
              <a:rPr lang="en-US" b="0" i="0" dirty="0" smtClean="0"/>
              <a:t> = multiply by current light color</a:t>
            </a:r>
          </a:p>
          <a:p>
            <a:pPr>
              <a:buClr>
                <a:srgbClr val="FFC000"/>
              </a:buClr>
              <a:buFont typeface="Wingdings" pitchFamily="2" charset="2"/>
              <a:buChar char="§"/>
            </a:pPr>
            <a:endParaRPr lang="en-US" b="0" i="0" dirty="0"/>
          </a:p>
        </p:txBody>
      </p:sp>
      <p:pic>
        <p:nvPicPr>
          <p:cNvPr id="5" name="cubemap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5257" y="3576860"/>
            <a:ext cx="1670249" cy="2226999"/>
          </a:xfrm>
          <a:prstGeom prst="rect">
            <a:avLst/>
          </a:prstGeom>
        </p:spPr>
      </p:pic>
      <p:pic>
        <p:nvPicPr>
          <p:cNvPr id="6" name="Picture 5" descr="http://escience.anu.edu.au/lecture/cg/GlobalIllumination/Image/Irradiance.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09662" y="3856908"/>
            <a:ext cx="1449048" cy="1441617"/>
          </a:xfrm>
          <a:prstGeom prst="rect">
            <a:avLst/>
          </a:prstGeom>
          <a:noFill/>
          <a:extLst>
            <a:ext uri="{909E8E84-426E-40DD-AFC4-6F175D3DCCD1}">
              <a14:hiddenFill xmlns:a14="http://schemas.microsoft.com/office/drawing/2010/main">
                <a:solidFill>
                  <a:srgbClr val="FFFFFF"/>
                </a:solidFill>
              </a14:hiddenFill>
            </a:ext>
          </a:extLst>
        </p:spPr>
      </p:pic>
      <p:sp>
        <p:nvSpPr>
          <p:cNvPr id="7" name="Right Arrow 6"/>
          <p:cNvSpPr/>
          <p:nvPr/>
        </p:nvSpPr>
        <p:spPr>
          <a:xfrm>
            <a:off x="3249931" y="4282888"/>
            <a:ext cx="850609" cy="246965"/>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CA">
              <a:solidFill>
                <a:srgbClr val="669900"/>
              </a:solidFill>
            </a:endParaRPr>
          </a:p>
        </p:txBody>
      </p:sp>
      <p:sp>
        <p:nvSpPr>
          <p:cNvPr id="8" name="Right Arrow 7"/>
          <p:cNvSpPr/>
          <p:nvPr/>
        </p:nvSpPr>
        <p:spPr>
          <a:xfrm>
            <a:off x="6284679" y="4282888"/>
            <a:ext cx="850609" cy="246965"/>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CA">
              <a:solidFill>
                <a:srgbClr val="669900"/>
              </a:solidFill>
            </a:endParaRPr>
          </a:p>
        </p:txBody>
      </p:sp>
      <p:pic>
        <p:nvPicPr>
          <p:cNvPr id="9"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18313" y="4101570"/>
            <a:ext cx="6096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635011" y="6225726"/>
            <a:ext cx="8670963" cy="307777"/>
          </a:xfrm>
          <a:prstGeom prst="rect">
            <a:avLst/>
          </a:prstGeom>
          <a:noFill/>
        </p:spPr>
        <p:txBody>
          <a:bodyPr wrap="none" rtlCol="0">
            <a:spAutoFit/>
          </a:bodyPr>
          <a:lstStyle/>
          <a:p>
            <a:r>
              <a:rPr lang="en-CA" sz="1400" dirty="0" smtClean="0"/>
              <a:t>Irradiance image source: </a:t>
            </a:r>
            <a:r>
              <a:rPr lang="en-CA" sz="1400" dirty="0" smtClean="0">
                <a:hlinkClick r:id="rId6"/>
              </a:rPr>
              <a:t>http://escience.anu.edu.au/lecture/cg/GlobalIllumination/irradiance.en.html</a:t>
            </a:r>
            <a:r>
              <a:rPr lang="en-CA" sz="1400" dirty="0" smtClean="0"/>
              <a:t> </a:t>
            </a:r>
            <a:endParaRPr lang="en-CA" sz="1400" dirty="0"/>
          </a:p>
        </p:txBody>
      </p:sp>
    </p:spTree>
    <p:extLst>
      <p:ext uri="{BB962C8B-B14F-4D97-AF65-F5344CB8AC3E}">
        <p14:creationId xmlns:p14="http://schemas.microsoft.com/office/powerpoint/2010/main" val="270265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3400" y="666750"/>
            <a:ext cx="8077200" cy="78105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000" smtClean="0"/>
              <a:t>Deferred Normalized Irradiance Probes</a:t>
            </a:r>
            <a:endParaRPr lang="en-US" sz="3000" dirty="0"/>
          </a:p>
        </p:txBody>
      </p:sp>
      <p:sp>
        <p:nvSpPr>
          <p:cNvPr id="5" name="Rectangle 4"/>
          <p:cNvSpPr/>
          <p:nvPr/>
        </p:nvSpPr>
        <p:spPr bwMode="auto">
          <a:xfrm>
            <a:off x="1314168" y="2129298"/>
            <a:ext cx="7839664" cy="137160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fr-CA" sz="2400" b="0" i="0" u="none" strike="noStrike" cap="none" normalizeH="0" baseline="0">
              <a:ln>
                <a:noFill/>
              </a:ln>
              <a:solidFill>
                <a:schemeClr val="tx1"/>
              </a:solidFill>
              <a:effectLst/>
              <a:latin typeface="Verdana" pitchFamily="45" charset="0"/>
            </a:endParaRPr>
          </a:p>
        </p:txBody>
      </p:sp>
      <p:sp>
        <p:nvSpPr>
          <p:cNvPr id="6" name="Rectangle 5"/>
          <p:cNvSpPr/>
          <p:nvPr/>
        </p:nvSpPr>
        <p:spPr bwMode="auto">
          <a:xfrm>
            <a:off x="1305232" y="3624722"/>
            <a:ext cx="7848600" cy="140017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fr-CA" sz="2400" b="0" i="0" u="none" strike="noStrike" cap="none" normalizeH="0" baseline="0">
              <a:ln>
                <a:noFill/>
              </a:ln>
              <a:solidFill>
                <a:schemeClr val="tx1"/>
              </a:solidFill>
              <a:effectLst/>
              <a:latin typeface="Verdana" pitchFamily="45" charset="0"/>
            </a:endParaRPr>
          </a:p>
        </p:txBody>
      </p:sp>
      <p:sp>
        <p:nvSpPr>
          <p:cNvPr id="7" name="Content Placeholder 2"/>
          <p:cNvSpPr txBox="1">
            <a:spLocks/>
          </p:cNvSpPr>
          <p:nvPr/>
        </p:nvSpPr>
        <p:spPr>
          <a:xfrm>
            <a:off x="1305231" y="2129298"/>
            <a:ext cx="8001001" cy="2895599"/>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400" dirty="0" smtClean="0">
                <a:solidFill>
                  <a:schemeClr val="tx1"/>
                </a:solidFill>
              </a:rPr>
              <a:t>On GPU bake sunlight bounce </a:t>
            </a:r>
            <a:r>
              <a:rPr lang="en-US" sz="2400" b="1" dirty="0" smtClean="0">
                <a:solidFill>
                  <a:schemeClr val="tx1"/>
                </a:solidFill>
              </a:rPr>
              <a:t>irradiance</a:t>
            </a:r>
          </a:p>
          <a:p>
            <a:pPr marL="342900" indent="-342900" algn="l">
              <a:buFont typeface="Arial" panose="020B0604020202020204" pitchFamily="34" charset="0"/>
              <a:buChar char="•"/>
            </a:pPr>
            <a:r>
              <a:rPr lang="en-US" sz="2400" dirty="0" smtClean="0">
                <a:solidFill>
                  <a:schemeClr val="tx1"/>
                </a:solidFill>
              </a:rPr>
              <a:t>Store irradiance at 8 different hours</a:t>
            </a:r>
          </a:p>
          <a:p>
            <a:pPr marL="342900" indent="-342900" algn="l">
              <a:buFont typeface="Arial" panose="020B0604020202020204" pitchFamily="34" charset="0"/>
              <a:buChar char="•"/>
            </a:pPr>
            <a:r>
              <a:rPr lang="en-US" sz="2400" dirty="0" smtClean="0">
                <a:solidFill>
                  <a:schemeClr val="tx1"/>
                </a:solidFill>
              </a:rPr>
              <a:t>Compute 2D VRAM textures (many </a:t>
            </a:r>
            <a:r>
              <a:rPr lang="en-US" sz="2400" dirty="0" err="1" smtClean="0">
                <a:solidFill>
                  <a:schemeClr val="tx1"/>
                </a:solidFill>
              </a:rPr>
              <a:t>lightprobes</a:t>
            </a:r>
            <a:r>
              <a:rPr lang="en-US" sz="2400" dirty="0" smtClean="0">
                <a:solidFill>
                  <a:schemeClr val="tx1"/>
                </a:solidFill>
              </a:rPr>
              <a:t>)</a:t>
            </a:r>
          </a:p>
          <a:p>
            <a:pPr marL="171450" indent="-171450" algn="l">
              <a:buFont typeface="Arial" panose="020B0604020202020204" pitchFamily="34" charset="0"/>
              <a:buChar char="•"/>
            </a:pPr>
            <a:endParaRPr lang="en-US" sz="1200" dirty="0" smtClean="0">
              <a:solidFill>
                <a:schemeClr val="tx1"/>
              </a:solidFill>
            </a:endParaRPr>
          </a:p>
          <a:p>
            <a:pPr marL="171450" indent="-171450" algn="l">
              <a:buFont typeface="Arial" panose="020B0604020202020204" pitchFamily="34" charset="0"/>
              <a:buChar char="•"/>
            </a:pPr>
            <a:endParaRPr lang="en-US" sz="1100" dirty="0" smtClean="0">
              <a:solidFill>
                <a:schemeClr val="tx1"/>
              </a:solidFill>
            </a:endParaRPr>
          </a:p>
          <a:p>
            <a:pPr marL="342900" indent="-342900" algn="l">
              <a:buFont typeface="Arial" panose="020B0604020202020204" pitchFamily="34" charset="0"/>
              <a:buChar char="•"/>
            </a:pPr>
            <a:r>
              <a:rPr lang="en-US" sz="2400" dirty="0" smtClean="0">
                <a:solidFill>
                  <a:schemeClr val="tx1"/>
                </a:solidFill>
              </a:rPr>
              <a:t>De-normalize and blend irradiances</a:t>
            </a:r>
          </a:p>
          <a:p>
            <a:pPr marL="342900" indent="-342900" algn="l">
              <a:buFont typeface="Arial" panose="020B0604020202020204" pitchFamily="34" charset="0"/>
              <a:buChar char="•"/>
            </a:pPr>
            <a:r>
              <a:rPr lang="en-US" sz="2400" dirty="0" smtClean="0">
                <a:solidFill>
                  <a:schemeClr val="tx1"/>
                </a:solidFill>
              </a:rPr>
              <a:t>Blend out bounced lighting with height</a:t>
            </a:r>
          </a:p>
          <a:p>
            <a:pPr marL="342900" indent="-342900" algn="l">
              <a:buFont typeface="Arial" panose="020B0604020202020204" pitchFamily="34" charset="0"/>
              <a:buChar char="•"/>
            </a:pPr>
            <a:r>
              <a:rPr lang="en-US" sz="2400" dirty="0" smtClean="0">
                <a:solidFill>
                  <a:schemeClr val="tx1"/>
                </a:solidFill>
              </a:rPr>
              <a:t>Combine with indirect sky lighting and AO</a:t>
            </a:r>
            <a:endParaRPr lang="en-US" sz="2400" dirty="0">
              <a:solidFill>
                <a:schemeClr val="tx1"/>
              </a:solidFill>
            </a:endParaRPr>
          </a:p>
        </p:txBody>
      </p:sp>
      <p:sp>
        <p:nvSpPr>
          <p:cNvPr id="8" name="Rectangle 7"/>
          <p:cNvSpPr/>
          <p:nvPr/>
        </p:nvSpPr>
        <p:spPr bwMode="auto">
          <a:xfrm>
            <a:off x="695632" y="2129298"/>
            <a:ext cx="504825" cy="1371600"/>
          </a:xfrm>
          <a:prstGeom prst="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CA" sz="2400" b="0" i="0" u="none" strike="noStrike" cap="none" normalizeH="0" baseline="0" dirty="0" smtClean="0">
                <a:ln>
                  <a:noFill/>
                </a:ln>
                <a:solidFill>
                  <a:schemeClr val="tx1"/>
                </a:solidFill>
                <a:effectLst/>
                <a:latin typeface="Verdana" pitchFamily="45" charset="0"/>
              </a:rPr>
              <a:t>Offline</a:t>
            </a:r>
            <a:endParaRPr kumimoji="1" lang="fr-CA" sz="2400" b="0" i="0" u="none" strike="noStrike" cap="none" normalizeH="0" baseline="0" dirty="0">
              <a:ln>
                <a:noFill/>
              </a:ln>
              <a:solidFill>
                <a:schemeClr val="tx1"/>
              </a:solidFill>
              <a:effectLst/>
              <a:latin typeface="Verdana" pitchFamily="45" charset="0"/>
            </a:endParaRPr>
          </a:p>
        </p:txBody>
      </p:sp>
      <p:sp>
        <p:nvSpPr>
          <p:cNvPr id="9" name="Rectangle 8"/>
          <p:cNvSpPr/>
          <p:nvPr/>
        </p:nvSpPr>
        <p:spPr bwMode="auto">
          <a:xfrm>
            <a:off x="705156" y="3624721"/>
            <a:ext cx="495301" cy="1400176"/>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CA" sz="2400" b="0" i="0" u="none" strike="noStrike" cap="none" normalizeH="0" baseline="0" dirty="0" smtClean="0">
                <a:ln>
                  <a:noFill/>
                </a:ln>
                <a:solidFill>
                  <a:schemeClr val="tx1"/>
                </a:solidFill>
                <a:effectLst/>
                <a:latin typeface="Verdana" pitchFamily="45" charset="0"/>
              </a:rPr>
              <a:t>Runtime</a:t>
            </a:r>
            <a:endParaRPr kumimoji="1" lang="fr-CA" sz="2400" b="0" i="0" u="none" strike="noStrike" cap="none" normalizeH="0" baseline="0" dirty="0">
              <a:ln>
                <a:noFill/>
              </a:ln>
              <a:solidFill>
                <a:schemeClr val="tx1"/>
              </a:solidFill>
              <a:effectLst/>
              <a:latin typeface="Verdana" pitchFamily="45" charset="0"/>
            </a:endParaRPr>
          </a:p>
        </p:txBody>
      </p:sp>
      <p:sp>
        <p:nvSpPr>
          <p:cNvPr id="2" name="Rectangle 1"/>
          <p:cNvSpPr/>
          <p:nvPr/>
        </p:nvSpPr>
        <p:spPr>
          <a:xfrm>
            <a:off x="533401" y="3500898"/>
            <a:ext cx="8772832" cy="1652993"/>
          </a:xfrm>
          <a:prstGeom prst="rect">
            <a:avLst/>
          </a:prstGeom>
          <a:solidFill>
            <a:schemeClr val="accent1">
              <a:alpha val="7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980268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676" y="441604"/>
            <a:ext cx="8596668" cy="1320800"/>
          </a:xfrm>
        </p:spPr>
        <p:txBody>
          <a:bodyPr/>
          <a:lstStyle/>
          <a:p>
            <a:r>
              <a:rPr lang="en-CA" dirty="0" smtClean="0"/>
              <a:t>Implementation – tool side</a:t>
            </a:r>
            <a:endParaRPr lang="en-CA" dirty="0"/>
          </a:p>
        </p:txBody>
      </p:sp>
      <p:sp>
        <p:nvSpPr>
          <p:cNvPr id="4" name="Text"/>
          <p:cNvSpPr>
            <a:spLocks noGrp="1"/>
          </p:cNvSpPr>
          <p:nvPr>
            <p:ph idx="1"/>
          </p:nvPr>
        </p:nvSpPr>
        <p:spPr>
          <a:xfrm>
            <a:off x="1008000" y="1386964"/>
            <a:ext cx="7499176" cy="3403747"/>
          </a:xfrm>
          <a:noFill/>
          <a:ln>
            <a:noFill/>
          </a:ln>
        </p:spPr>
        <p:txBody>
          <a:bodyPr>
            <a:normAutofit/>
          </a:bodyPr>
          <a:lstStyle/>
          <a:p>
            <a:pPr>
              <a:buClr>
                <a:srgbClr val="FFC000"/>
              </a:buClr>
              <a:buFont typeface="Wingdings" pitchFamily="2" charset="2"/>
              <a:buChar char="§"/>
            </a:pPr>
            <a:r>
              <a:rPr lang="en-US" b="0" i="0" dirty="0" smtClean="0"/>
              <a:t>Place probes with </a:t>
            </a:r>
            <a:r>
              <a:rPr lang="en-US" b="0" i="0" dirty="0" err="1" smtClean="0"/>
              <a:t>navmesh</a:t>
            </a:r>
            <a:endParaRPr lang="en-US" b="0" i="0" dirty="0" smtClean="0"/>
          </a:p>
        </p:txBody>
      </p:sp>
      <p:pic>
        <p:nvPicPr>
          <p:cNvPr id="5" name="prob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3738" y="2098514"/>
            <a:ext cx="7043438" cy="3807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5886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77334" y="609600"/>
            <a:ext cx="8596668" cy="1320800"/>
          </a:xfrm>
        </p:spPr>
        <p:txBody>
          <a:bodyPr/>
          <a:lstStyle/>
          <a:p>
            <a:r>
              <a:rPr lang="en-CA" dirty="0" smtClean="0"/>
              <a:t>Data storage</a:t>
            </a:r>
            <a:endParaRPr lang="en-CA" dirty="0"/>
          </a:p>
        </p:txBody>
      </p:sp>
      <p:sp>
        <p:nvSpPr>
          <p:cNvPr id="5" name="Content Placeholder 2"/>
          <p:cNvSpPr txBox="1">
            <a:spLocks/>
          </p:cNvSpPr>
          <p:nvPr/>
        </p:nvSpPr>
        <p:spPr>
          <a:xfrm>
            <a:off x="554181" y="1930400"/>
            <a:ext cx="8077200" cy="2743200"/>
          </a:xfrm>
          <a:prstGeom prst="rect">
            <a:avLst/>
          </a:prstGeom>
        </p:spPr>
        <p:txBody>
          <a:bodyPr/>
          <a:lstStyle>
            <a:lvl1pPr marL="0" indent="-274320" algn="l" rtl="0" eaLnBrk="0" fontAlgn="base" hangingPunct="0">
              <a:spcBef>
                <a:spcPct val="20000"/>
              </a:spcBef>
              <a:spcAft>
                <a:spcPct val="0"/>
              </a:spcAft>
              <a:buClr>
                <a:srgbClr val="000000"/>
              </a:buClr>
              <a:buSzPct val="75000"/>
              <a:buFont typeface="Verdana" pitchFamily="34" charset="0"/>
              <a:buChar char="●"/>
              <a:defRPr sz="2800">
                <a:solidFill>
                  <a:srgbClr val="000000"/>
                </a:solidFill>
                <a:latin typeface="+mn-lt"/>
                <a:ea typeface="ヒラギノ角ゴ Pro W3" pitchFamily="80" charset="-128"/>
                <a:cs typeface="ヒラギノ角ゴ Pro W3" pitchFamily="80" charset="-128"/>
              </a:defRPr>
            </a:lvl1pPr>
            <a:lvl2pPr marL="742950" indent="-285750" algn="l" rtl="0" eaLnBrk="0" fontAlgn="base" hangingPunct="0">
              <a:spcBef>
                <a:spcPct val="20000"/>
              </a:spcBef>
              <a:spcAft>
                <a:spcPct val="0"/>
              </a:spcAft>
              <a:buClr>
                <a:srgbClr val="000000"/>
              </a:buClr>
              <a:buSzPct val="75000"/>
              <a:buFont typeface="Verdana" pitchFamily="34" charset="0"/>
              <a:buChar char="●"/>
              <a:defRPr sz="2400">
                <a:solidFill>
                  <a:srgbClr val="000000"/>
                </a:solidFill>
                <a:latin typeface="+mn-lt"/>
                <a:ea typeface="ヒラギノ角ゴ Pro W3" pitchFamily="45" charset="-128"/>
              </a:defRPr>
            </a:lvl2pPr>
            <a:lvl3pPr marL="914400" indent="0" algn="l" rtl="0" eaLnBrk="0" fontAlgn="base" hangingPunct="0">
              <a:spcBef>
                <a:spcPct val="20000"/>
              </a:spcBef>
              <a:spcAft>
                <a:spcPct val="0"/>
              </a:spcAft>
              <a:buClr>
                <a:srgbClr val="000000"/>
              </a:buClr>
              <a:buSzPct val="75000"/>
              <a:buFont typeface="Verdana" pitchFamily="34" charset="0"/>
              <a:buChar char="●"/>
              <a:defRPr sz="2000">
                <a:solidFill>
                  <a:srgbClr val="000000"/>
                </a:solidFill>
                <a:latin typeface="+mn-lt"/>
                <a:ea typeface="ヒラギノ角ゴ Pro W3" pitchFamily="45" charset="-128"/>
              </a:defRPr>
            </a:lvl3pPr>
            <a:lvl4pPr marL="1371600" indent="0" algn="l" rtl="0" eaLnBrk="0" fontAlgn="base" hangingPunct="0">
              <a:spcBef>
                <a:spcPct val="20000"/>
              </a:spcBef>
              <a:spcAft>
                <a:spcPct val="0"/>
              </a:spcAft>
              <a:buClr>
                <a:srgbClr val="000000"/>
              </a:buClr>
              <a:buSzPct val="70000"/>
              <a:buFont typeface="Verdana" pitchFamily="34" charset="0"/>
              <a:buChar char="●"/>
              <a:defRPr baseline="0">
                <a:solidFill>
                  <a:srgbClr val="000000"/>
                </a:solidFill>
                <a:latin typeface="+mn-lt"/>
                <a:ea typeface="ヒラギノ角ゴ Pro W3" pitchFamily="45" charset="-128"/>
              </a:defRPr>
            </a:lvl4pPr>
            <a:lvl5pPr marL="1828800" indent="0" algn="l" rtl="0" eaLnBrk="0" fontAlgn="base" hangingPunct="0">
              <a:spcBef>
                <a:spcPct val="20000"/>
              </a:spcBef>
              <a:spcAft>
                <a:spcPct val="0"/>
              </a:spcAft>
              <a:buClr>
                <a:srgbClr val="000000"/>
              </a:buClr>
              <a:buSzPct val="75000"/>
              <a:buFont typeface="Verdana" pitchFamily="34" charset="0"/>
              <a:buChar char="●"/>
              <a:defRPr>
                <a:solidFill>
                  <a:srgbClr val="000000"/>
                </a:solidFill>
                <a:latin typeface="+mn-lt"/>
                <a:ea typeface="ヒラギノ角ゴ Pro W3" pitchFamily="45" charset="-128"/>
              </a:defRPr>
            </a:lvl5pPr>
            <a:lvl6pPr marL="25146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6pPr>
            <a:lvl7pPr marL="29718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7pPr>
            <a:lvl8pPr marL="34290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8pPr>
            <a:lvl9pPr marL="38862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9pPr>
          </a:lstStyle>
          <a:p>
            <a:r>
              <a:rPr lang="en-CA" b="1" kern="0" dirty="0">
                <a:latin typeface="Verdana"/>
              </a:rPr>
              <a:t>8</a:t>
            </a:r>
            <a:r>
              <a:rPr lang="en-CA" kern="0" dirty="0">
                <a:latin typeface="Verdana"/>
              </a:rPr>
              <a:t> key-framed values a </a:t>
            </a:r>
            <a:r>
              <a:rPr lang="en-CA" kern="0" dirty="0" smtClean="0">
                <a:latin typeface="Verdana"/>
              </a:rPr>
              <a:t>day</a:t>
            </a:r>
            <a:endParaRPr kumimoji="0" lang="en-CA" sz="2800" b="1" i="0" u="none" strike="noStrike" kern="0" cap="none" spc="0" normalizeH="0" baseline="0" noProof="0" dirty="0" smtClean="0">
              <a:ln>
                <a:noFill/>
              </a:ln>
              <a:solidFill>
                <a:srgbClr val="000000"/>
              </a:solidFill>
              <a:effectLst/>
              <a:uLnTx/>
              <a:uFillTx/>
              <a:latin typeface="Verdana"/>
              <a:ea typeface="ヒラギノ角ゴ Pro W3" pitchFamily="80" charset="-128"/>
            </a:endParaRPr>
          </a:p>
          <a:p>
            <a:pPr marL="0" marR="0" lvl="0" indent="-27432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r>
              <a:rPr kumimoji="0" lang="en-CA" sz="2800" b="1" i="0" u="none" strike="noStrike" kern="0" cap="none" spc="0" normalizeH="0" baseline="0" noProof="0" dirty="0" smtClean="0">
                <a:ln>
                  <a:noFill/>
                </a:ln>
                <a:solidFill>
                  <a:srgbClr val="000000"/>
                </a:solidFill>
                <a:effectLst/>
                <a:uLnTx/>
                <a:uFillTx/>
                <a:latin typeface="Verdana"/>
                <a:ea typeface="ヒラギノ角ゴ Pro W3" pitchFamily="80" charset="-128"/>
              </a:rPr>
              <a:t>8-bit</a:t>
            </a:r>
            <a:r>
              <a:rPr kumimoji="0" lang="en-CA" sz="2800" b="0" i="0" u="none" strike="noStrike" kern="0" cap="none" spc="0" normalizeH="0" baseline="0" noProof="0" dirty="0" smtClean="0">
                <a:ln>
                  <a:noFill/>
                </a:ln>
                <a:solidFill>
                  <a:srgbClr val="000000"/>
                </a:solidFill>
                <a:effectLst/>
                <a:uLnTx/>
                <a:uFillTx/>
                <a:latin typeface="Verdana"/>
                <a:ea typeface="ヒラギノ角ゴ Pro W3" pitchFamily="80" charset="-128"/>
              </a:rPr>
              <a:t> RGB normalized irradiance</a:t>
            </a:r>
          </a:p>
          <a:p>
            <a:pPr marL="0" marR="0" lvl="0" indent="-27432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r>
              <a:rPr kumimoji="0" lang="en-CA" sz="2800" b="1" i="0" u="none" strike="noStrike" kern="0" cap="none" spc="0" normalizeH="0" baseline="0" noProof="0" dirty="0" smtClean="0">
                <a:ln>
                  <a:noFill/>
                </a:ln>
                <a:solidFill>
                  <a:srgbClr val="000000"/>
                </a:solidFill>
                <a:effectLst/>
                <a:uLnTx/>
                <a:uFillTx/>
                <a:latin typeface="Verdana"/>
                <a:ea typeface="ヒラギノ角ゴ Pro W3" pitchFamily="80" charset="-128"/>
              </a:rPr>
              <a:t>4</a:t>
            </a:r>
            <a:r>
              <a:rPr kumimoji="0" lang="en-CA" sz="2800" b="0" i="0" u="none" strike="noStrike" kern="0" cap="none" spc="0" normalizeH="0" baseline="0" noProof="0" dirty="0" smtClean="0">
                <a:ln>
                  <a:noFill/>
                </a:ln>
                <a:solidFill>
                  <a:srgbClr val="000000"/>
                </a:solidFill>
                <a:effectLst/>
                <a:uLnTx/>
                <a:uFillTx/>
                <a:latin typeface="Verdana"/>
                <a:ea typeface="ヒラギノ角ゴ Pro W3" pitchFamily="80" charset="-128"/>
              </a:rPr>
              <a:t> basis vectors (FC3 basis)</a:t>
            </a:r>
          </a:p>
          <a:p>
            <a:pPr marL="0" marR="0" lvl="0" indent="-27432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r>
              <a:rPr kumimoji="0" lang="en-CA" sz="2800" b="0" i="0" u="none" strike="noStrike" kern="0" cap="none" spc="0" normalizeH="0" baseline="0" noProof="0" dirty="0" smtClean="0">
                <a:ln>
                  <a:noFill/>
                </a:ln>
                <a:solidFill>
                  <a:srgbClr val="000000"/>
                </a:solidFill>
                <a:effectLst/>
                <a:uLnTx/>
                <a:uFillTx/>
                <a:latin typeface="Verdana"/>
                <a:ea typeface="ヒラギノ角ゴ Pro W3" pitchFamily="80" charset="-128"/>
              </a:rPr>
              <a:t>Uniform grid </a:t>
            </a:r>
            <a:r>
              <a:rPr kumimoji="0" lang="en-CA" sz="2800" b="1" i="0" u="none" strike="noStrike" kern="0" cap="none" spc="0" normalizeH="0" baseline="0" noProof="0" dirty="0" smtClean="0">
                <a:ln>
                  <a:noFill/>
                </a:ln>
                <a:solidFill>
                  <a:srgbClr val="000000"/>
                </a:solidFill>
                <a:effectLst/>
                <a:uLnTx/>
                <a:uFillTx/>
                <a:latin typeface="Verdana"/>
                <a:ea typeface="ヒラギノ角ゴ Pro W3" pitchFamily="80" charset="-128"/>
              </a:rPr>
              <a:t>2m x 2m</a:t>
            </a:r>
          </a:p>
          <a:p>
            <a:pPr marL="0" marR="0" lvl="0" indent="-27432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r>
              <a:rPr kumimoji="0" lang="en-CA" sz="2800" b="0" i="0" u="none" strike="noStrike" kern="0" cap="none" spc="0" normalizeH="0" baseline="0" noProof="0" dirty="0" smtClean="0">
                <a:ln>
                  <a:noFill/>
                </a:ln>
                <a:solidFill>
                  <a:srgbClr val="000000"/>
                </a:solidFill>
                <a:effectLst/>
                <a:uLnTx/>
                <a:uFillTx/>
                <a:latin typeface="Verdana"/>
                <a:ea typeface="ヒラギノ角ゴ Pro W3" pitchFamily="80" charset="-128"/>
              </a:rPr>
              <a:t>Only one layer</a:t>
            </a:r>
          </a:p>
          <a:p>
            <a:pPr marL="742950" marR="0" lvl="1" indent="-28575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r>
              <a:rPr kumimoji="0" lang="en-CA" sz="2400" b="1" i="0" u="none" strike="noStrike" kern="0" cap="none" spc="0" normalizeH="0" baseline="0" noProof="0" dirty="0" smtClean="0">
                <a:ln>
                  <a:noFill/>
                </a:ln>
                <a:solidFill>
                  <a:srgbClr val="000000"/>
                </a:solidFill>
                <a:effectLst/>
                <a:uLnTx/>
                <a:uFillTx/>
                <a:latin typeface="Verdana"/>
                <a:ea typeface="ヒラギノ角ゴ Pro W3" pitchFamily="45" charset="-128"/>
              </a:rPr>
              <a:t>2.5D</a:t>
            </a:r>
            <a:r>
              <a:rPr kumimoji="0" lang="en-CA" sz="2400" b="0" i="0" u="none" strike="noStrike" kern="0" cap="none" spc="0" normalizeH="0" baseline="0" noProof="0" dirty="0" smtClean="0">
                <a:ln>
                  <a:noFill/>
                </a:ln>
                <a:solidFill>
                  <a:srgbClr val="000000"/>
                </a:solidFill>
                <a:effectLst/>
                <a:uLnTx/>
                <a:uFillTx/>
                <a:latin typeface="Verdana"/>
                <a:ea typeface="ヒラギノ角ゴ Pro W3" pitchFamily="45" charset="-128"/>
              </a:rPr>
              <a:t> world layout / structure</a:t>
            </a:r>
          </a:p>
          <a:p>
            <a:pPr marL="0" marR="0" lvl="0" indent="-27432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endParaRPr kumimoji="0" lang="en-CA" sz="2800" b="0" i="0" u="none" strike="noStrike" kern="0" cap="none" spc="0" normalizeH="0" baseline="0" noProof="0" dirty="0">
              <a:ln>
                <a:noFill/>
              </a:ln>
              <a:solidFill>
                <a:srgbClr val="000000"/>
              </a:solidFill>
              <a:effectLst/>
              <a:uLnTx/>
              <a:uFillTx/>
              <a:latin typeface="Verdana"/>
              <a:ea typeface="ヒラギノ角ゴ Pro W3" pitchFamily="80" charset="-128"/>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978233738"/>
              </p:ext>
            </p:extLst>
          </p:nvPr>
        </p:nvGraphicFramePr>
        <p:xfrm>
          <a:off x="7245928" y="1595005"/>
          <a:ext cx="2362200" cy="2638561"/>
        </p:xfrm>
        <a:graphic>
          <a:graphicData uri="http://schemas.openxmlformats.org/presentationml/2006/ole">
            <mc:AlternateContent xmlns:mc="http://schemas.openxmlformats.org/markup-compatibility/2006">
              <mc:Choice xmlns:v="urn:schemas-microsoft-com:vml" Requires="v">
                <p:oleObj spid="_x0000_s3098" r:id="rId4" imgW="3567960" imgH="3987000" progId="">
                  <p:embed/>
                </p:oleObj>
              </mc:Choice>
              <mc:Fallback>
                <p:oleObj r:id="rId4" imgW="3567960" imgH="3987000" progId="">
                  <p:embed/>
                  <p:pic>
                    <p:nvPicPr>
                      <p:cNvPr id="0" name=""/>
                      <p:cNvPicPr/>
                      <p:nvPr/>
                    </p:nvPicPr>
                    <p:blipFill>
                      <a:blip r:embed="rId5"/>
                      <a:stretch>
                        <a:fillRect/>
                      </a:stretch>
                    </p:blipFill>
                    <p:spPr>
                      <a:xfrm>
                        <a:off x="7245928" y="1595005"/>
                        <a:ext cx="2362200" cy="2638561"/>
                      </a:xfrm>
                      <a:prstGeom prst="rect">
                        <a:avLst/>
                      </a:prstGeom>
                    </p:spPr>
                  </p:pic>
                </p:oleObj>
              </mc:Fallback>
            </mc:AlternateContent>
          </a:graphicData>
        </a:graphic>
      </p:graphicFrame>
    </p:spTree>
    <p:extLst>
      <p:ext uri="{BB962C8B-B14F-4D97-AF65-F5344CB8AC3E}">
        <p14:creationId xmlns:p14="http://schemas.microsoft.com/office/powerpoint/2010/main" val="388638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fade">
                                      <p:cBhvr>
                                        <p:cTn id="20" dur="500"/>
                                        <p:tgtEl>
                                          <p:spTgt spid="5">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528" y="432619"/>
            <a:ext cx="8596668" cy="1320800"/>
          </a:xfrm>
        </p:spPr>
        <p:txBody>
          <a:bodyPr/>
          <a:lstStyle/>
          <a:p>
            <a:r>
              <a:rPr lang="en-CA" dirty="0" smtClean="0"/>
              <a:t>Implementation – tool side</a:t>
            </a:r>
            <a:endParaRPr lang="en-CA" dirty="0"/>
          </a:p>
        </p:txBody>
      </p:sp>
      <p:sp>
        <p:nvSpPr>
          <p:cNvPr id="4" name="Text"/>
          <p:cNvSpPr>
            <a:spLocks noGrp="1"/>
          </p:cNvSpPr>
          <p:nvPr>
            <p:ph idx="1"/>
          </p:nvPr>
        </p:nvSpPr>
        <p:spPr>
          <a:xfrm>
            <a:off x="1008000" y="1347635"/>
            <a:ext cx="7499176" cy="3403747"/>
          </a:xfrm>
          <a:noFill/>
          <a:ln>
            <a:noFill/>
          </a:ln>
        </p:spPr>
        <p:txBody>
          <a:bodyPr>
            <a:normAutofit/>
          </a:bodyPr>
          <a:lstStyle/>
          <a:p>
            <a:pPr>
              <a:buClr>
                <a:srgbClr val="FFC000"/>
              </a:buClr>
              <a:buFont typeface="Wingdings" pitchFamily="2" charset="2"/>
              <a:buChar char="§"/>
            </a:pPr>
            <a:r>
              <a:rPr lang="en-US" b="0" i="0" dirty="0" smtClean="0"/>
              <a:t>Place probes with </a:t>
            </a:r>
            <a:r>
              <a:rPr lang="en-US" b="0" i="0" dirty="0" err="1" smtClean="0"/>
              <a:t>navmesh</a:t>
            </a:r>
            <a:endParaRPr lang="en-US" b="0" i="0" dirty="0" smtClean="0"/>
          </a:p>
          <a:p>
            <a:pPr>
              <a:buClr>
                <a:srgbClr val="FFC000"/>
              </a:buClr>
              <a:buFont typeface="Wingdings" pitchFamily="2" charset="2"/>
              <a:buChar char="§"/>
            </a:pPr>
            <a:r>
              <a:rPr lang="en-US" b="0" i="0" dirty="0" smtClean="0"/>
              <a:t>For each probe, generate multiple </a:t>
            </a:r>
            <a:r>
              <a:rPr lang="en-US" b="0" i="0" dirty="0" err="1" smtClean="0"/>
              <a:t>cubemaps</a:t>
            </a:r>
            <a:endParaRPr lang="en-US" b="0" i="0" dirty="0" smtClean="0"/>
          </a:p>
        </p:txBody>
      </p:sp>
      <p:pic>
        <p:nvPicPr>
          <p:cNvPr id="6" name="cubemap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 y="2967450"/>
            <a:ext cx="1670249" cy="2226999"/>
          </a:xfrm>
          <a:prstGeom prst="rect">
            <a:avLst/>
          </a:prstGeom>
        </p:spPr>
      </p:pic>
      <p:pic>
        <p:nvPicPr>
          <p:cNvPr id="7" name="cubemap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0287" y="2967450"/>
            <a:ext cx="1670249" cy="2226999"/>
          </a:xfrm>
          <a:prstGeom prst="rect">
            <a:avLst/>
          </a:prstGeom>
        </p:spPr>
      </p:pic>
      <p:pic>
        <p:nvPicPr>
          <p:cNvPr id="8" name="cubemap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6862" y="2967448"/>
            <a:ext cx="1670249" cy="2226999"/>
          </a:xfrm>
          <a:prstGeom prst="rect">
            <a:avLst/>
          </a:prstGeom>
        </p:spPr>
      </p:pic>
      <p:pic>
        <p:nvPicPr>
          <p:cNvPr id="9" name="cubemap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7160" y="2967449"/>
            <a:ext cx="1670249" cy="2226999"/>
          </a:xfrm>
          <a:prstGeom prst="rect">
            <a:avLst/>
          </a:prstGeom>
        </p:spPr>
      </p:pic>
    </p:spTree>
    <p:extLst>
      <p:ext uri="{BB962C8B-B14F-4D97-AF65-F5344CB8AC3E}">
        <p14:creationId xmlns:p14="http://schemas.microsoft.com/office/powerpoint/2010/main" val="33574545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
          <p:cNvSpPr txBox="1"/>
          <p:nvPr/>
        </p:nvSpPr>
        <p:spPr>
          <a:xfrm>
            <a:off x="546167" y="4806376"/>
            <a:ext cx="717825" cy="307777"/>
          </a:xfrm>
          <a:prstGeom prst="rect">
            <a:avLst/>
          </a:prstGeom>
          <a:solidFill>
            <a:srgbClr val="231F20">
              <a:alpha val="83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FF0000"/>
                </a:solidFill>
                <a:effectLst/>
                <a:uLnTx/>
                <a:uFillTx/>
                <a:latin typeface="Georgia"/>
              </a:rPr>
              <a:t>B</a:t>
            </a:r>
            <a:r>
              <a:rPr kumimoji="0" lang="en-US" sz="1400" b="0" i="0" u="none" strike="noStrike" kern="0" cap="none" spc="0" normalizeH="0" baseline="0" noProof="0" dirty="0" smtClean="0">
                <a:ln>
                  <a:noFill/>
                </a:ln>
                <a:solidFill>
                  <a:srgbClr val="00FF00"/>
                </a:solidFill>
                <a:effectLst/>
                <a:uLnTx/>
                <a:uFillTx/>
                <a:latin typeface="Georgia"/>
              </a:rPr>
              <a:t>B</a:t>
            </a:r>
            <a:r>
              <a:rPr kumimoji="0" lang="en-US" sz="1400" b="0" i="0" u="none" strike="noStrike" kern="0" cap="none" spc="0" normalizeH="0" baseline="0" noProof="0" dirty="0" smtClean="0">
                <a:ln>
                  <a:noFill/>
                </a:ln>
                <a:solidFill>
                  <a:srgbClr val="0070C0"/>
                </a:solidFill>
                <a:effectLst/>
                <a:uLnTx/>
                <a:uFillTx/>
                <a:latin typeface="Georgia"/>
              </a:rPr>
              <a:t>B</a:t>
            </a:r>
            <a:r>
              <a:rPr kumimoji="0" lang="en-US" sz="1400" b="0" i="0" u="none" strike="noStrike" kern="0" cap="none" spc="0" normalizeH="0" baseline="0" noProof="0" dirty="0" smtClean="0">
                <a:ln>
                  <a:noFill/>
                </a:ln>
                <a:solidFill>
                  <a:srgbClr val="E2E3E4"/>
                </a:solidFill>
                <a:effectLst/>
                <a:uLnTx/>
                <a:uFillTx/>
                <a:latin typeface="Georgia"/>
              </a:rPr>
              <a:t>B</a:t>
            </a:r>
            <a:endParaRPr kumimoji="0" lang="fr-CA" sz="1400" b="0" i="0" u="none" strike="noStrike" kern="0" cap="none" spc="0" normalizeH="0" baseline="0" noProof="0" dirty="0">
              <a:ln>
                <a:noFill/>
              </a:ln>
              <a:solidFill>
                <a:srgbClr val="E2E3E4"/>
              </a:solidFill>
              <a:effectLst/>
              <a:uLnTx/>
              <a:uFillTx/>
              <a:latin typeface="Georgia"/>
            </a:endParaRPr>
          </a:p>
        </p:txBody>
      </p:sp>
      <p:sp>
        <p:nvSpPr>
          <p:cNvPr id="42" name="R"/>
          <p:cNvSpPr txBox="1"/>
          <p:nvPr/>
        </p:nvSpPr>
        <p:spPr>
          <a:xfrm>
            <a:off x="546832" y="4203342"/>
            <a:ext cx="717825" cy="307777"/>
          </a:xfrm>
          <a:prstGeom prst="rect">
            <a:avLst/>
          </a:prstGeom>
          <a:solidFill>
            <a:srgbClr val="231F20">
              <a:alpha val="83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FF0000"/>
                </a:solidFill>
                <a:effectLst/>
                <a:uLnTx/>
                <a:uFillTx/>
                <a:latin typeface="Georgia"/>
              </a:rPr>
              <a:t>G</a:t>
            </a:r>
            <a:r>
              <a:rPr kumimoji="0" lang="en-US" sz="1400" b="0" i="0" u="none" strike="noStrike" kern="0" cap="none" spc="0" normalizeH="0" baseline="0" noProof="0" dirty="0" smtClean="0">
                <a:ln>
                  <a:noFill/>
                </a:ln>
                <a:solidFill>
                  <a:srgbClr val="00FF00"/>
                </a:solidFill>
                <a:effectLst/>
                <a:uLnTx/>
                <a:uFillTx/>
                <a:latin typeface="Georgia"/>
              </a:rPr>
              <a:t>G</a:t>
            </a:r>
            <a:r>
              <a:rPr kumimoji="0" lang="en-US" sz="1400" b="0" i="0" u="none" strike="noStrike" kern="0" cap="none" spc="0" normalizeH="0" baseline="0" noProof="0" dirty="0" smtClean="0">
                <a:ln>
                  <a:noFill/>
                </a:ln>
                <a:solidFill>
                  <a:srgbClr val="0070C0"/>
                </a:solidFill>
                <a:effectLst/>
                <a:uLnTx/>
                <a:uFillTx/>
                <a:latin typeface="Georgia"/>
              </a:rPr>
              <a:t>G</a:t>
            </a:r>
            <a:r>
              <a:rPr kumimoji="0" lang="en-US" sz="1400" b="0" i="0" u="none" strike="noStrike" kern="0" cap="none" spc="0" normalizeH="0" baseline="0" noProof="0" dirty="0" smtClean="0">
                <a:ln>
                  <a:noFill/>
                </a:ln>
                <a:solidFill>
                  <a:srgbClr val="E2E3E4"/>
                </a:solidFill>
                <a:effectLst/>
                <a:uLnTx/>
                <a:uFillTx/>
                <a:latin typeface="Georgia"/>
              </a:rPr>
              <a:t>G</a:t>
            </a:r>
            <a:endParaRPr kumimoji="0" lang="fr-CA" sz="1400" b="0" i="0" u="none" strike="noStrike" kern="0" cap="none" spc="0" normalizeH="0" baseline="0" noProof="0" dirty="0">
              <a:ln>
                <a:noFill/>
              </a:ln>
              <a:solidFill>
                <a:srgbClr val="E2E3E4"/>
              </a:solidFill>
              <a:effectLst/>
              <a:uLnTx/>
              <a:uFillTx/>
              <a:latin typeface="Georgia"/>
            </a:endParaRPr>
          </a:p>
        </p:txBody>
      </p:sp>
      <p:sp>
        <p:nvSpPr>
          <p:cNvPr id="43" name="R"/>
          <p:cNvSpPr txBox="1"/>
          <p:nvPr/>
        </p:nvSpPr>
        <p:spPr>
          <a:xfrm>
            <a:off x="546168" y="3604544"/>
            <a:ext cx="717825" cy="307777"/>
          </a:xfrm>
          <a:prstGeom prst="rect">
            <a:avLst/>
          </a:prstGeom>
          <a:solidFill>
            <a:srgbClr val="231F20">
              <a:alpha val="83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FF0000"/>
                </a:solidFill>
                <a:effectLst/>
                <a:uLnTx/>
                <a:uFillTx/>
                <a:latin typeface="Georgia"/>
              </a:rPr>
              <a:t>R</a:t>
            </a:r>
            <a:r>
              <a:rPr kumimoji="0" lang="en-US" sz="1400" b="0" i="0" u="none" strike="noStrike" kern="0" cap="none" spc="0" normalizeH="0" baseline="0" noProof="0" dirty="0" smtClean="0">
                <a:ln>
                  <a:noFill/>
                </a:ln>
                <a:solidFill>
                  <a:srgbClr val="00FF00"/>
                </a:solidFill>
                <a:effectLst/>
                <a:uLnTx/>
                <a:uFillTx/>
                <a:latin typeface="Georgia"/>
              </a:rPr>
              <a:t>R</a:t>
            </a:r>
            <a:r>
              <a:rPr kumimoji="0" lang="en-US" sz="1400" b="0" i="0" u="none" strike="noStrike" kern="0" cap="none" spc="0" normalizeH="0" baseline="0" noProof="0" dirty="0" smtClean="0">
                <a:ln>
                  <a:noFill/>
                </a:ln>
                <a:solidFill>
                  <a:srgbClr val="0070C0"/>
                </a:solidFill>
                <a:effectLst/>
                <a:uLnTx/>
                <a:uFillTx/>
                <a:latin typeface="Georgia"/>
              </a:rPr>
              <a:t>R</a:t>
            </a:r>
            <a:r>
              <a:rPr kumimoji="0" lang="en-US" sz="1400" b="0" i="0" u="none" strike="noStrike" kern="0" cap="none" spc="0" normalizeH="0" baseline="0" noProof="0" dirty="0" smtClean="0">
                <a:ln>
                  <a:noFill/>
                </a:ln>
                <a:solidFill>
                  <a:srgbClr val="E2E3E4"/>
                </a:solidFill>
                <a:effectLst/>
                <a:uLnTx/>
                <a:uFillTx/>
                <a:latin typeface="Georgia"/>
              </a:rPr>
              <a:t>R</a:t>
            </a:r>
            <a:endParaRPr kumimoji="0" lang="fr-CA" sz="1400" b="0" i="0" u="none" strike="noStrike" kern="0" cap="none" spc="0" normalizeH="0" baseline="0" noProof="0" dirty="0">
              <a:ln>
                <a:noFill/>
              </a:ln>
              <a:solidFill>
                <a:srgbClr val="E2E3E4"/>
              </a:solidFill>
              <a:effectLst/>
              <a:uLnTx/>
              <a:uFillTx/>
              <a:latin typeface="Georgia"/>
            </a:endParaRPr>
          </a:p>
        </p:txBody>
      </p:sp>
      <p:sp>
        <p:nvSpPr>
          <p:cNvPr id="45" name="Text"/>
          <p:cNvSpPr txBox="1">
            <a:spLocks/>
          </p:cNvSpPr>
          <p:nvPr/>
        </p:nvSpPr>
        <p:spPr>
          <a:xfrm>
            <a:off x="583931" y="1479522"/>
            <a:ext cx="6639124" cy="3403747"/>
          </a:xfrm>
          <a:prstGeom prst="rect">
            <a:avLst/>
          </a:prstGeom>
          <a:noFill/>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b="1"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C000"/>
              </a:buClr>
              <a:buSzTx/>
              <a:buFont typeface="Wingdings" pitchFamily="2" charset="2"/>
              <a:buChar char="§"/>
              <a:tabLst/>
              <a:defRPr/>
            </a:pPr>
            <a:r>
              <a:rPr kumimoji="0" lang="en-US" sz="1800" b="0" i="0" u="none" strike="noStrike" kern="1200" cap="none" spc="0" normalizeH="0" baseline="0" noProof="0" dirty="0" smtClean="0">
                <a:ln>
                  <a:noFill/>
                </a:ln>
                <a:solidFill>
                  <a:srgbClr val="231F20"/>
                </a:solidFill>
                <a:effectLst/>
                <a:uLnTx/>
                <a:uFillTx/>
                <a:latin typeface="Georgia"/>
                <a:ea typeface="+mn-ea"/>
                <a:cs typeface="+mn-cs"/>
              </a:rPr>
              <a:t>For each cube map, compute irradiance in 4 directions, packed in 3 RGBA</a:t>
            </a:r>
          </a:p>
          <a:p>
            <a:pPr marL="342900" marR="0" lvl="0" indent="-342900" algn="l" defTabSz="914400" rtl="0" eaLnBrk="1" fontAlgn="auto" latinLnBrk="0" hangingPunct="1">
              <a:lnSpc>
                <a:spcPct val="100000"/>
              </a:lnSpc>
              <a:spcBef>
                <a:spcPct val="20000"/>
              </a:spcBef>
              <a:spcAft>
                <a:spcPts val="0"/>
              </a:spcAft>
              <a:buClr>
                <a:srgbClr val="FFC000"/>
              </a:buClr>
              <a:buSzTx/>
              <a:buFont typeface="Wingdings" pitchFamily="2" charset="2"/>
              <a:buChar char="§"/>
              <a:tabLst/>
              <a:defRPr/>
            </a:pPr>
            <a:r>
              <a:rPr kumimoji="0" lang="en-US" sz="1800" b="0" i="0" u="none" strike="noStrike" kern="1200" cap="none" spc="0" normalizeH="0" baseline="0" noProof="0" dirty="0" smtClean="0">
                <a:ln>
                  <a:noFill/>
                </a:ln>
                <a:solidFill>
                  <a:srgbClr val="231F20"/>
                </a:solidFill>
                <a:effectLst/>
                <a:uLnTx/>
                <a:uFillTx/>
                <a:latin typeface="Georgia"/>
                <a:ea typeface="+mn-ea"/>
                <a:cs typeface="+mn-cs"/>
              </a:rPr>
              <a:t>Do that for all times of day</a:t>
            </a:r>
          </a:p>
        </p:txBody>
      </p:sp>
      <p:pic>
        <p:nvPicPr>
          <p:cNvPr id="49" name="Prob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7229" y="1182433"/>
            <a:ext cx="1533663" cy="1514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Right Arrow point down"/>
          <p:cNvSpPr/>
          <p:nvPr/>
        </p:nvSpPr>
        <p:spPr>
          <a:xfrm rot="8288426">
            <a:off x="6598072" y="2942281"/>
            <a:ext cx="850609" cy="246965"/>
          </a:xfrm>
          <a:prstGeom prst="rightArrow">
            <a:avLst/>
          </a:prstGeom>
          <a:solidFill>
            <a:srgbClr val="274D80"/>
          </a:solidFill>
          <a:ln w="25400" cap="flat" cmpd="sng" algn="ctr">
            <a:solidFill>
              <a:srgbClr val="EE2B5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srgbClr val="669900"/>
              </a:solidFill>
              <a:effectLst/>
              <a:uLnTx/>
              <a:uFillTx/>
              <a:latin typeface="Georgia"/>
              <a:ea typeface="+mn-ea"/>
              <a:cs typeface="+mn-cs"/>
            </a:endParaRPr>
          </a:p>
        </p:txBody>
      </p:sp>
      <p:sp>
        <p:nvSpPr>
          <p:cNvPr id="51" name="Right Arrow point up"/>
          <p:cNvSpPr/>
          <p:nvPr/>
        </p:nvSpPr>
        <p:spPr>
          <a:xfrm rot="12720834">
            <a:off x="6624997" y="4557478"/>
            <a:ext cx="850609" cy="246965"/>
          </a:xfrm>
          <a:prstGeom prst="rightArrow">
            <a:avLst/>
          </a:prstGeom>
          <a:solidFill>
            <a:srgbClr val="274D80"/>
          </a:solidFill>
          <a:ln w="25400" cap="flat" cmpd="sng" algn="ctr">
            <a:solidFill>
              <a:srgbClr val="EE2B5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srgbClr val="669900"/>
              </a:solidFill>
              <a:effectLst/>
              <a:uLnTx/>
              <a:uFillTx/>
              <a:latin typeface="Georgia"/>
              <a:ea typeface="+mn-ea"/>
              <a:cs typeface="+mn-cs"/>
            </a:endParaRPr>
          </a:p>
        </p:txBody>
      </p:sp>
      <p:pic>
        <p:nvPicPr>
          <p:cNvPr id="52" name="cubemap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7229" y="3074314"/>
            <a:ext cx="1670249" cy="2226999"/>
          </a:xfrm>
          <a:prstGeom prst="rect">
            <a:avLst/>
          </a:prstGeom>
        </p:spPr>
      </p:pic>
      <p:sp>
        <p:nvSpPr>
          <p:cNvPr id="53" name="TextBox 52"/>
          <p:cNvSpPr txBox="1"/>
          <p:nvPr/>
        </p:nvSpPr>
        <p:spPr>
          <a:xfrm>
            <a:off x="1631012" y="3074351"/>
            <a:ext cx="540107" cy="276999"/>
          </a:xfrm>
          <a:prstGeom prst="rect">
            <a:avLst/>
          </a:prstGeom>
          <a:noFill/>
        </p:spPr>
        <p:txBody>
          <a:bodyPr wrap="square" rtlCol="0">
            <a:spAutoFit/>
          </a:bodyPr>
          <a:lstStyle/>
          <a:p>
            <a:pPr algn="ctr"/>
            <a:r>
              <a:rPr lang="en-US" sz="1200" dirty="0">
                <a:solidFill>
                  <a:srgbClr val="231F20"/>
                </a:solidFill>
                <a:latin typeface="Georgia"/>
              </a:rPr>
              <a:t>0:00</a:t>
            </a:r>
            <a:endParaRPr lang="fr-FR" sz="1200" dirty="0">
              <a:solidFill>
                <a:srgbClr val="231F20"/>
              </a:solidFill>
              <a:latin typeface="Georgia"/>
            </a:endParaRPr>
          </a:p>
        </p:txBody>
      </p:sp>
      <p:sp>
        <p:nvSpPr>
          <p:cNvPr id="54" name="TextBox 53"/>
          <p:cNvSpPr txBox="1"/>
          <p:nvPr/>
        </p:nvSpPr>
        <p:spPr>
          <a:xfrm>
            <a:off x="2654075" y="3085126"/>
            <a:ext cx="540107" cy="276999"/>
          </a:xfrm>
          <a:prstGeom prst="rect">
            <a:avLst/>
          </a:prstGeom>
          <a:noFill/>
        </p:spPr>
        <p:txBody>
          <a:bodyPr wrap="square" rtlCol="0">
            <a:spAutoFit/>
          </a:bodyPr>
          <a:lstStyle/>
          <a:p>
            <a:pPr algn="ctr"/>
            <a:r>
              <a:rPr lang="en-US" sz="1200" dirty="0">
                <a:solidFill>
                  <a:srgbClr val="231F20"/>
                </a:solidFill>
                <a:latin typeface="Georgia"/>
              </a:rPr>
              <a:t>3:00</a:t>
            </a:r>
            <a:endParaRPr lang="fr-FR" sz="1200" dirty="0">
              <a:solidFill>
                <a:srgbClr val="231F20"/>
              </a:solidFill>
              <a:latin typeface="Georgia"/>
            </a:endParaRPr>
          </a:p>
        </p:txBody>
      </p:sp>
      <p:sp>
        <p:nvSpPr>
          <p:cNvPr id="55" name="TextBox 54"/>
          <p:cNvSpPr txBox="1"/>
          <p:nvPr/>
        </p:nvSpPr>
        <p:spPr>
          <a:xfrm>
            <a:off x="3760204" y="3094137"/>
            <a:ext cx="540107" cy="276999"/>
          </a:xfrm>
          <a:prstGeom prst="rect">
            <a:avLst/>
          </a:prstGeom>
          <a:noFill/>
        </p:spPr>
        <p:txBody>
          <a:bodyPr wrap="square" rtlCol="0">
            <a:spAutoFit/>
          </a:bodyPr>
          <a:lstStyle/>
          <a:p>
            <a:pPr algn="ctr"/>
            <a:r>
              <a:rPr lang="en-US" sz="1200" dirty="0">
                <a:solidFill>
                  <a:srgbClr val="231F20"/>
                </a:solidFill>
                <a:latin typeface="Georgia"/>
              </a:rPr>
              <a:t>6:00</a:t>
            </a:r>
            <a:endParaRPr lang="fr-FR" sz="1200" dirty="0">
              <a:solidFill>
                <a:srgbClr val="231F20"/>
              </a:solidFill>
              <a:latin typeface="Georgia"/>
            </a:endParaRPr>
          </a:p>
        </p:txBody>
      </p:sp>
      <p:sp>
        <p:nvSpPr>
          <p:cNvPr id="56" name="TextBox 55"/>
          <p:cNvSpPr txBox="1"/>
          <p:nvPr/>
        </p:nvSpPr>
        <p:spPr>
          <a:xfrm>
            <a:off x="5679336" y="3079757"/>
            <a:ext cx="581411" cy="276999"/>
          </a:xfrm>
          <a:prstGeom prst="rect">
            <a:avLst/>
          </a:prstGeom>
          <a:noFill/>
        </p:spPr>
        <p:txBody>
          <a:bodyPr wrap="square" rtlCol="0">
            <a:spAutoFit/>
          </a:bodyPr>
          <a:lstStyle/>
          <a:p>
            <a:pPr algn="ctr"/>
            <a:r>
              <a:rPr lang="en-US" sz="1200" dirty="0">
                <a:solidFill>
                  <a:srgbClr val="231F20"/>
                </a:solidFill>
                <a:latin typeface="Georgia"/>
              </a:rPr>
              <a:t>21:00</a:t>
            </a:r>
            <a:endParaRPr lang="fr-FR" sz="1200" dirty="0">
              <a:solidFill>
                <a:srgbClr val="231F20"/>
              </a:solidFill>
              <a:latin typeface="Georgia"/>
            </a:endParaRPr>
          </a:p>
        </p:txBody>
      </p:sp>
      <p:pic>
        <p:nvPicPr>
          <p:cNvPr id="5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3665" y="3649268"/>
            <a:ext cx="685242"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TextBox 35"/>
          <p:cNvSpPr txBox="1"/>
          <p:nvPr/>
        </p:nvSpPr>
        <p:spPr>
          <a:xfrm>
            <a:off x="4706748" y="3074396"/>
            <a:ext cx="388715" cy="276999"/>
          </a:xfrm>
          <a:prstGeom prst="rect">
            <a:avLst/>
          </a:prstGeom>
          <a:noFill/>
        </p:spPr>
        <p:txBody>
          <a:bodyPr wrap="square" rtlCol="0">
            <a:spAutoFit/>
          </a:bodyPr>
          <a:lstStyle/>
          <a:p>
            <a:r>
              <a:rPr lang="en-US" sz="1200" dirty="0">
                <a:solidFill>
                  <a:srgbClr val="231F20"/>
                </a:solidFill>
                <a:latin typeface="Georgia"/>
              </a:rPr>
              <a:t>…</a:t>
            </a:r>
            <a:endParaRPr lang="fr-FR" sz="1200" dirty="0">
              <a:solidFill>
                <a:srgbClr val="231F20"/>
              </a:solidFill>
              <a:latin typeface="Georgia"/>
            </a:endParaRPr>
          </a:p>
        </p:txBody>
      </p:sp>
      <p:pic>
        <p:nvPicPr>
          <p:cNvPr id="59"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679382" y="3649268"/>
            <a:ext cx="703541" cy="17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43665" y="4297268"/>
            <a:ext cx="697370"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79382" y="4297268"/>
            <a:ext cx="703541"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1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47948" y="3649268"/>
            <a:ext cx="703541"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79336" y="3649268"/>
            <a:ext cx="703541"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1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747948" y="4894868"/>
            <a:ext cx="703541"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Picture 1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79336" y="4297268"/>
            <a:ext cx="697370"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1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643665" y="4894868"/>
            <a:ext cx="697370"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Picture 1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679336" y="4894868"/>
            <a:ext cx="697370"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18"/>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679382" y="4894868"/>
            <a:ext cx="679284"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19"/>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747948" y="4297268"/>
            <a:ext cx="703541" cy="1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 name="Rectangle 69"/>
          <p:cNvSpPr/>
          <p:nvPr/>
        </p:nvSpPr>
        <p:spPr>
          <a:xfrm>
            <a:off x="1640490" y="3639267"/>
            <a:ext cx="180000" cy="1440000"/>
          </a:xfrm>
          <a:prstGeom prst="rect">
            <a:avLst/>
          </a:prstGeom>
          <a:solidFill>
            <a:srgbClr val="EE2B55">
              <a:alpha val="53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srgbClr val="FFFFFF"/>
              </a:solidFill>
              <a:effectLst/>
              <a:uLnTx/>
              <a:uFillTx/>
              <a:latin typeface="Georgia"/>
              <a:ea typeface="+mn-ea"/>
              <a:cs typeface="+mn-cs"/>
            </a:endParaRPr>
          </a:p>
        </p:txBody>
      </p:sp>
      <p:sp>
        <p:nvSpPr>
          <p:cNvPr id="71" name="Rectangle 70"/>
          <p:cNvSpPr/>
          <p:nvPr/>
        </p:nvSpPr>
        <p:spPr>
          <a:xfrm rot="420000">
            <a:off x="8383943" y="1311703"/>
            <a:ext cx="144000" cy="468000"/>
          </a:xfrm>
          <a:prstGeom prst="rect">
            <a:avLst/>
          </a:prstGeom>
          <a:solidFill>
            <a:srgbClr val="EE2B55">
              <a:alpha val="53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srgbClr val="FFFFFF"/>
              </a:solidFill>
              <a:effectLst/>
              <a:uLnTx/>
              <a:uFillTx/>
              <a:latin typeface="Georgia"/>
              <a:ea typeface="+mn-ea"/>
              <a:cs typeface="+mn-cs"/>
            </a:endParaRPr>
          </a:p>
        </p:txBody>
      </p:sp>
      <p:sp>
        <p:nvSpPr>
          <p:cNvPr id="72" name="Rectangle 71"/>
          <p:cNvSpPr/>
          <p:nvPr/>
        </p:nvSpPr>
        <p:spPr>
          <a:xfrm>
            <a:off x="1812350" y="3639267"/>
            <a:ext cx="180000" cy="1440000"/>
          </a:xfrm>
          <a:prstGeom prst="rect">
            <a:avLst/>
          </a:prstGeom>
          <a:solidFill>
            <a:srgbClr val="00FF00">
              <a:alpha val="52941"/>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srgbClr val="FFFFFF"/>
              </a:solidFill>
              <a:effectLst/>
              <a:uLnTx/>
              <a:uFillTx/>
              <a:latin typeface="Georgia"/>
              <a:ea typeface="+mn-ea"/>
              <a:cs typeface="+mn-cs"/>
            </a:endParaRPr>
          </a:p>
        </p:txBody>
      </p:sp>
      <p:sp>
        <p:nvSpPr>
          <p:cNvPr id="73" name="Rectangle 72"/>
          <p:cNvSpPr/>
          <p:nvPr/>
        </p:nvSpPr>
        <p:spPr>
          <a:xfrm rot="4620000">
            <a:off x="8715948" y="1561268"/>
            <a:ext cx="108000" cy="468000"/>
          </a:xfrm>
          <a:prstGeom prst="rect">
            <a:avLst/>
          </a:prstGeom>
          <a:solidFill>
            <a:srgbClr val="00FF00">
              <a:alpha val="52941"/>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srgbClr val="FFFFFF"/>
              </a:solidFill>
              <a:effectLst/>
              <a:uLnTx/>
              <a:uFillTx/>
              <a:latin typeface="Georgia"/>
              <a:ea typeface="+mn-ea"/>
              <a:cs typeface="+mn-cs"/>
            </a:endParaRPr>
          </a:p>
        </p:txBody>
      </p:sp>
      <p:sp>
        <p:nvSpPr>
          <p:cNvPr id="74" name="Rectangle 73"/>
          <p:cNvSpPr/>
          <p:nvPr/>
        </p:nvSpPr>
        <p:spPr>
          <a:xfrm>
            <a:off x="1986000" y="3639267"/>
            <a:ext cx="180000" cy="1440000"/>
          </a:xfrm>
          <a:prstGeom prst="rect">
            <a:avLst/>
          </a:prstGeom>
          <a:solidFill>
            <a:srgbClr val="0070C0">
              <a:alpha val="53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srgbClr val="FFFFFF"/>
              </a:solidFill>
              <a:effectLst/>
              <a:uLnTx/>
              <a:uFillTx/>
              <a:latin typeface="Georgia"/>
              <a:ea typeface="+mn-ea"/>
              <a:cs typeface="+mn-cs"/>
            </a:endParaRPr>
          </a:p>
        </p:txBody>
      </p:sp>
      <p:sp>
        <p:nvSpPr>
          <p:cNvPr id="75" name="Rectangle 74"/>
          <p:cNvSpPr/>
          <p:nvPr/>
        </p:nvSpPr>
        <p:spPr>
          <a:xfrm>
            <a:off x="2162825" y="3639267"/>
            <a:ext cx="180000" cy="1440000"/>
          </a:xfrm>
          <a:prstGeom prst="rect">
            <a:avLst/>
          </a:prstGeom>
          <a:solidFill>
            <a:srgbClr val="BCBDC0">
              <a:lumMod val="75000"/>
              <a:alpha val="53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srgbClr val="FFFFFF"/>
              </a:solidFill>
              <a:effectLst/>
              <a:uLnTx/>
              <a:uFillTx/>
              <a:latin typeface="Georgia"/>
              <a:ea typeface="+mn-ea"/>
              <a:cs typeface="+mn-cs"/>
            </a:endParaRPr>
          </a:p>
        </p:txBody>
      </p:sp>
      <p:sp>
        <p:nvSpPr>
          <p:cNvPr id="76" name="Rectangle 75"/>
          <p:cNvSpPr/>
          <p:nvPr/>
        </p:nvSpPr>
        <p:spPr>
          <a:xfrm>
            <a:off x="8349798" y="1929541"/>
            <a:ext cx="162555" cy="415206"/>
          </a:xfrm>
          <a:prstGeom prst="rect">
            <a:avLst/>
          </a:prstGeom>
          <a:solidFill>
            <a:srgbClr val="BCBDC0">
              <a:lumMod val="75000"/>
              <a:alpha val="53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srgbClr val="FFFFFF"/>
              </a:solidFill>
              <a:effectLst/>
              <a:uLnTx/>
              <a:uFillTx/>
              <a:latin typeface="Georgia"/>
              <a:ea typeface="+mn-ea"/>
              <a:cs typeface="+mn-cs"/>
            </a:endParaRPr>
          </a:p>
        </p:txBody>
      </p:sp>
      <p:sp>
        <p:nvSpPr>
          <p:cNvPr id="77" name="Rectangle 76"/>
          <p:cNvSpPr/>
          <p:nvPr/>
        </p:nvSpPr>
        <p:spPr>
          <a:xfrm rot="17371606">
            <a:off x="7958624" y="1538827"/>
            <a:ext cx="197028" cy="442189"/>
          </a:xfrm>
          <a:prstGeom prst="rect">
            <a:avLst/>
          </a:prstGeom>
          <a:solidFill>
            <a:srgbClr val="0070C0">
              <a:alpha val="53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A" sz="1800" b="0" i="0" u="none" strike="noStrike" kern="0" cap="none" spc="0" normalizeH="0" baseline="0" noProof="0">
              <a:ln>
                <a:noFill/>
              </a:ln>
              <a:solidFill>
                <a:srgbClr val="FFFFFF"/>
              </a:solidFill>
              <a:effectLst/>
              <a:uLnTx/>
              <a:uFillTx/>
              <a:latin typeface="Georgia"/>
              <a:ea typeface="+mn-ea"/>
              <a:cs typeface="+mn-cs"/>
            </a:endParaRPr>
          </a:p>
        </p:txBody>
      </p:sp>
      <p:sp>
        <p:nvSpPr>
          <p:cNvPr id="78" name="Title 1"/>
          <p:cNvSpPr>
            <a:spLocks noGrp="1"/>
          </p:cNvSpPr>
          <p:nvPr>
            <p:ph type="title"/>
          </p:nvPr>
        </p:nvSpPr>
        <p:spPr>
          <a:xfrm>
            <a:off x="648528" y="432619"/>
            <a:ext cx="8596668" cy="1320800"/>
          </a:xfrm>
        </p:spPr>
        <p:txBody>
          <a:bodyPr/>
          <a:lstStyle/>
          <a:p>
            <a:r>
              <a:rPr lang="en-CA" dirty="0" smtClean="0"/>
              <a:t>Implementation – tool side</a:t>
            </a:r>
            <a:endParaRPr lang="en-CA" dirty="0"/>
          </a:p>
        </p:txBody>
      </p:sp>
    </p:spTree>
    <p:extLst>
      <p:ext uri="{BB962C8B-B14F-4D97-AF65-F5344CB8AC3E}">
        <p14:creationId xmlns:p14="http://schemas.microsoft.com/office/powerpoint/2010/main" val="39047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par>
                                <p:cTn id="21" presetID="10" presetClass="exit" presetSubtype="0" fill="hold" grpId="1" nodeType="withEffect">
                                  <p:stCondLst>
                                    <p:cond delay="0"/>
                                  </p:stCondLst>
                                  <p:childTnLst>
                                    <p:animEffect transition="out" filter="fade">
                                      <p:cBhvr>
                                        <p:cTn id="22" dur="500"/>
                                        <p:tgtEl>
                                          <p:spTgt spid="71"/>
                                        </p:tgtEl>
                                      </p:cBhvr>
                                    </p:animEffect>
                                    <p:set>
                                      <p:cBhvr>
                                        <p:cTn id="23" dur="1" fill="hold">
                                          <p:stCondLst>
                                            <p:cond delay="499"/>
                                          </p:stCondLst>
                                        </p:cTn>
                                        <p:tgtEl>
                                          <p:spTgt spid="71"/>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70"/>
                                        </p:tgtEl>
                                      </p:cBhvr>
                                    </p:animEffect>
                                    <p:set>
                                      <p:cBhvr>
                                        <p:cTn id="26" dur="1" fill="hold">
                                          <p:stCondLst>
                                            <p:cond delay="499"/>
                                          </p:stCondLst>
                                        </p:cTn>
                                        <p:tgtEl>
                                          <p:spTgt spid="7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500"/>
                                        <p:tgtEl>
                                          <p:spTgt spid="77"/>
                                        </p:tgtEl>
                                      </p:cBhvr>
                                    </p:animEffect>
                                  </p:childTnLst>
                                </p:cTn>
                              </p:par>
                              <p:par>
                                <p:cTn id="35" presetID="10" presetClass="exit" presetSubtype="0" fill="hold" grpId="1" nodeType="withEffect">
                                  <p:stCondLst>
                                    <p:cond delay="0"/>
                                  </p:stCondLst>
                                  <p:childTnLst>
                                    <p:animEffect transition="out" filter="fade">
                                      <p:cBhvr>
                                        <p:cTn id="36" dur="500"/>
                                        <p:tgtEl>
                                          <p:spTgt spid="73"/>
                                        </p:tgtEl>
                                      </p:cBhvr>
                                    </p:animEffect>
                                    <p:set>
                                      <p:cBhvr>
                                        <p:cTn id="37" dur="1" fill="hold">
                                          <p:stCondLst>
                                            <p:cond delay="499"/>
                                          </p:stCondLst>
                                        </p:cTn>
                                        <p:tgtEl>
                                          <p:spTgt spid="73"/>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72"/>
                                        </p:tgtEl>
                                      </p:cBhvr>
                                    </p:animEffect>
                                    <p:set>
                                      <p:cBhvr>
                                        <p:cTn id="40" dur="1" fill="hold">
                                          <p:stCondLst>
                                            <p:cond delay="499"/>
                                          </p:stCondLst>
                                        </p:cTn>
                                        <p:tgtEl>
                                          <p:spTgt spid="72"/>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5"/>
                                        </p:tgtEl>
                                        <p:attrNameLst>
                                          <p:attrName>style.visibility</p:attrName>
                                        </p:attrNameLst>
                                      </p:cBhvr>
                                      <p:to>
                                        <p:strVal val="visible"/>
                                      </p:to>
                                    </p:set>
                                    <p:animEffect transition="in" filter="fade">
                                      <p:cBhvr>
                                        <p:cTn id="48" dur="500"/>
                                        <p:tgtEl>
                                          <p:spTgt spid="75"/>
                                        </p:tgtEl>
                                      </p:cBhvr>
                                    </p:animEffect>
                                  </p:childTnLst>
                                </p:cTn>
                              </p:par>
                              <p:par>
                                <p:cTn id="49" presetID="10" presetClass="exit" presetSubtype="0" fill="hold" grpId="1" nodeType="withEffect">
                                  <p:stCondLst>
                                    <p:cond delay="0"/>
                                  </p:stCondLst>
                                  <p:childTnLst>
                                    <p:animEffect transition="out" filter="fade">
                                      <p:cBhvr>
                                        <p:cTn id="50" dur="500"/>
                                        <p:tgtEl>
                                          <p:spTgt spid="74"/>
                                        </p:tgtEl>
                                      </p:cBhvr>
                                    </p:animEffect>
                                    <p:set>
                                      <p:cBhvr>
                                        <p:cTn id="51" dur="1" fill="hold">
                                          <p:stCondLst>
                                            <p:cond delay="499"/>
                                          </p:stCondLst>
                                        </p:cTn>
                                        <p:tgtEl>
                                          <p:spTgt spid="74"/>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77"/>
                                        </p:tgtEl>
                                      </p:cBhvr>
                                    </p:animEffect>
                                    <p:set>
                                      <p:cBhvr>
                                        <p:cTn id="54" dur="1" fill="hold">
                                          <p:stCondLst>
                                            <p:cond delay="499"/>
                                          </p:stCondLst>
                                        </p:cTn>
                                        <p:tgtEl>
                                          <p:spTgt spid="77"/>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45">
                                            <p:txEl>
                                              <p:pRg st="1" end="1"/>
                                            </p:txEl>
                                          </p:spTgt>
                                        </p:tgtEl>
                                        <p:attrNameLst>
                                          <p:attrName>style.visibility</p:attrName>
                                        </p:attrNameLst>
                                      </p:cBhvr>
                                      <p:to>
                                        <p:strVal val="visible"/>
                                      </p:to>
                                    </p:set>
                                    <p:animEffect transition="in" filter="fade">
                                      <p:cBhvr>
                                        <p:cTn id="59" dur="500"/>
                                        <p:tgtEl>
                                          <p:spTgt spid="45">
                                            <p:txEl>
                                              <p:pRg st="1" end="1"/>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fade">
                                      <p:cBhvr>
                                        <p:cTn id="62" dur="500"/>
                                        <p:tgtEl>
                                          <p:spTgt spid="68"/>
                                        </p:tgtEl>
                                      </p:cBhvr>
                                    </p:animEffect>
                                  </p:childTnLst>
                                </p:cTn>
                              </p:par>
                              <p:par>
                                <p:cTn id="63" presetID="10" presetClass="entr" presetSubtype="0" fill="hold" nodeType="with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500"/>
                                        <p:tgtEl>
                                          <p:spTgt spid="61"/>
                                        </p:tgtEl>
                                      </p:cBhvr>
                                    </p:animEffect>
                                  </p:childTnLst>
                                </p:cTn>
                              </p:par>
                              <p:par>
                                <p:cTn id="66" presetID="10" presetClass="entr" presetSubtype="0" fill="hold"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par>
                                <p:cTn id="69" presetID="10" presetClass="entr" presetSubtype="0" fill="hold" nodeType="with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fade">
                                      <p:cBhvr>
                                        <p:cTn id="71" dur="500"/>
                                        <p:tgtEl>
                                          <p:spTgt spid="62"/>
                                        </p:tgtEl>
                                      </p:cBhvr>
                                    </p:animEffect>
                                  </p:childTnLst>
                                </p:cTn>
                              </p:par>
                              <p:par>
                                <p:cTn id="72" presetID="10" presetClass="entr" presetSubtype="0" fill="hold" nodeType="withEffect">
                                  <p:stCondLst>
                                    <p:cond delay="0"/>
                                  </p:stCondLst>
                                  <p:childTnLst>
                                    <p:set>
                                      <p:cBhvr>
                                        <p:cTn id="73" dur="1" fill="hold">
                                          <p:stCondLst>
                                            <p:cond delay="0"/>
                                          </p:stCondLst>
                                        </p:cTn>
                                        <p:tgtEl>
                                          <p:spTgt spid="69"/>
                                        </p:tgtEl>
                                        <p:attrNameLst>
                                          <p:attrName>style.visibility</p:attrName>
                                        </p:attrNameLst>
                                      </p:cBhvr>
                                      <p:to>
                                        <p:strVal val="visible"/>
                                      </p:to>
                                    </p:set>
                                    <p:animEffect transition="in" filter="fade">
                                      <p:cBhvr>
                                        <p:cTn id="74" dur="500"/>
                                        <p:tgtEl>
                                          <p:spTgt spid="69"/>
                                        </p:tgtEl>
                                      </p:cBhvr>
                                    </p:animEffect>
                                  </p:childTnLst>
                                </p:cTn>
                              </p:par>
                              <p:par>
                                <p:cTn id="75" presetID="10" presetClass="entr" presetSubtype="0" fill="hold" nodeType="with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fade">
                                      <p:cBhvr>
                                        <p:cTn id="77" dur="500"/>
                                        <p:tgtEl>
                                          <p:spTgt spid="64"/>
                                        </p:tgtEl>
                                      </p:cBhvr>
                                    </p:animEffect>
                                  </p:childTnLst>
                                </p:cTn>
                              </p:par>
                              <p:par>
                                <p:cTn id="78" presetID="10" presetClass="entr" presetSubtype="0" fill="hold" nodeType="withEffect">
                                  <p:stCondLst>
                                    <p:cond delay="0"/>
                                  </p:stCondLst>
                                  <p:childTnLst>
                                    <p:set>
                                      <p:cBhvr>
                                        <p:cTn id="79" dur="1" fill="hold">
                                          <p:stCondLst>
                                            <p:cond delay="0"/>
                                          </p:stCondLst>
                                        </p:cTn>
                                        <p:tgtEl>
                                          <p:spTgt spid="67"/>
                                        </p:tgtEl>
                                        <p:attrNameLst>
                                          <p:attrName>style.visibility</p:attrName>
                                        </p:attrNameLst>
                                      </p:cBhvr>
                                      <p:to>
                                        <p:strVal val="visible"/>
                                      </p:to>
                                    </p:set>
                                    <p:animEffect transition="in" filter="fade">
                                      <p:cBhvr>
                                        <p:cTn id="80" dur="500"/>
                                        <p:tgtEl>
                                          <p:spTgt spid="67"/>
                                        </p:tgtEl>
                                      </p:cBhvr>
                                    </p:animEffect>
                                  </p:childTnLst>
                                </p:cTn>
                              </p:par>
                              <p:par>
                                <p:cTn id="81" presetID="10" presetClass="entr" presetSubtype="0" fill="hold" nodeType="with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fade">
                                      <p:cBhvr>
                                        <p:cTn id="83" dur="500"/>
                                        <p:tgtEl>
                                          <p:spTgt spid="65"/>
                                        </p:tgtEl>
                                      </p:cBhvr>
                                    </p:animEffect>
                                  </p:childTnLst>
                                </p:cTn>
                              </p:par>
                              <p:par>
                                <p:cTn id="84" presetID="10" presetClass="entr" presetSubtype="0" fill="hold" nodeType="with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500"/>
                                        <p:tgtEl>
                                          <p:spTgt spid="6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fade">
                                      <p:cBhvr>
                                        <p:cTn id="89" dur="500"/>
                                        <p:tgtEl>
                                          <p:spTgt spid="53"/>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4"/>
                                        </p:tgtEl>
                                        <p:attrNameLst>
                                          <p:attrName>style.visibility</p:attrName>
                                        </p:attrNameLst>
                                      </p:cBhvr>
                                      <p:to>
                                        <p:strVal val="visible"/>
                                      </p:to>
                                    </p:set>
                                    <p:animEffect transition="in" filter="fade">
                                      <p:cBhvr>
                                        <p:cTn id="92" dur="500"/>
                                        <p:tgtEl>
                                          <p:spTgt spid="5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500"/>
                                        <p:tgtEl>
                                          <p:spTgt spid="5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6"/>
                                        </p:tgtEl>
                                        <p:attrNameLst>
                                          <p:attrName>style.visibility</p:attrName>
                                        </p:attrNameLst>
                                      </p:cBhvr>
                                      <p:to>
                                        <p:strVal val="visible"/>
                                      </p:to>
                                    </p:set>
                                    <p:animEffect transition="in" filter="fade">
                                      <p:cBhvr>
                                        <p:cTn id="98" dur="500"/>
                                        <p:tgtEl>
                                          <p:spTgt spid="5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fade">
                                      <p:cBhvr>
                                        <p:cTn id="101" dur="500"/>
                                        <p:tgtEl>
                                          <p:spTgt spid="58"/>
                                        </p:tgtEl>
                                      </p:cBhvr>
                                    </p:animEffect>
                                  </p:childTnLst>
                                </p:cTn>
                              </p:par>
                              <p:par>
                                <p:cTn id="102" presetID="10" presetClass="exit" presetSubtype="0" fill="hold" grpId="1" nodeType="withEffect">
                                  <p:stCondLst>
                                    <p:cond delay="0"/>
                                  </p:stCondLst>
                                  <p:childTnLst>
                                    <p:animEffect transition="out" filter="fade">
                                      <p:cBhvr>
                                        <p:cTn id="103" dur="500"/>
                                        <p:tgtEl>
                                          <p:spTgt spid="75"/>
                                        </p:tgtEl>
                                      </p:cBhvr>
                                    </p:animEffect>
                                    <p:set>
                                      <p:cBhvr>
                                        <p:cTn id="104" dur="1" fill="hold">
                                          <p:stCondLst>
                                            <p:cond delay="499"/>
                                          </p:stCondLst>
                                        </p:cTn>
                                        <p:tgtEl>
                                          <p:spTgt spid="75"/>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76"/>
                                        </p:tgtEl>
                                      </p:cBhvr>
                                    </p:animEffect>
                                    <p:set>
                                      <p:cBhvr>
                                        <p:cTn id="107" dur="1" fill="hold">
                                          <p:stCondLst>
                                            <p:cond delay="499"/>
                                          </p:stCondLst>
                                        </p:cTn>
                                        <p:tgtEl>
                                          <p:spTgt spid="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8" grpId="0"/>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
          <p:cNvSpPr>
            <a:spLocks noGrp="1"/>
          </p:cNvSpPr>
          <p:nvPr>
            <p:ph idx="1"/>
          </p:nvPr>
        </p:nvSpPr>
        <p:spPr>
          <a:xfrm>
            <a:off x="895234" y="1845160"/>
            <a:ext cx="5896391" cy="3403747"/>
          </a:xfrm>
          <a:noFill/>
          <a:ln>
            <a:noFill/>
          </a:ln>
        </p:spPr>
        <p:txBody>
          <a:bodyPr>
            <a:normAutofit/>
          </a:bodyPr>
          <a:lstStyle/>
          <a:p>
            <a:pPr>
              <a:buClr>
                <a:srgbClr val="FFC000"/>
              </a:buClr>
              <a:buFont typeface="Wingdings" pitchFamily="2" charset="2"/>
              <a:buChar char="§"/>
            </a:pPr>
            <a:r>
              <a:rPr lang="en-US" b="0" i="0" dirty="0" smtClean="0"/>
              <a:t>Each Texture contains this data for 16x16 probes</a:t>
            </a:r>
          </a:p>
        </p:txBody>
      </p:sp>
      <p:sp>
        <p:nvSpPr>
          <p:cNvPr id="52" name="TextBox 51"/>
          <p:cNvSpPr txBox="1"/>
          <p:nvPr/>
        </p:nvSpPr>
        <p:spPr>
          <a:xfrm>
            <a:off x="1513180" y="2943625"/>
            <a:ext cx="540107" cy="276999"/>
          </a:xfrm>
          <a:prstGeom prst="rect">
            <a:avLst/>
          </a:prstGeom>
          <a:noFill/>
        </p:spPr>
        <p:txBody>
          <a:bodyPr wrap="square" rtlCol="0">
            <a:spAutoFit/>
          </a:bodyPr>
          <a:lstStyle/>
          <a:p>
            <a:r>
              <a:rPr lang="en-US" sz="1200" dirty="0" smtClean="0"/>
              <a:t>0:00</a:t>
            </a:r>
            <a:endParaRPr lang="fr-FR" sz="1200" dirty="0"/>
          </a:p>
        </p:txBody>
      </p:sp>
      <p:sp>
        <p:nvSpPr>
          <p:cNvPr id="53" name="TextBox 52"/>
          <p:cNvSpPr txBox="1"/>
          <p:nvPr/>
        </p:nvSpPr>
        <p:spPr>
          <a:xfrm>
            <a:off x="2137320" y="2943588"/>
            <a:ext cx="540107" cy="276999"/>
          </a:xfrm>
          <a:prstGeom prst="rect">
            <a:avLst/>
          </a:prstGeom>
          <a:noFill/>
        </p:spPr>
        <p:txBody>
          <a:bodyPr wrap="square" rtlCol="0">
            <a:spAutoFit/>
          </a:bodyPr>
          <a:lstStyle/>
          <a:p>
            <a:r>
              <a:rPr lang="en-US" sz="1200" dirty="0"/>
              <a:t>3</a:t>
            </a:r>
            <a:r>
              <a:rPr lang="en-US" sz="1200" dirty="0" smtClean="0"/>
              <a:t>:00</a:t>
            </a:r>
            <a:endParaRPr lang="fr-FR" sz="1200" dirty="0"/>
          </a:p>
        </p:txBody>
      </p:sp>
      <p:sp>
        <p:nvSpPr>
          <p:cNvPr id="54" name="TextBox 53"/>
          <p:cNvSpPr txBox="1"/>
          <p:nvPr/>
        </p:nvSpPr>
        <p:spPr>
          <a:xfrm>
            <a:off x="2677427" y="2943587"/>
            <a:ext cx="540107" cy="276999"/>
          </a:xfrm>
          <a:prstGeom prst="rect">
            <a:avLst/>
          </a:prstGeom>
          <a:noFill/>
        </p:spPr>
        <p:txBody>
          <a:bodyPr wrap="square" rtlCol="0">
            <a:spAutoFit/>
          </a:bodyPr>
          <a:lstStyle/>
          <a:p>
            <a:r>
              <a:rPr lang="en-US" sz="1200" dirty="0" smtClean="0"/>
              <a:t>6:00</a:t>
            </a:r>
            <a:endParaRPr lang="fr-FR" sz="1200" dirty="0"/>
          </a:p>
        </p:txBody>
      </p:sp>
      <p:sp>
        <p:nvSpPr>
          <p:cNvPr id="55" name="TextBox 54"/>
          <p:cNvSpPr txBox="1"/>
          <p:nvPr/>
        </p:nvSpPr>
        <p:spPr>
          <a:xfrm>
            <a:off x="3292073" y="2943586"/>
            <a:ext cx="540107" cy="276999"/>
          </a:xfrm>
          <a:prstGeom prst="rect">
            <a:avLst/>
          </a:prstGeom>
          <a:noFill/>
        </p:spPr>
        <p:txBody>
          <a:bodyPr wrap="square" rtlCol="0">
            <a:spAutoFit/>
          </a:bodyPr>
          <a:lstStyle/>
          <a:p>
            <a:r>
              <a:rPr lang="en-US" sz="1200" dirty="0"/>
              <a:t>9</a:t>
            </a:r>
            <a:r>
              <a:rPr lang="en-US" sz="1200" dirty="0" smtClean="0"/>
              <a:t>:00</a:t>
            </a:r>
            <a:endParaRPr lang="fr-FR" sz="1200" dirty="0"/>
          </a:p>
        </p:txBody>
      </p:sp>
      <p:sp>
        <p:nvSpPr>
          <p:cNvPr id="56" name="TextBox 55"/>
          <p:cNvSpPr txBox="1"/>
          <p:nvPr/>
        </p:nvSpPr>
        <p:spPr>
          <a:xfrm>
            <a:off x="3866364" y="2943585"/>
            <a:ext cx="581411" cy="276999"/>
          </a:xfrm>
          <a:prstGeom prst="rect">
            <a:avLst/>
          </a:prstGeom>
          <a:noFill/>
        </p:spPr>
        <p:txBody>
          <a:bodyPr wrap="square" rtlCol="0">
            <a:spAutoFit/>
          </a:bodyPr>
          <a:lstStyle/>
          <a:p>
            <a:r>
              <a:rPr lang="en-US" sz="1200" dirty="0" smtClean="0"/>
              <a:t>12:00</a:t>
            </a:r>
            <a:endParaRPr lang="fr-FR" sz="1200" dirty="0"/>
          </a:p>
        </p:txBody>
      </p:sp>
      <p:sp>
        <p:nvSpPr>
          <p:cNvPr id="57" name="TextBox 56"/>
          <p:cNvSpPr txBox="1"/>
          <p:nvPr/>
        </p:nvSpPr>
        <p:spPr>
          <a:xfrm>
            <a:off x="4475078" y="2935038"/>
            <a:ext cx="581411" cy="276999"/>
          </a:xfrm>
          <a:prstGeom prst="rect">
            <a:avLst/>
          </a:prstGeom>
          <a:noFill/>
        </p:spPr>
        <p:txBody>
          <a:bodyPr wrap="square" rtlCol="0">
            <a:spAutoFit/>
          </a:bodyPr>
          <a:lstStyle/>
          <a:p>
            <a:r>
              <a:rPr lang="en-US" sz="1200" dirty="0" smtClean="0"/>
              <a:t>15:00</a:t>
            </a:r>
            <a:endParaRPr lang="fr-FR" sz="1200" dirty="0"/>
          </a:p>
        </p:txBody>
      </p:sp>
      <p:sp>
        <p:nvSpPr>
          <p:cNvPr id="58" name="TextBox 57"/>
          <p:cNvSpPr txBox="1"/>
          <p:nvPr/>
        </p:nvSpPr>
        <p:spPr>
          <a:xfrm>
            <a:off x="5027074" y="2943584"/>
            <a:ext cx="581411" cy="276999"/>
          </a:xfrm>
          <a:prstGeom prst="rect">
            <a:avLst/>
          </a:prstGeom>
          <a:noFill/>
        </p:spPr>
        <p:txBody>
          <a:bodyPr wrap="square" rtlCol="0">
            <a:spAutoFit/>
          </a:bodyPr>
          <a:lstStyle/>
          <a:p>
            <a:r>
              <a:rPr lang="en-US" sz="1200" dirty="0" smtClean="0"/>
              <a:t>18:00</a:t>
            </a:r>
            <a:endParaRPr lang="fr-FR" sz="1200" dirty="0"/>
          </a:p>
        </p:txBody>
      </p:sp>
      <p:sp>
        <p:nvSpPr>
          <p:cNvPr id="59" name="TextBox 58"/>
          <p:cNvSpPr txBox="1"/>
          <p:nvPr/>
        </p:nvSpPr>
        <p:spPr>
          <a:xfrm>
            <a:off x="5689169" y="2943583"/>
            <a:ext cx="581411" cy="276999"/>
          </a:xfrm>
          <a:prstGeom prst="rect">
            <a:avLst/>
          </a:prstGeom>
          <a:noFill/>
        </p:spPr>
        <p:txBody>
          <a:bodyPr wrap="square" rtlCol="0">
            <a:spAutoFit/>
          </a:bodyPr>
          <a:lstStyle/>
          <a:p>
            <a:r>
              <a:rPr lang="en-US" sz="1200" dirty="0" smtClean="0"/>
              <a:t>21:00</a:t>
            </a:r>
            <a:endParaRPr lang="fr-FR" sz="1200" dirty="0"/>
          </a:p>
        </p:txBody>
      </p:sp>
      <p:sp>
        <p:nvSpPr>
          <p:cNvPr id="60" name="R"/>
          <p:cNvSpPr txBox="1"/>
          <p:nvPr/>
        </p:nvSpPr>
        <p:spPr>
          <a:xfrm>
            <a:off x="556000" y="4911870"/>
            <a:ext cx="717825" cy="307777"/>
          </a:xfrm>
          <a:prstGeom prst="rect">
            <a:avLst/>
          </a:prstGeom>
          <a:solidFill>
            <a:schemeClr val="tx1">
              <a:alpha val="83000"/>
            </a:schemeClr>
          </a:solidFill>
        </p:spPr>
        <p:txBody>
          <a:bodyPr wrap="square" rtlCol="0">
            <a:spAutoFit/>
          </a:bodyPr>
          <a:lstStyle/>
          <a:p>
            <a:r>
              <a:rPr lang="en-US" sz="1400" dirty="0" smtClean="0">
                <a:solidFill>
                  <a:srgbClr val="FF0000"/>
                </a:solidFill>
              </a:rPr>
              <a:t>B</a:t>
            </a:r>
            <a:r>
              <a:rPr lang="en-US" sz="1400" dirty="0" smtClean="0">
                <a:solidFill>
                  <a:srgbClr val="00FF00"/>
                </a:solidFill>
              </a:rPr>
              <a:t>B</a:t>
            </a:r>
            <a:r>
              <a:rPr lang="en-US" sz="1400" dirty="0" smtClean="0">
                <a:solidFill>
                  <a:srgbClr val="0070C0"/>
                </a:solidFill>
              </a:rPr>
              <a:t>B</a:t>
            </a:r>
            <a:r>
              <a:rPr lang="en-US" sz="1400" dirty="0" smtClean="0">
                <a:solidFill>
                  <a:schemeClr val="bg2"/>
                </a:solidFill>
              </a:rPr>
              <a:t>B</a:t>
            </a:r>
            <a:endParaRPr lang="fr-CA" sz="1400" dirty="0">
              <a:solidFill>
                <a:schemeClr val="bg2"/>
              </a:solidFill>
            </a:endParaRPr>
          </a:p>
        </p:txBody>
      </p:sp>
      <p:sp>
        <p:nvSpPr>
          <p:cNvPr id="61" name="R"/>
          <p:cNvSpPr txBox="1"/>
          <p:nvPr/>
        </p:nvSpPr>
        <p:spPr>
          <a:xfrm>
            <a:off x="556665" y="4308836"/>
            <a:ext cx="717825" cy="307777"/>
          </a:xfrm>
          <a:prstGeom prst="rect">
            <a:avLst/>
          </a:prstGeom>
          <a:solidFill>
            <a:schemeClr val="tx1">
              <a:alpha val="83000"/>
            </a:schemeClr>
          </a:solidFill>
        </p:spPr>
        <p:txBody>
          <a:bodyPr wrap="square" rtlCol="0">
            <a:spAutoFit/>
          </a:bodyPr>
          <a:lstStyle/>
          <a:p>
            <a:r>
              <a:rPr lang="en-US" sz="1400" dirty="0" smtClean="0">
                <a:solidFill>
                  <a:srgbClr val="FF0000"/>
                </a:solidFill>
              </a:rPr>
              <a:t>G</a:t>
            </a:r>
            <a:r>
              <a:rPr lang="en-US" sz="1400" dirty="0" smtClean="0">
                <a:solidFill>
                  <a:srgbClr val="00FF00"/>
                </a:solidFill>
              </a:rPr>
              <a:t>G</a:t>
            </a:r>
            <a:r>
              <a:rPr lang="en-US" sz="1400" dirty="0" smtClean="0">
                <a:solidFill>
                  <a:srgbClr val="0070C0"/>
                </a:solidFill>
              </a:rPr>
              <a:t>G</a:t>
            </a:r>
            <a:r>
              <a:rPr lang="en-US" sz="1400" dirty="0" smtClean="0">
                <a:solidFill>
                  <a:schemeClr val="bg2"/>
                </a:solidFill>
              </a:rPr>
              <a:t>G</a:t>
            </a:r>
            <a:endParaRPr lang="fr-CA" sz="1400" dirty="0">
              <a:solidFill>
                <a:schemeClr val="bg2"/>
              </a:solidFill>
            </a:endParaRPr>
          </a:p>
        </p:txBody>
      </p:sp>
      <p:sp>
        <p:nvSpPr>
          <p:cNvPr id="62" name="R"/>
          <p:cNvSpPr txBox="1"/>
          <p:nvPr/>
        </p:nvSpPr>
        <p:spPr>
          <a:xfrm>
            <a:off x="556001" y="3710038"/>
            <a:ext cx="717825" cy="307777"/>
          </a:xfrm>
          <a:prstGeom prst="rect">
            <a:avLst/>
          </a:prstGeom>
          <a:solidFill>
            <a:schemeClr val="tx1">
              <a:alpha val="83000"/>
            </a:schemeClr>
          </a:solidFill>
        </p:spPr>
        <p:txBody>
          <a:bodyPr wrap="square" rtlCol="0">
            <a:spAutoFit/>
          </a:bodyPr>
          <a:lstStyle/>
          <a:p>
            <a:r>
              <a:rPr lang="en-US" sz="1400" dirty="0" smtClean="0">
                <a:solidFill>
                  <a:srgbClr val="FF0000"/>
                </a:solidFill>
              </a:rPr>
              <a:t>R</a:t>
            </a:r>
            <a:r>
              <a:rPr lang="en-US" sz="1400" dirty="0" smtClean="0">
                <a:solidFill>
                  <a:srgbClr val="00FF00"/>
                </a:solidFill>
              </a:rPr>
              <a:t>R</a:t>
            </a:r>
            <a:r>
              <a:rPr lang="en-US" sz="1400" dirty="0" smtClean="0">
                <a:solidFill>
                  <a:srgbClr val="0070C0"/>
                </a:solidFill>
              </a:rPr>
              <a:t>R</a:t>
            </a:r>
            <a:r>
              <a:rPr lang="en-US" sz="1400" dirty="0" smtClean="0">
                <a:solidFill>
                  <a:schemeClr val="bg2"/>
                </a:solidFill>
              </a:rPr>
              <a:t>R</a:t>
            </a:r>
            <a:endParaRPr lang="fr-CA" sz="1400" dirty="0">
              <a:solidFill>
                <a:schemeClr val="bg2"/>
              </a:solidFill>
            </a:endParaRPr>
          </a:p>
        </p:txBody>
      </p:sp>
      <p:pic>
        <p:nvPicPr>
          <p:cNvPr id="63" name="Prob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7062" y="1287927"/>
            <a:ext cx="1533663" cy="1514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 name="Right Arrow point down"/>
          <p:cNvSpPr/>
          <p:nvPr/>
        </p:nvSpPr>
        <p:spPr>
          <a:xfrm rot="8288426">
            <a:off x="6607905" y="3047775"/>
            <a:ext cx="850609" cy="246965"/>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669900"/>
              </a:solidFill>
            </a:endParaRPr>
          </a:p>
        </p:txBody>
      </p:sp>
      <p:sp>
        <p:nvSpPr>
          <p:cNvPr id="65" name="Right Arrow point up"/>
          <p:cNvSpPr/>
          <p:nvPr/>
        </p:nvSpPr>
        <p:spPr>
          <a:xfrm rot="12720834">
            <a:off x="6634830" y="4662972"/>
            <a:ext cx="850609" cy="246965"/>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669900"/>
              </a:solidFill>
            </a:endParaRPr>
          </a:p>
        </p:txBody>
      </p:sp>
      <p:pic>
        <p:nvPicPr>
          <p:cNvPr id="66" name="cubemap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7062" y="3179808"/>
            <a:ext cx="1670249" cy="2226999"/>
          </a:xfrm>
          <a:prstGeom prst="rect">
            <a:avLst/>
          </a:prstGeom>
        </p:spPr>
      </p:pic>
      <p:pic>
        <p:nvPicPr>
          <p:cNvPr id="67" name="Irradiance textu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87383" y="3547351"/>
            <a:ext cx="4876800" cy="1830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9" name="Connecteur droit avec flèche 4"/>
          <p:cNvCxnSpPr/>
          <p:nvPr/>
        </p:nvCxnSpPr>
        <p:spPr>
          <a:xfrm>
            <a:off x="5751487" y="3488322"/>
            <a:ext cx="612695"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0" name="Connecteur droit avec flèche 29"/>
          <p:cNvCxnSpPr/>
          <p:nvPr/>
        </p:nvCxnSpPr>
        <p:spPr>
          <a:xfrm>
            <a:off x="6445861" y="3548016"/>
            <a:ext cx="0" cy="60411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1" name="TextBox 19"/>
          <p:cNvSpPr txBox="1"/>
          <p:nvPr/>
        </p:nvSpPr>
        <p:spPr>
          <a:xfrm>
            <a:off x="5903727" y="3238404"/>
            <a:ext cx="366853" cy="276999"/>
          </a:xfrm>
          <a:prstGeom prst="rect">
            <a:avLst/>
          </a:prstGeom>
          <a:noFill/>
        </p:spPr>
        <p:txBody>
          <a:bodyPr wrap="square" rtlCol="0">
            <a:spAutoFit/>
          </a:bodyPr>
          <a:lstStyle/>
          <a:p>
            <a:r>
              <a:rPr lang="en-US" sz="1200" dirty="0" smtClean="0"/>
              <a:t>16</a:t>
            </a:r>
            <a:endParaRPr lang="fr-FR" sz="1200" dirty="0"/>
          </a:p>
        </p:txBody>
      </p:sp>
      <p:sp>
        <p:nvSpPr>
          <p:cNvPr id="72" name="TextBox 19"/>
          <p:cNvSpPr txBox="1"/>
          <p:nvPr/>
        </p:nvSpPr>
        <p:spPr>
          <a:xfrm>
            <a:off x="6424772" y="3705714"/>
            <a:ext cx="366853" cy="276999"/>
          </a:xfrm>
          <a:prstGeom prst="rect">
            <a:avLst/>
          </a:prstGeom>
          <a:noFill/>
        </p:spPr>
        <p:txBody>
          <a:bodyPr wrap="square" rtlCol="0">
            <a:spAutoFit/>
          </a:bodyPr>
          <a:lstStyle/>
          <a:p>
            <a:r>
              <a:rPr lang="en-US" sz="1200" dirty="0" smtClean="0"/>
              <a:t>16</a:t>
            </a:r>
            <a:endParaRPr lang="fr-FR" sz="1200" dirty="0"/>
          </a:p>
        </p:txBody>
      </p:sp>
      <p:sp>
        <p:nvSpPr>
          <p:cNvPr id="73" name="Title 1"/>
          <p:cNvSpPr>
            <a:spLocks noGrp="1"/>
          </p:cNvSpPr>
          <p:nvPr>
            <p:ph type="title"/>
          </p:nvPr>
        </p:nvSpPr>
        <p:spPr>
          <a:xfrm>
            <a:off x="648528" y="432619"/>
            <a:ext cx="8596668" cy="1320800"/>
          </a:xfrm>
        </p:spPr>
        <p:txBody>
          <a:bodyPr/>
          <a:lstStyle/>
          <a:p>
            <a:r>
              <a:rPr lang="en-CA" dirty="0" smtClean="0"/>
              <a:t>Implementation – tool side</a:t>
            </a:r>
            <a:endParaRPr lang="en-CA" dirty="0"/>
          </a:p>
        </p:txBody>
      </p:sp>
    </p:spTree>
    <p:extLst>
      <p:ext uri="{BB962C8B-B14F-4D97-AF65-F5344CB8AC3E}">
        <p14:creationId xmlns:p14="http://schemas.microsoft.com/office/powerpoint/2010/main" val="38208863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Implementation – tool </a:t>
            </a:r>
            <a:r>
              <a:rPr lang="en-CA" dirty="0" smtClean="0"/>
              <a:t>side</a:t>
            </a:r>
            <a:br>
              <a:rPr lang="en-CA" dirty="0" smtClean="0"/>
            </a:br>
            <a:r>
              <a:rPr lang="en-CA" dirty="0" smtClean="0"/>
              <a:t>Optimizations</a:t>
            </a:r>
            <a:endParaRPr lang="en-CA" dirty="0"/>
          </a:p>
        </p:txBody>
      </p:sp>
      <p:sp>
        <p:nvSpPr>
          <p:cNvPr id="3" name="Content Placeholder 2"/>
          <p:cNvSpPr>
            <a:spLocks noGrp="1"/>
          </p:cNvSpPr>
          <p:nvPr>
            <p:ph idx="1"/>
          </p:nvPr>
        </p:nvSpPr>
        <p:spPr/>
        <p:txBody>
          <a:bodyPr/>
          <a:lstStyle/>
          <a:p>
            <a:r>
              <a:rPr lang="en-CA" dirty="0"/>
              <a:t>Limit </a:t>
            </a:r>
            <a:r>
              <a:rPr lang="en-CA" dirty="0" err="1"/>
              <a:t>cubemap</a:t>
            </a:r>
            <a:r>
              <a:rPr lang="en-CA" dirty="0"/>
              <a:t> camera far plane </a:t>
            </a:r>
            <a:r>
              <a:rPr lang="en-CA" dirty="0" smtClean="0"/>
              <a:t>(10-30m </a:t>
            </a:r>
            <a:r>
              <a:rPr lang="en-CA" dirty="0"/>
              <a:t>should be enough</a:t>
            </a:r>
            <a:r>
              <a:rPr lang="en-CA" dirty="0" smtClean="0"/>
              <a:t>)</a:t>
            </a:r>
          </a:p>
          <a:p>
            <a:r>
              <a:rPr lang="en-CA" dirty="0" smtClean="0"/>
              <a:t>Re-use G-buffer between different day times</a:t>
            </a:r>
          </a:p>
          <a:p>
            <a:r>
              <a:rPr lang="en-CA" dirty="0" smtClean="0"/>
              <a:t>Reuse </a:t>
            </a:r>
            <a:r>
              <a:rPr lang="en-CA" dirty="0" err="1" smtClean="0"/>
              <a:t>shadowmaps</a:t>
            </a:r>
            <a:r>
              <a:rPr lang="en-CA" dirty="0" smtClean="0"/>
              <a:t> between multiple probes</a:t>
            </a:r>
          </a:p>
          <a:p>
            <a:r>
              <a:rPr lang="en-CA" dirty="0" smtClean="0"/>
              <a:t>Use only one, big in size and resolution cascade per sector</a:t>
            </a:r>
          </a:p>
          <a:p>
            <a:r>
              <a:rPr lang="en-CA" dirty="0" smtClean="0"/>
              <a:t>Special, simpler path for scene traversal code</a:t>
            </a:r>
          </a:p>
          <a:p>
            <a:r>
              <a:rPr lang="en-CA" dirty="0" smtClean="0"/>
              <a:t>Do the convolution and keep all the data on the GPU until you need to save final textures!</a:t>
            </a:r>
          </a:p>
          <a:p>
            <a:endParaRPr lang="en-CA" dirty="0"/>
          </a:p>
        </p:txBody>
      </p:sp>
      <p:pic>
        <p:nvPicPr>
          <p:cNvPr id="4" name="Picture 13" descr="X ALL THE THINGS - USE GPU FOR ALL THe prob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4048" y="1123493"/>
            <a:ext cx="3461204" cy="2595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619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3400" y="666750"/>
            <a:ext cx="8077200" cy="78105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000" smtClean="0"/>
              <a:t>Deferred Normalized Irradiance Probes</a:t>
            </a:r>
            <a:endParaRPr lang="en-US" sz="3000" dirty="0"/>
          </a:p>
        </p:txBody>
      </p:sp>
      <p:sp>
        <p:nvSpPr>
          <p:cNvPr id="5" name="Rectangle 4"/>
          <p:cNvSpPr/>
          <p:nvPr/>
        </p:nvSpPr>
        <p:spPr bwMode="auto">
          <a:xfrm>
            <a:off x="1314168" y="2129298"/>
            <a:ext cx="7839664" cy="137160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fr-CA" sz="2400" b="0" i="0" u="none" strike="noStrike" cap="none" normalizeH="0" baseline="0">
              <a:ln>
                <a:noFill/>
              </a:ln>
              <a:solidFill>
                <a:schemeClr val="tx1"/>
              </a:solidFill>
              <a:effectLst/>
              <a:latin typeface="Verdana" pitchFamily="45" charset="0"/>
            </a:endParaRPr>
          </a:p>
        </p:txBody>
      </p:sp>
      <p:sp>
        <p:nvSpPr>
          <p:cNvPr id="6" name="Rectangle 5"/>
          <p:cNvSpPr/>
          <p:nvPr/>
        </p:nvSpPr>
        <p:spPr bwMode="auto">
          <a:xfrm>
            <a:off x="1305232" y="3624722"/>
            <a:ext cx="7848600" cy="140017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fr-CA" sz="2400" b="0" i="0" u="none" strike="noStrike" cap="none" normalizeH="0" baseline="0">
              <a:ln>
                <a:noFill/>
              </a:ln>
              <a:solidFill>
                <a:schemeClr val="tx1"/>
              </a:solidFill>
              <a:effectLst/>
              <a:latin typeface="Verdana" pitchFamily="45" charset="0"/>
            </a:endParaRPr>
          </a:p>
        </p:txBody>
      </p:sp>
      <p:sp>
        <p:nvSpPr>
          <p:cNvPr id="7" name="Content Placeholder 2"/>
          <p:cNvSpPr txBox="1">
            <a:spLocks/>
          </p:cNvSpPr>
          <p:nvPr/>
        </p:nvSpPr>
        <p:spPr>
          <a:xfrm>
            <a:off x="1305231" y="2129298"/>
            <a:ext cx="8001001" cy="2895599"/>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400" dirty="0" smtClean="0">
                <a:solidFill>
                  <a:schemeClr val="tx1"/>
                </a:solidFill>
              </a:rPr>
              <a:t>On GPU bake sunlight bounce </a:t>
            </a:r>
            <a:r>
              <a:rPr lang="en-US" sz="2400" b="1" dirty="0" smtClean="0">
                <a:solidFill>
                  <a:schemeClr val="tx1"/>
                </a:solidFill>
              </a:rPr>
              <a:t>irradiance</a:t>
            </a:r>
          </a:p>
          <a:p>
            <a:pPr marL="342900" indent="-342900" algn="l">
              <a:buFont typeface="Arial" panose="020B0604020202020204" pitchFamily="34" charset="0"/>
              <a:buChar char="•"/>
            </a:pPr>
            <a:r>
              <a:rPr lang="en-US" sz="2400" dirty="0" smtClean="0">
                <a:solidFill>
                  <a:schemeClr val="tx1"/>
                </a:solidFill>
              </a:rPr>
              <a:t>Store irradiance at 8 different hours</a:t>
            </a:r>
          </a:p>
          <a:p>
            <a:pPr marL="342900" indent="-342900" algn="l">
              <a:buFont typeface="Arial" panose="020B0604020202020204" pitchFamily="34" charset="0"/>
              <a:buChar char="•"/>
            </a:pPr>
            <a:r>
              <a:rPr lang="en-US" sz="2400" dirty="0" smtClean="0">
                <a:solidFill>
                  <a:schemeClr val="tx1"/>
                </a:solidFill>
              </a:rPr>
              <a:t>Compute 2D VRAM textures (many </a:t>
            </a:r>
            <a:r>
              <a:rPr lang="en-US" sz="2400" dirty="0" err="1" smtClean="0">
                <a:solidFill>
                  <a:schemeClr val="tx1"/>
                </a:solidFill>
              </a:rPr>
              <a:t>lightprobes</a:t>
            </a:r>
            <a:r>
              <a:rPr lang="en-US" sz="2400" dirty="0" smtClean="0">
                <a:solidFill>
                  <a:schemeClr val="tx1"/>
                </a:solidFill>
              </a:rPr>
              <a:t>)</a:t>
            </a:r>
          </a:p>
          <a:p>
            <a:pPr marL="171450" indent="-171450" algn="l">
              <a:buFont typeface="Arial" panose="020B0604020202020204" pitchFamily="34" charset="0"/>
              <a:buChar char="•"/>
            </a:pPr>
            <a:endParaRPr lang="en-US" sz="1200" dirty="0" smtClean="0">
              <a:solidFill>
                <a:schemeClr val="tx1"/>
              </a:solidFill>
            </a:endParaRPr>
          </a:p>
          <a:p>
            <a:pPr marL="171450" indent="-171450" algn="l">
              <a:buFont typeface="Arial" panose="020B0604020202020204" pitchFamily="34" charset="0"/>
              <a:buChar char="•"/>
            </a:pPr>
            <a:endParaRPr lang="en-US" sz="1100" dirty="0" smtClean="0">
              <a:solidFill>
                <a:schemeClr val="tx1"/>
              </a:solidFill>
            </a:endParaRPr>
          </a:p>
          <a:p>
            <a:pPr marL="342900" indent="-342900" algn="l">
              <a:buFont typeface="Arial" panose="020B0604020202020204" pitchFamily="34" charset="0"/>
              <a:buChar char="•"/>
            </a:pPr>
            <a:r>
              <a:rPr lang="en-US" sz="2400" dirty="0" smtClean="0">
                <a:solidFill>
                  <a:schemeClr val="tx1"/>
                </a:solidFill>
              </a:rPr>
              <a:t>De-normalize and blend irradiances</a:t>
            </a:r>
          </a:p>
          <a:p>
            <a:pPr marL="342900" indent="-342900" algn="l">
              <a:buFont typeface="Arial" panose="020B0604020202020204" pitchFamily="34" charset="0"/>
              <a:buChar char="•"/>
            </a:pPr>
            <a:r>
              <a:rPr lang="en-US" sz="2400" dirty="0" smtClean="0">
                <a:solidFill>
                  <a:schemeClr val="tx1"/>
                </a:solidFill>
              </a:rPr>
              <a:t>Blend out bounced lighting with height</a:t>
            </a:r>
          </a:p>
          <a:p>
            <a:pPr marL="342900" indent="-342900" algn="l">
              <a:buFont typeface="Arial" panose="020B0604020202020204" pitchFamily="34" charset="0"/>
              <a:buChar char="•"/>
            </a:pPr>
            <a:r>
              <a:rPr lang="en-US" sz="2400" dirty="0" smtClean="0">
                <a:solidFill>
                  <a:schemeClr val="tx1"/>
                </a:solidFill>
              </a:rPr>
              <a:t>Combine with indirect sky lighting and AO</a:t>
            </a:r>
            <a:endParaRPr lang="en-US" sz="2400" dirty="0">
              <a:solidFill>
                <a:schemeClr val="tx1"/>
              </a:solidFill>
            </a:endParaRPr>
          </a:p>
        </p:txBody>
      </p:sp>
      <p:sp>
        <p:nvSpPr>
          <p:cNvPr id="8" name="Rectangle 7"/>
          <p:cNvSpPr/>
          <p:nvPr/>
        </p:nvSpPr>
        <p:spPr bwMode="auto">
          <a:xfrm>
            <a:off x="695632" y="2129298"/>
            <a:ext cx="504825" cy="1371600"/>
          </a:xfrm>
          <a:prstGeom prst="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CA" sz="2400" b="0" i="0" u="none" strike="noStrike" cap="none" normalizeH="0" baseline="0" dirty="0" smtClean="0">
                <a:ln>
                  <a:noFill/>
                </a:ln>
                <a:solidFill>
                  <a:schemeClr val="tx1"/>
                </a:solidFill>
                <a:effectLst/>
                <a:latin typeface="Verdana" pitchFamily="45" charset="0"/>
              </a:rPr>
              <a:t>Offline</a:t>
            </a:r>
            <a:endParaRPr kumimoji="1" lang="fr-CA" sz="2400" b="0" i="0" u="none" strike="noStrike" cap="none" normalizeH="0" baseline="0" dirty="0">
              <a:ln>
                <a:noFill/>
              </a:ln>
              <a:solidFill>
                <a:schemeClr val="tx1"/>
              </a:solidFill>
              <a:effectLst/>
              <a:latin typeface="Verdana" pitchFamily="45" charset="0"/>
            </a:endParaRPr>
          </a:p>
        </p:txBody>
      </p:sp>
      <p:sp>
        <p:nvSpPr>
          <p:cNvPr id="9" name="Rectangle 8"/>
          <p:cNvSpPr/>
          <p:nvPr/>
        </p:nvSpPr>
        <p:spPr bwMode="auto">
          <a:xfrm>
            <a:off x="705156" y="3624721"/>
            <a:ext cx="495301" cy="1400176"/>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vert"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CA" sz="2400" b="0" i="0" u="none" strike="noStrike" cap="none" normalizeH="0" baseline="0" dirty="0" smtClean="0">
                <a:ln>
                  <a:noFill/>
                </a:ln>
                <a:solidFill>
                  <a:schemeClr val="tx1"/>
                </a:solidFill>
                <a:effectLst/>
                <a:latin typeface="Verdana" pitchFamily="45" charset="0"/>
              </a:rPr>
              <a:t>Runtime</a:t>
            </a:r>
            <a:endParaRPr kumimoji="1" lang="fr-CA" sz="2400" b="0" i="0" u="none" strike="noStrike" cap="none" normalizeH="0" baseline="0" dirty="0">
              <a:ln>
                <a:noFill/>
              </a:ln>
              <a:solidFill>
                <a:schemeClr val="tx1"/>
              </a:solidFill>
              <a:effectLst/>
              <a:latin typeface="Verdana" pitchFamily="45" charset="0"/>
            </a:endParaRPr>
          </a:p>
        </p:txBody>
      </p:sp>
      <p:sp>
        <p:nvSpPr>
          <p:cNvPr id="10" name="Rectangle 9"/>
          <p:cNvSpPr/>
          <p:nvPr/>
        </p:nvSpPr>
        <p:spPr>
          <a:xfrm>
            <a:off x="533400" y="2026025"/>
            <a:ext cx="8772832" cy="1578145"/>
          </a:xfrm>
          <a:prstGeom prst="rect">
            <a:avLst/>
          </a:prstGeom>
          <a:solidFill>
            <a:schemeClr val="accent1">
              <a:alpha val="7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4858284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p:cNvSpPr>
            <a:spLocks noGrp="1"/>
          </p:cNvSpPr>
          <p:nvPr>
            <p:ph type="title"/>
          </p:nvPr>
        </p:nvSpPr>
        <p:spPr>
          <a:xfrm>
            <a:off x="648528" y="432619"/>
            <a:ext cx="8596668" cy="1320800"/>
          </a:xfrm>
        </p:spPr>
        <p:txBody>
          <a:bodyPr/>
          <a:lstStyle/>
          <a:p>
            <a:r>
              <a:rPr lang="en-CA" dirty="0" smtClean="0"/>
              <a:t>Implementation – runtime</a:t>
            </a:r>
            <a:endParaRPr lang="en-CA" dirty="0"/>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1806" y="3174581"/>
            <a:ext cx="761999" cy="2381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9705" y="3169971"/>
            <a:ext cx="2438400"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Espace réservé du contenu 2"/>
          <p:cNvSpPr>
            <a:spLocks noGrp="1"/>
          </p:cNvSpPr>
          <p:nvPr>
            <p:ph idx="1"/>
          </p:nvPr>
        </p:nvSpPr>
        <p:spPr>
          <a:xfrm>
            <a:off x="823830" y="1681932"/>
            <a:ext cx="7499176" cy="3403747"/>
          </a:xfrm>
          <a:noFill/>
          <a:ln>
            <a:noFill/>
          </a:ln>
        </p:spPr>
        <p:txBody>
          <a:bodyPr>
            <a:normAutofit/>
          </a:bodyPr>
          <a:lstStyle/>
          <a:p>
            <a:pPr>
              <a:buClr>
                <a:srgbClr val="27AA90"/>
              </a:buClr>
              <a:buFont typeface="Wingdings" pitchFamily="2" charset="2"/>
              <a:buChar char="§"/>
            </a:pPr>
            <a:r>
              <a:rPr lang="en-US" b="0" i="0" dirty="0" smtClean="0"/>
              <a:t>Generate on GPU </a:t>
            </a:r>
            <a:r>
              <a:rPr lang="en-US" b="0" i="0" dirty="0" err="1" smtClean="0"/>
              <a:t>denormalized</a:t>
            </a:r>
            <a:r>
              <a:rPr lang="en-US" b="0" i="0" dirty="0" smtClean="0"/>
              <a:t> data in 3 textures</a:t>
            </a:r>
          </a:p>
          <a:p>
            <a:pPr>
              <a:buClr>
                <a:srgbClr val="27AA90"/>
              </a:buClr>
              <a:buFont typeface="Wingdings" pitchFamily="2" charset="2"/>
              <a:buChar char="§"/>
            </a:pPr>
            <a:r>
              <a:rPr lang="en-US" b="0" i="0" dirty="0" err="1" smtClean="0"/>
              <a:t>Blit</a:t>
            </a:r>
            <a:r>
              <a:rPr lang="en-US" b="0" i="0" dirty="0" smtClean="0"/>
              <a:t> sectors surrounding camera: select slice / apply sun color</a:t>
            </a:r>
          </a:p>
          <a:p>
            <a:pPr>
              <a:buClr>
                <a:srgbClr val="27AA90"/>
              </a:buClr>
              <a:buFont typeface="Wingdings" pitchFamily="2" charset="2"/>
              <a:buChar char="§"/>
            </a:pPr>
            <a:endParaRPr lang="en-US" b="0" i="0" dirty="0"/>
          </a:p>
        </p:txBody>
      </p:sp>
      <p:sp>
        <p:nvSpPr>
          <p:cNvPr id="28" name="Right Arrow 3"/>
          <p:cNvSpPr/>
          <p:nvPr/>
        </p:nvSpPr>
        <p:spPr>
          <a:xfrm>
            <a:off x="2671506" y="4164781"/>
            <a:ext cx="609600" cy="4124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9" name="Right Arrow 7"/>
          <p:cNvSpPr/>
          <p:nvPr/>
        </p:nvSpPr>
        <p:spPr>
          <a:xfrm>
            <a:off x="6405306" y="4182402"/>
            <a:ext cx="609600" cy="4124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30" name="Picture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4893" y="3783572"/>
            <a:ext cx="1524213" cy="1495634"/>
          </a:xfrm>
          <a:prstGeom prst="rect">
            <a:avLst/>
          </a:prstGeom>
        </p:spPr>
      </p:pic>
      <p:sp>
        <p:nvSpPr>
          <p:cNvPr id="31" name="Rectangle 30"/>
          <p:cNvSpPr/>
          <p:nvPr/>
        </p:nvSpPr>
        <p:spPr>
          <a:xfrm>
            <a:off x="3859729" y="3927423"/>
            <a:ext cx="609600" cy="602450"/>
          </a:xfrm>
          <a:prstGeom prst="rect">
            <a:avLst/>
          </a:prstGeom>
          <a:solidFill>
            <a:srgbClr val="FFC000">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2" name="Rectangle 31"/>
          <p:cNvSpPr/>
          <p:nvPr/>
        </p:nvSpPr>
        <p:spPr>
          <a:xfrm>
            <a:off x="1598357" y="4252452"/>
            <a:ext cx="151200" cy="152400"/>
          </a:xfrm>
          <a:prstGeom prst="rect">
            <a:avLst/>
          </a:prstGeom>
          <a:solidFill>
            <a:srgbClr val="FFDA65">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3" name="Rectangle 32"/>
          <p:cNvSpPr/>
          <p:nvPr/>
        </p:nvSpPr>
        <p:spPr>
          <a:xfrm>
            <a:off x="1598357" y="4404852"/>
            <a:ext cx="151200" cy="152400"/>
          </a:xfrm>
          <a:prstGeom prst="rect">
            <a:avLst/>
          </a:prstGeom>
          <a:solidFill>
            <a:srgbClr val="FFDA65">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4" name="Rectangle 33"/>
          <p:cNvSpPr/>
          <p:nvPr/>
        </p:nvSpPr>
        <p:spPr>
          <a:xfrm>
            <a:off x="1598357" y="4557252"/>
            <a:ext cx="151200" cy="152400"/>
          </a:xfrm>
          <a:prstGeom prst="rect">
            <a:avLst/>
          </a:prstGeom>
          <a:solidFill>
            <a:srgbClr val="FFDA65">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35" name="Camera" descr="http://dimtastic.com/blog/wp-content/uploads/2013/07/Camera-Icon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44843" y="4204554"/>
            <a:ext cx="368125" cy="368125"/>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p:cNvSpPr/>
          <p:nvPr/>
        </p:nvSpPr>
        <p:spPr>
          <a:xfrm>
            <a:off x="1752236" y="4252452"/>
            <a:ext cx="151200" cy="152400"/>
          </a:xfrm>
          <a:prstGeom prst="rect">
            <a:avLst/>
          </a:prstGeom>
          <a:solidFill>
            <a:srgbClr val="FFC000">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7" name="Rectangle 36"/>
          <p:cNvSpPr/>
          <p:nvPr/>
        </p:nvSpPr>
        <p:spPr>
          <a:xfrm>
            <a:off x="1752236" y="4404852"/>
            <a:ext cx="151200" cy="152400"/>
          </a:xfrm>
          <a:prstGeom prst="rect">
            <a:avLst/>
          </a:prstGeom>
          <a:solidFill>
            <a:srgbClr val="FFC000">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8" name="Rectangle 37"/>
          <p:cNvSpPr/>
          <p:nvPr/>
        </p:nvSpPr>
        <p:spPr>
          <a:xfrm>
            <a:off x="1752236" y="4557252"/>
            <a:ext cx="151200" cy="152400"/>
          </a:xfrm>
          <a:prstGeom prst="rect">
            <a:avLst/>
          </a:prstGeom>
          <a:solidFill>
            <a:srgbClr val="FFC000">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3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24056" y="3176562"/>
            <a:ext cx="34290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57047" y="3176562"/>
            <a:ext cx="60960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65383" y="3176562"/>
            <a:ext cx="60960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74983" y="3176562"/>
            <a:ext cx="600075"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6"/>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63089" y="3176562"/>
            <a:ext cx="276225"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7"/>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524056" y="3330543"/>
            <a:ext cx="34290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8"/>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858164" y="3316366"/>
            <a:ext cx="60960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9"/>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465383" y="3330543"/>
            <a:ext cx="60960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10"/>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074983" y="3316366"/>
            <a:ext cx="600075"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 name="Picture 11"/>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663088" y="3316365"/>
            <a:ext cx="276225"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1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519232" y="3921789"/>
            <a:ext cx="3429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13"/>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862132" y="3916440"/>
            <a:ext cx="6096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8" name="Picture 14"/>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467764" y="3917026"/>
            <a:ext cx="6096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 name="Picture 15"/>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071805" y="3917026"/>
            <a:ext cx="6000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5" name="Picture 16"/>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5663087" y="3916440"/>
            <a:ext cx="27622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6" name="Picture 17"/>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520087" y="4531389"/>
            <a:ext cx="3429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7" name="Picture 18"/>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3861811" y="4526040"/>
            <a:ext cx="6096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8" name="Picture 19"/>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4471410" y="4512339"/>
            <a:ext cx="6096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Picture 20"/>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5067053" y="4521131"/>
            <a:ext cx="6000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0" name="Picture 21"/>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5666266" y="4526040"/>
            <a:ext cx="27622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 name="Picture 22"/>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3519232" y="5131611"/>
            <a:ext cx="3429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23"/>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3855783" y="5119601"/>
            <a:ext cx="6096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3" name="Picture 24"/>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4462204" y="5121939"/>
            <a:ext cx="6096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 name="Picture 25"/>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5071803" y="5128497"/>
            <a:ext cx="6000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5" name="Picture 26"/>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5666266" y="5122819"/>
            <a:ext cx="276225"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6" name="Rectangle 85"/>
          <p:cNvSpPr/>
          <p:nvPr/>
        </p:nvSpPr>
        <p:spPr>
          <a:xfrm>
            <a:off x="1280845" y="4240635"/>
            <a:ext cx="1238261" cy="469017"/>
          </a:xfrm>
          <a:prstGeom prst="rect">
            <a:avLst/>
          </a:prstGeom>
          <a:solidFill>
            <a:srgbClr val="FFDA65">
              <a:alpha val="5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58874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xEl>
                                              <p:pRg st="0" end="0"/>
                                            </p:txEl>
                                          </p:spTgt>
                                        </p:tgtEl>
                                        <p:attrNameLst>
                                          <p:attrName>style.visibility</p:attrName>
                                        </p:attrNameLst>
                                      </p:cBhvr>
                                      <p:to>
                                        <p:strVal val="visible"/>
                                      </p:to>
                                    </p:set>
                                    <p:animEffect transition="in" filter="fade">
                                      <p:cBhvr>
                                        <p:cTn id="16" dur="500"/>
                                        <p:tgtEl>
                                          <p:spTgt spid="27">
                                            <p:txEl>
                                              <p:pRg st="0" end="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7">
                                            <p:txEl>
                                              <p:pRg st="1" end="1"/>
                                            </p:txEl>
                                          </p:spTgt>
                                        </p:tgtEl>
                                        <p:attrNameLst>
                                          <p:attrName>style.visibility</p:attrName>
                                        </p:attrNameLst>
                                      </p:cBhvr>
                                      <p:to>
                                        <p:strVal val="visible"/>
                                      </p:to>
                                    </p:set>
                                    <p:animEffect transition="in" filter="fade">
                                      <p:cBhvr>
                                        <p:cTn id="30" dur="500"/>
                                        <p:tgtEl>
                                          <p:spTgt spid="27">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fade">
                                      <p:cBhvr>
                                        <p:cTn id="38" dur="500"/>
                                        <p:tgtEl>
                                          <p:spTgt spid="8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500"/>
                                        <p:tgtEl>
                                          <p:spTgt spid="86"/>
                                        </p:tgtEl>
                                      </p:cBhvr>
                                    </p:animEffect>
                                    <p:set>
                                      <p:cBhvr>
                                        <p:cTn id="43" dur="1" fill="hold">
                                          <p:stCondLst>
                                            <p:cond delay="499"/>
                                          </p:stCondLst>
                                        </p:cTn>
                                        <p:tgtEl>
                                          <p:spTgt spid="86"/>
                                        </p:tgtEl>
                                        <p:attrNameLst>
                                          <p:attrName>style.visibility</p:attrName>
                                        </p:attrNameLst>
                                      </p:cBhvr>
                                      <p:to>
                                        <p:strVal val="hidden"/>
                                      </p:to>
                                    </p:se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500"/>
                                        <p:tgtEl>
                                          <p:spTgt spid="3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path" presetSubtype="0" accel="50000" decel="50000" fill="hold" grpId="1" nodeType="clickEffect">
                                  <p:stCondLst>
                                    <p:cond delay="0"/>
                                  </p:stCondLst>
                                  <p:childTnLst>
                                    <p:animMotion origin="layout" path="M 4.16667E-7 4.81481E-6 L 0.49544 -0.11644 " pathEditMode="relative" rAng="0" ptsTypes="AA">
                                      <p:cBhvr>
                                        <p:cTn id="66" dur="2000" fill="hold"/>
                                        <p:tgtEl>
                                          <p:spTgt spid="32"/>
                                        </p:tgtEl>
                                        <p:attrNameLst>
                                          <p:attrName>ppt_x</p:attrName>
                                          <p:attrName>ppt_y</p:attrName>
                                        </p:attrNameLst>
                                      </p:cBhvr>
                                      <p:rCtr x="24453" y="-6343"/>
                                    </p:animMotion>
                                  </p:childTnLst>
                                </p:cTn>
                              </p:par>
                              <p:par>
                                <p:cTn id="67" presetID="42" presetClass="path" presetSubtype="0" accel="50000" decel="50000" fill="hold" grpId="1" nodeType="withEffect">
                                  <p:stCondLst>
                                    <p:cond delay="0"/>
                                  </p:stCondLst>
                                  <p:childTnLst>
                                    <p:animMotion origin="layout" path="M 4.16667E-7 -2.22222E-6 L 0.50065 -0.02361 " pathEditMode="relative" rAng="0" ptsTypes="AA">
                                      <p:cBhvr>
                                        <p:cTn id="68" dur="2000" fill="hold"/>
                                        <p:tgtEl>
                                          <p:spTgt spid="33"/>
                                        </p:tgtEl>
                                        <p:attrNameLst>
                                          <p:attrName>ppt_x</p:attrName>
                                          <p:attrName>ppt_y</p:attrName>
                                        </p:attrNameLst>
                                      </p:cBhvr>
                                      <p:rCtr x="25026" y="-1181"/>
                                    </p:animMotion>
                                  </p:childTnLst>
                                </p:cTn>
                              </p:par>
                              <p:par>
                                <p:cTn id="69" presetID="42" presetClass="path" presetSubtype="0" accel="50000" decel="50000" fill="hold" grpId="1" nodeType="withEffect">
                                  <p:stCondLst>
                                    <p:cond delay="0"/>
                                  </p:stCondLst>
                                  <p:childTnLst>
                                    <p:animMotion origin="layout" path="M -0.00143 -0.02013 L 0.49596 0.07292 " pathEditMode="relative" rAng="0" ptsTypes="AA">
                                      <p:cBhvr>
                                        <p:cTn id="70" dur="2000" fill="hold"/>
                                        <p:tgtEl>
                                          <p:spTgt spid="34"/>
                                        </p:tgtEl>
                                        <p:attrNameLst>
                                          <p:attrName>ppt_x</p:attrName>
                                          <p:attrName>ppt_y</p:attrName>
                                        </p:attrNameLst>
                                      </p:cBhvr>
                                      <p:rCtr x="24870" y="4653"/>
                                    </p:animMotion>
                                  </p:childTnLst>
                                </p:cTn>
                              </p:par>
                              <p:par>
                                <p:cTn id="71" presetID="42" presetClass="path" presetSubtype="0" accel="50000" decel="50000" fill="hold" grpId="1" nodeType="withEffect">
                                  <p:stCondLst>
                                    <p:cond delay="0"/>
                                  </p:stCondLst>
                                  <p:childTnLst>
                                    <p:animMotion origin="layout" path="M 2.08333E-7 1.11022E-16 L 0.48164 -0.11505 " pathEditMode="relative" rAng="0" ptsTypes="AA">
                                      <p:cBhvr>
                                        <p:cTn id="72" dur="2000" fill="hold"/>
                                        <p:tgtEl>
                                          <p:spTgt spid="36"/>
                                        </p:tgtEl>
                                        <p:attrNameLst>
                                          <p:attrName>ppt_x</p:attrName>
                                          <p:attrName>ppt_y</p:attrName>
                                        </p:attrNameLst>
                                      </p:cBhvr>
                                      <p:rCtr x="24076" y="-5764"/>
                                    </p:animMotion>
                                  </p:childTnLst>
                                </p:cTn>
                              </p:par>
                              <p:par>
                                <p:cTn id="73" presetID="42" presetClass="path" presetSubtype="0" accel="50000" decel="50000" fill="hold" grpId="1" nodeType="withEffect">
                                  <p:stCondLst>
                                    <p:cond delay="0"/>
                                  </p:stCondLst>
                                  <p:childTnLst>
                                    <p:animMotion origin="layout" path="M 2.08333E-7 -2.22222E-6 L 0.48503 -0.02083 " pathEditMode="relative" rAng="0" ptsTypes="AA">
                                      <p:cBhvr>
                                        <p:cTn id="74" dur="2000" fill="hold"/>
                                        <p:tgtEl>
                                          <p:spTgt spid="37"/>
                                        </p:tgtEl>
                                        <p:attrNameLst>
                                          <p:attrName>ppt_x</p:attrName>
                                          <p:attrName>ppt_y</p:attrName>
                                        </p:attrNameLst>
                                      </p:cBhvr>
                                      <p:rCtr x="24245" y="-1042"/>
                                    </p:animMotion>
                                  </p:childTnLst>
                                </p:cTn>
                              </p:par>
                              <p:par>
                                <p:cTn id="75" presetID="42" presetClass="path" presetSubtype="0" accel="50000" decel="50000" fill="hold" grpId="1" nodeType="withEffect">
                                  <p:stCondLst>
                                    <p:cond delay="0"/>
                                  </p:stCondLst>
                                  <p:childTnLst>
                                    <p:animMotion origin="layout" path="M -0.00638 -0.01782 L 0.48073 0.07362 " pathEditMode="relative" rAng="0" ptsTypes="AA">
                                      <p:cBhvr>
                                        <p:cTn id="76" dur="2000" fill="hold"/>
                                        <p:tgtEl>
                                          <p:spTgt spid="38"/>
                                        </p:tgtEl>
                                        <p:attrNameLst>
                                          <p:attrName>ppt_x</p:attrName>
                                          <p:attrName>ppt_y</p:attrName>
                                        </p:attrNameLst>
                                      </p:cBhvr>
                                      <p:rCtr x="24349" y="4560"/>
                                    </p:animMotion>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200"/>
                                        <p:tgtEl>
                                          <p:spTgt spid="39"/>
                                        </p:tgtEl>
                                      </p:cBhvr>
                                    </p:animEffect>
                                  </p:childTnLst>
                                </p:cTn>
                              </p:par>
                            </p:childTnLst>
                          </p:cTn>
                        </p:par>
                        <p:par>
                          <p:cTn id="82" fill="hold">
                            <p:stCondLst>
                              <p:cond delay="200"/>
                            </p:stCondLst>
                            <p:childTnLst>
                              <p:par>
                                <p:cTn id="83" presetID="10" presetClass="entr" presetSubtype="0"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200"/>
                                        <p:tgtEl>
                                          <p:spTgt spid="40"/>
                                        </p:tgtEl>
                                      </p:cBhvr>
                                    </p:animEffect>
                                  </p:childTnLst>
                                </p:cTn>
                              </p:par>
                            </p:childTnLst>
                          </p:cTn>
                        </p:par>
                        <p:par>
                          <p:cTn id="86" fill="hold">
                            <p:stCondLst>
                              <p:cond delay="400"/>
                            </p:stCondLst>
                            <p:childTnLst>
                              <p:par>
                                <p:cTn id="87" presetID="10" presetClass="entr" presetSubtype="0" fill="hold" nodeType="after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fade">
                                      <p:cBhvr>
                                        <p:cTn id="89" dur="200"/>
                                        <p:tgtEl>
                                          <p:spTgt spid="41"/>
                                        </p:tgtEl>
                                      </p:cBhvr>
                                    </p:animEffect>
                                  </p:childTnLst>
                                </p:cTn>
                              </p:par>
                            </p:childTnLst>
                          </p:cTn>
                        </p:par>
                        <p:par>
                          <p:cTn id="90" fill="hold">
                            <p:stCondLst>
                              <p:cond delay="600"/>
                            </p:stCondLst>
                            <p:childTnLst>
                              <p:par>
                                <p:cTn id="91" presetID="10" presetClass="entr" presetSubtype="0" fill="hold" nodeType="afterEffect">
                                  <p:stCondLst>
                                    <p:cond delay="0"/>
                                  </p:stCondLst>
                                  <p:childTnLst>
                                    <p:set>
                                      <p:cBhvr>
                                        <p:cTn id="92" dur="1" fill="hold">
                                          <p:stCondLst>
                                            <p:cond delay="0"/>
                                          </p:stCondLst>
                                        </p:cTn>
                                        <p:tgtEl>
                                          <p:spTgt spid="42"/>
                                        </p:tgtEl>
                                        <p:attrNameLst>
                                          <p:attrName>style.visibility</p:attrName>
                                        </p:attrNameLst>
                                      </p:cBhvr>
                                      <p:to>
                                        <p:strVal val="visible"/>
                                      </p:to>
                                    </p:set>
                                    <p:animEffect transition="in" filter="fade">
                                      <p:cBhvr>
                                        <p:cTn id="93" dur="200"/>
                                        <p:tgtEl>
                                          <p:spTgt spid="42"/>
                                        </p:tgtEl>
                                      </p:cBhvr>
                                    </p:animEffect>
                                  </p:childTnLst>
                                </p:cTn>
                              </p:par>
                            </p:childTnLst>
                          </p:cTn>
                        </p:par>
                        <p:par>
                          <p:cTn id="94" fill="hold">
                            <p:stCondLst>
                              <p:cond delay="800"/>
                            </p:stCondLst>
                            <p:childTnLst>
                              <p:par>
                                <p:cTn id="95" presetID="10" presetClass="entr" presetSubtype="0"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200"/>
                                        <p:tgtEl>
                                          <p:spTgt spid="43"/>
                                        </p:tgtEl>
                                      </p:cBhvr>
                                    </p:animEffect>
                                  </p:childTnLst>
                                </p:cTn>
                              </p:par>
                            </p:childTnLst>
                          </p:cTn>
                        </p:par>
                        <p:par>
                          <p:cTn id="98" fill="hold">
                            <p:stCondLst>
                              <p:cond delay="1000"/>
                            </p:stCondLst>
                            <p:childTnLst>
                              <p:par>
                                <p:cTn id="99" presetID="10" presetClass="entr" presetSubtype="0" fill="hold" nodeType="after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fade">
                                      <p:cBhvr>
                                        <p:cTn id="101" dur="200"/>
                                        <p:tgtEl>
                                          <p:spTgt spid="44"/>
                                        </p:tgtEl>
                                      </p:cBhvr>
                                    </p:animEffect>
                                  </p:childTnLst>
                                </p:cTn>
                              </p:par>
                            </p:childTnLst>
                          </p:cTn>
                        </p:par>
                        <p:par>
                          <p:cTn id="102" fill="hold">
                            <p:stCondLst>
                              <p:cond delay="1200"/>
                            </p:stCondLst>
                            <p:childTnLst>
                              <p:par>
                                <p:cTn id="103" presetID="10" presetClass="entr" presetSubtype="0" fill="hold" nodeType="after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200"/>
                                        <p:tgtEl>
                                          <p:spTgt spid="45"/>
                                        </p:tgtEl>
                                      </p:cBhvr>
                                    </p:animEffect>
                                  </p:childTnLst>
                                </p:cTn>
                              </p:par>
                            </p:childTnLst>
                          </p:cTn>
                        </p:par>
                        <p:par>
                          <p:cTn id="106" fill="hold">
                            <p:stCondLst>
                              <p:cond delay="1400"/>
                            </p:stCondLst>
                            <p:childTnLst>
                              <p:par>
                                <p:cTn id="107" presetID="10" presetClass="entr" presetSubtype="0" fill="hold" nodeType="afterEffect">
                                  <p:stCondLst>
                                    <p:cond delay="0"/>
                                  </p:stCondLst>
                                  <p:childTnLst>
                                    <p:set>
                                      <p:cBhvr>
                                        <p:cTn id="108" dur="1" fill="hold">
                                          <p:stCondLst>
                                            <p:cond delay="0"/>
                                          </p:stCondLst>
                                        </p:cTn>
                                        <p:tgtEl>
                                          <p:spTgt spid="46"/>
                                        </p:tgtEl>
                                        <p:attrNameLst>
                                          <p:attrName>style.visibility</p:attrName>
                                        </p:attrNameLst>
                                      </p:cBhvr>
                                      <p:to>
                                        <p:strVal val="visible"/>
                                      </p:to>
                                    </p:set>
                                    <p:animEffect transition="in" filter="fade">
                                      <p:cBhvr>
                                        <p:cTn id="109" dur="200"/>
                                        <p:tgtEl>
                                          <p:spTgt spid="46"/>
                                        </p:tgtEl>
                                      </p:cBhvr>
                                    </p:animEffect>
                                  </p:childTnLst>
                                </p:cTn>
                              </p:par>
                            </p:childTnLst>
                          </p:cTn>
                        </p:par>
                        <p:par>
                          <p:cTn id="110" fill="hold">
                            <p:stCondLst>
                              <p:cond delay="1600"/>
                            </p:stCondLst>
                            <p:childTnLst>
                              <p:par>
                                <p:cTn id="111" presetID="10" presetClass="entr" presetSubtype="0" fill="hold" nodeType="afterEffect">
                                  <p:stCondLst>
                                    <p:cond delay="0"/>
                                  </p:stCondLst>
                                  <p:childTnLst>
                                    <p:set>
                                      <p:cBhvr>
                                        <p:cTn id="112" dur="1" fill="hold">
                                          <p:stCondLst>
                                            <p:cond delay="0"/>
                                          </p:stCondLst>
                                        </p:cTn>
                                        <p:tgtEl>
                                          <p:spTgt spid="47"/>
                                        </p:tgtEl>
                                        <p:attrNameLst>
                                          <p:attrName>style.visibility</p:attrName>
                                        </p:attrNameLst>
                                      </p:cBhvr>
                                      <p:to>
                                        <p:strVal val="visible"/>
                                      </p:to>
                                    </p:set>
                                    <p:animEffect transition="in" filter="fade">
                                      <p:cBhvr>
                                        <p:cTn id="113" dur="200"/>
                                        <p:tgtEl>
                                          <p:spTgt spid="47"/>
                                        </p:tgtEl>
                                      </p:cBhvr>
                                    </p:animEffect>
                                  </p:childTnLst>
                                </p:cTn>
                              </p:par>
                            </p:childTnLst>
                          </p:cTn>
                        </p:par>
                        <p:par>
                          <p:cTn id="114" fill="hold">
                            <p:stCondLst>
                              <p:cond delay="1800"/>
                            </p:stCondLst>
                            <p:childTnLst>
                              <p:par>
                                <p:cTn id="115" presetID="10" presetClass="entr" presetSubtype="0" fill="hold" nodeType="after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200"/>
                                        <p:tgtEl>
                                          <p:spTgt spid="48"/>
                                        </p:tgtEl>
                                      </p:cBhvr>
                                    </p:animEffect>
                                  </p:childTnLst>
                                </p:cTn>
                              </p:par>
                            </p:childTnLst>
                          </p:cTn>
                        </p:par>
                        <p:par>
                          <p:cTn id="118" fill="hold">
                            <p:stCondLst>
                              <p:cond delay="2000"/>
                            </p:stCondLst>
                            <p:childTnLst>
                              <p:par>
                                <p:cTn id="119" presetID="10" presetClass="entr" presetSubtype="0" fill="hold" nodeType="afterEffect">
                                  <p:stCondLst>
                                    <p:cond delay="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200"/>
                                        <p:tgtEl>
                                          <p:spTgt spid="49"/>
                                        </p:tgtEl>
                                      </p:cBhvr>
                                    </p:animEffect>
                                  </p:childTnLst>
                                </p:cTn>
                              </p:par>
                            </p:childTnLst>
                          </p:cTn>
                        </p:par>
                        <p:par>
                          <p:cTn id="122" fill="hold">
                            <p:stCondLst>
                              <p:cond delay="2200"/>
                            </p:stCondLst>
                            <p:childTnLst>
                              <p:par>
                                <p:cTn id="123" presetID="10" presetClass="entr" presetSubtype="0" fill="hold" nodeType="afterEffect">
                                  <p:stCondLst>
                                    <p:cond delay="0"/>
                                  </p:stCondLst>
                                  <p:childTnLst>
                                    <p:set>
                                      <p:cBhvr>
                                        <p:cTn id="124" dur="1" fill="hold">
                                          <p:stCondLst>
                                            <p:cond delay="0"/>
                                          </p:stCondLst>
                                        </p:cTn>
                                        <p:tgtEl>
                                          <p:spTgt spid="51"/>
                                        </p:tgtEl>
                                        <p:attrNameLst>
                                          <p:attrName>style.visibility</p:attrName>
                                        </p:attrNameLst>
                                      </p:cBhvr>
                                      <p:to>
                                        <p:strVal val="visible"/>
                                      </p:to>
                                    </p:set>
                                    <p:animEffect transition="in" filter="fade">
                                      <p:cBhvr>
                                        <p:cTn id="125" dur="200"/>
                                        <p:tgtEl>
                                          <p:spTgt spid="51"/>
                                        </p:tgtEl>
                                      </p:cBhvr>
                                    </p:animEffect>
                                  </p:childTnLst>
                                </p:cTn>
                              </p:par>
                            </p:childTnLst>
                          </p:cTn>
                        </p:par>
                        <p:par>
                          <p:cTn id="126" fill="hold">
                            <p:stCondLst>
                              <p:cond delay="2400"/>
                            </p:stCondLst>
                            <p:childTnLst>
                              <p:par>
                                <p:cTn id="127" presetID="10" presetClass="entr" presetSubtype="0" fill="hold" nodeType="afterEffect">
                                  <p:stCondLst>
                                    <p:cond delay="0"/>
                                  </p:stCondLst>
                                  <p:childTnLst>
                                    <p:set>
                                      <p:cBhvr>
                                        <p:cTn id="128" dur="1" fill="hold">
                                          <p:stCondLst>
                                            <p:cond delay="0"/>
                                          </p:stCondLst>
                                        </p:cTn>
                                        <p:tgtEl>
                                          <p:spTgt spid="68"/>
                                        </p:tgtEl>
                                        <p:attrNameLst>
                                          <p:attrName>style.visibility</p:attrName>
                                        </p:attrNameLst>
                                      </p:cBhvr>
                                      <p:to>
                                        <p:strVal val="visible"/>
                                      </p:to>
                                    </p:set>
                                    <p:animEffect transition="in" filter="fade">
                                      <p:cBhvr>
                                        <p:cTn id="129" dur="200"/>
                                        <p:tgtEl>
                                          <p:spTgt spid="68"/>
                                        </p:tgtEl>
                                      </p:cBhvr>
                                    </p:animEffect>
                                  </p:childTnLst>
                                </p:cTn>
                              </p:par>
                            </p:childTnLst>
                          </p:cTn>
                        </p:par>
                        <p:par>
                          <p:cTn id="130" fill="hold">
                            <p:stCondLst>
                              <p:cond delay="2600"/>
                            </p:stCondLst>
                            <p:childTnLst>
                              <p:par>
                                <p:cTn id="131" presetID="10" presetClass="entr" presetSubtype="0" fill="hold" nodeType="afterEffect">
                                  <p:stCondLst>
                                    <p:cond delay="0"/>
                                  </p:stCondLst>
                                  <p:childTnLst>
                                    <p:set>
                                      <p:cBhvr>
                                        <p:cTn id="132" dur="1" fill="hold">
                                          <p:stCondLst>
                                            <p:cond delay="0"/>
                                          </p:stCondLst>
                                        </p:cTn>
                                        <p:tgtEl>
                                          <p:spTgt spid="74"/>
                                        </p:tgtEl>
                                        <p:attrNameLst>
                                          <p:attrName>style.visibility</p:attrName>
                                        </p:attrNameLst>
                                      </p:cBhvr>
                                      <p:to>
                                        <p:strVal val="visible"/>
                                      </p:to>
                                    </p:set>
                                    <p:animEffect transition="in" filter="fade">
                                      <p:cBhvr>
                                        <p:cTn id="133" dur="200"/>
                                        <p:tgtEl>
                                          <p:spTgt spid="74"/>
                                        </p:tgtEl>
                                      </p:cBhvr>
                                    </p:animEffect>
                                  </p:childTnLst>
                                </p:cTn>
                              </p:par>
                            </p:childTnLst>
                          </p:cTn>
                        </p:par>
                        <p:par>
                          <p:cTn id="134" fill="hold">
                            <p:stCondLst>
                              <p:cond delay="2800"/>
                            </p:stCondLst>
                            <p:childTnLst>
                              <p:par>
                                <p:cTn id="135" presetID="10" presetClass="entr" presetSubtype="0" fill="hold" nodeType="afterEffect">
                                  <p:stCondLst>
                                    <p:cond delay="0"/>
                                  </p:stCondLst>
                                  <p:childTnLst>
                                    <p:set>
                                      <p:cBhvr>
                                        <p:cTn id="136" dur="1" fill="hold">
                                          <p:stCondLst>
                                            <p:cond delay="0"/>
                                          </p:stCondLst>
                                        </p:cTn>
                                        <p:tgtEl>
                                          <p:spTgt spid="75"/>
                                        </p:tgtEl>
                                        <p:attrNameLst>
                                          <p:attrName>style.visibility</p:attrName>
                                        </p:attrNameLst>
                                      </p:cBhvr>
                                      <p:to>
                                        <p:strVal val="visible"/>
                                      </p:to>
                                    </p:set>
                                    <p:animEffect transition="in" filter="fade">
                                      <p:cBhvr>
                                        <p:cTn id="137" dur="200"/>
                                        <p:tgtEl>
                                          <p:spTgt spid="75"/>
                                        </p:tgtEl>
                                      </p:cBhvr>
                                    </p:animEffect>
                                  </p:childTnLst>
                                </p:cTn>
                              </p:par>
                            </p:childTnLst>
                          </p:cTn>
                        </p:par>
                        <p:par>
                          <p:cTn id="138" fill="hold">
                            <p:stCondLst>
                              <p:cond delay="3000"/>
                            </p:stCondLst>
                            <p:childTnLst>
                              <p:par>
                                <p:cTn id="139" presetID="10" presetClass="entr" presetSubtype="0" fill="hold" nodeType="afterEffect">
                                  <p:stCondLst>
                                    <p:cond delay="0"/>
                                  </p:stCondLst>
                                  <p:childTnLst>
                                    <p:set>
                                      <p:cBhvr>
                                        <p:cTn id="140" dur="1" fill="hold">
                                          <p:stCondLst>
                                            <p:cond delay="0"/>
                                          </p:stCondLst>
                                        </p:cTn>
                                        <p:tgtEl>
                                          <p:spTgt spid="76"/>
                                        </p:tgtEl>
                                        <p:attrNameLst>
                                          <p:attrName>style.visibility</p:attrName>
                                        </p:attrNameLst>
                                      </p:cBhvr>
                                      <p:to>
                                        <p:strVal val="visible"/>
                                      </p:to>
                                    </p:set>
                                    <p:animEffect transition="in" filter="fade">
                                      <p:cBhvr>
                                        <p:cTn id="141" dur="200"/>
                                        <p:tgtEl>
                                          <p:spTgt spid="76"/>
                                        </p:tgtEl>
                                      </p:cBhvr>
                                    </p:animEffect>
                                  </p:childTnLst>
                                </p:cTn>
                              </p:par>
                            </p:childTnLst>
                          </p:cTn>
                        </p:par>
                        <p:par>
                          <p:cTn id="142" fill="hold">
                            <p:stCondLst>
                              <p:cond delay="3200"/>
                            </p:stCondLst>
                            <p:childTnLst>
                              <p:par>
                                <p:cTn id="143" presetID="10" presetClass="entr" presetSubtype="0" fill="hold" nodeType="afterEffect">
                                  <p:stCondLst>
                                    <p:cond delay="0"/>
                                  </p:stCondLst>
                                  <p:childTnLst>
                                    <p:set>
                                      <p:cBhvr>
                                        <p:cTn id="144" dur="1" fill="hold">
                                          <p:stCondLst>
                                            <p:cond delay="0"/>
                                          </p:stCondLst>
                                        </p:cTn>
                                        <p:tgtEl>
                                          <p:spTgt spid="77"/>
                                        </p:tgtEl>
                                        <p:attrNameLst>
                                          <p:attrName>style.visibility</p:attrName>
                                        </p:attrNameLst>
                                      </p:cBhvr>
                                      <p:to>
                                        <p:strVal val="visible"/>
                                      </p:to>
                                    </p:set>
                                    <p:animEffect transition="in" filter="fade">
                                      <p:cBhvr>
                                        <p:cTn id="145" dur="200"/>
                                        <p:tgtEl>
                                          <p:spTgt spid="77"/>
                                        </p:tgtEl>
                                      </p:cBhvr>
                                    </p:animEffect>
                                  </p:childTnLst>
                                </p:cTn>
                              </p:par>
                            </p:childTnLst>
                          </p:cTn>
                        </p:par>
                        <p:par>
                          <p:cTn id="146" fill="hold">
                            <p:stCondLst>
                              <p:cond delay="3400"/>
                            </p:stCondLst>
                            <p:childTnLst>
                              <p:par>
                                <p:cTn id="147" presetID="10" presetClass="entr" presetSubtype="0" fill="hold" nodeType="afterEffect">
                                  <p:stCondLst>
                                    <p:cond delay="0"/>
                                  </p:stCondLst>
                                  <p:childTnLst>
                                    <p:set>
                                      <p:cBhvr>
                                        <p:cTn id="148" dur="1" fill="hold">
                                          <p:stCondLst>
                                            <p:cond delay="0"/>
                                          </p:stCondLst>
                                        </p:cTn>
                                        <p:tgtEl>
                                          <p:spTgt spid="78"/>
                                        </p:tgtEl>
                                        <p:attrNameLst>
                                          <p:attrName>style.visibility</p:attrName>
                                        </p:attrNameLst>
                                      </p:cBhvr>
                                      <p:to>
                                        <p:strVal val="visible"/>
                                      </p:to>
                                    </p:set>
                                    <p:animEffect transition="in" filter="fade">
                                      <p:cBhvr>
                                        <p:cTn id="149" dur="200"/>
                                        <p:tgtEl>
                                          <p:spTgt spid="78"/>
                                        </p:tgtEl>
                                      </p:cBhvr>
                                    </p:animEffect>
                                  </p:childTnLst>
                                </p:cTn>
                              </p:par>
                            </p:childTnLst>
                          </p:cTn>
                        </p:par>
                        <p:par>
                          <p:cTn id="150" fill="hold">
                            <p:stCondLst>
                              <p:cond delay="3600"/>
                            </p:stCondLst>
                            <p:childTnLst>
                              <p:par>
                                <p:cTn id="151" presetID="10" presetClass="entr" presetSubtype="0" fill="hold" nodeType="afterEffect">
                                  <p:stCondLst>
                                    <p:cond delay="0"/>
                                  </p:stCondLst>
                                  <p:childTnLst>
                                    <p:set>
                                      <p:cBhvr>
                                        <p:cTn id="152" dur="1" fill="hold">
                                          <p:stCondLst>
                                            <p:cond delay="0"/>
                                          </p:stCondLst>
                                        </p:cTn>
                                        <p:tgtEl>
                                          <p:spTgt spid="79"/>
                                        </p:tgtEl>
                                        <p:attrNameLst>
                                          <p:attrName>style.visibility</p:attrName>
                                        </p:attrNameLst>
                                      </p:cBhvr>
                                      <p:to>
                                        <p:strVal val="visible"/>
                                      </p:to>
                                    </p:set>
                                    <p:animEffect transition="in" filter="fade">
                                      <p:cBhvr>
                                        <p:cTn id="153" dur="200"/>
                                        <p:tgtEl>
                                          <p:spTgt spid="79"/>
                                        </p:tgtEl>
                                      </p:cBhvr>
                                    </p:animEffect>
                                  </p:childTnLst>
                                </p:cTn>
                              </p:par>
                            </p:childTnLst>
                          </p:cTn>
                        </p:par>
                        <p:par>
                          <p:cTn id="154" fill="hold">
                            <p:stCondLst>
                              <p:cond delay="3800"/>
                            </p:stCondLst>
                            <p:childTnLst>
                              <p:par>
                                <p:cTn id="155" presetID="10" presetClass="entr" presetSubtype="0" fill="hold" nodeType="afterEffect">
                                  <p:stCondLst>
                                    <p:cond delay="0"/>
                                  </p:stCondLst>
                                  <p:childTnLst>
                                    <p:set>
                                      <p:cBhvr>
                                        <p:cTn id="156" dur="1" fill="hold">
                                          <p:stCondLst>
                                            <p:cond delay="0"/>
                                          </p:stCondLst>
                                        </p:cTn>
                                        <p:tgtEl>
                                          <p:spTgt spid="80"/>
                                        </p:tgtEl>
                                        <p:attrNameLst>
                                          <p:attrName>style.visibility</p:attrName>
                                        </p:attrNameLst>
                                      </p:cBhvr>
                                      <p:to>
                                        <p:strVal val="visible"/>
                                      </p:to>
                                    </p:set>
                                    <p:animEffect transition="in" filter="fade">
                                      <p:cBhvr>
                                        <p:cTn id="157" dur="200"/>
                                        <p:tgtEl>
                                          <p:spTgt spid="80"/>
                                        </p:tgtEl>
                                      </p:cBhvr>
                                    </p:animEffect>
                                  </p:childTnLst>
                                </p:cTn>
                              </p:par>
                            </p:childTnLst>
                          </p:cTn>
                        </p:par>
                        <p:par>
                          <p:cTn id="158" fill="hold">
                            <p:stCondLst>
                              <p:cond delay="4000"/>
                            </p:stCondLst>
                            <p:childTnLst>
                              <p:par>
                                <p:cTn id="159" presetID="10" presetClass="entr" presetSubtype="0" fill="hold" nodeType="afterEffect">
                                  <p:stCondLst>
                                    <p:cond delay="0"/>
                                  </p:stCondLst>
                                  <p:childTnLst>
                                    <p:set>
                                      <p:cBhvr>
                                        <p:cTn id="160" dur="1" fill="hold">
                                          <p:stCondLst>
                                            <p:cond delay="0"/>
                                          </p:stCondLst>
                                        </p:cTn>
                                        <p:tgtEl>
                                          <p:spTgt spid="81"/>
                                        </p:tgtEl>
                                        <p:attrNameLst>
                                          <p:attrName>style.visibility</p:attrName>
                                        </p:attrNameLst>
                                      </p:cBhvr>
                                      <p:to>
                                        <p:strVal val="visible"/>
                                      </p:to>
                                    </p:set>
                                    <p:animEffect transition="in" filter="fade">
                                      <p:cBhvr>
                                        <p:cTn id="161" dur="200"/>
                                        <p:tgtEl>
                                          <p:spTgt spid="81"/>
                                        </p:tgtEl>
                                      </p:cBhvr>
                                    </p:animEffect>
                                  </p:childTnLst>
                                </p:cTn>
                              </p:par>
                            </p:childTnLst>
                          </p:cTn>
                        </p:par>
                        <p:par>
                          <p:cTn id="162" fill="hold">
                            <p:stCondLst>
                              <p:cond delay="4200"/>
                            </p:stCondLst>
                            <p:childTnLst>
                              <p:par>
                                <p:cTn id="163" presetID="10" presetClass="entr" presetSubtype="0" fill="hold" nodeType="afterEffect">
                                  <p:stCondLst>
                                    <p:cond delay="0"/>
                                  </p:stCondLst>
                                  <p:childTnLst>
                                    <p:set>
                                      <p:cBhvr>
                                        <p:cTn id="164" dur="1" fill="hold">
                                          <p:stCondLst>
                                            <p:cond delay="0"/>
                                          </p:stCondLst>
                                        </p:cTn>
                                        <p:tgtEl>
                                          <p:spTgt spid="82"/>
                                        </p:tgtEl>
                                        <p:attrNameLst>
                                          <p:attrName>style.visibility</p:attrName>
                                        </p:attrNameLst>
                                      </p:cBhvr>
                                      <p:to>
                                        <p:strVal val="visible"/>
                                      </p:to>
                                    </p:set>
                                    <p:animEffect transition="in" filter="fade">
                                      <p:cBhvr>
                                        <p:cTn id="165" dur="200"/>
                                        <p:tgtEl>
                                          <p:spTgt spid="82"/>
                                        </p:tgtEl>
                                      </p:cBhvr>
                                    </p:animEffect>
                                  </p:childTnLst>
                                </p:cTn>
                              </p:par>
                            </p:childTnLst>
                          </p:cTn>
                        </p:par>
                        <p:par>
                          <p:cTn id="166" fill="hold">
                            <p:stCondLst>
                              <p:cond delay="4400"/>
                            </p:stCondLst>
                            <p:childTnLst>
                              <p:par>
                                <p:cTn id="167" presetID="10" presetClass="entr" presetSubtype="0" fill="hold" nodeType="afterEffect">
                                  <p:stCondLst>
                                    <p:cond delay="0"/>
                                  </p:stCondLst>
                                  <p:childTnLst>
                                    <p:set>
                                      <p:cBhvr>
                                        <p:cTn id="168" dur="1" fill="hold">
                                          <p:stCondLst>
                                            <p:cond delay="0"/>
                                          </p:stCondLst>
                                        </p:cTn>
                                        <p:tgtEl>
                                          <p:spTgt spid="83"/>
                                        </p:tgtEl>
                                        <p:attrNameLst>
                                          <p:attrName>style.visibility</p:attrName>
                                        </p:attrNameLst>
                                      </p:cBhvr>
                                      <p:to>
                                        <p:strVal val="visible"/>
                                      </p:to>
                                    </p:set>
                                    <p:animEffect transition="in" filter="fade">
                                      <p:cBhvr>
                                        <p:cTn id="169" dur="200"/>
                                        <p:tgtEl>
                                          <p:spTgt spid="83"/>
                                        </p:tgtEl>
                                      </p:cBhvr>
                                    </p:animEffect>
                                  </p:childTnLst>
                                </p:cTn>
                              </p:par>
                            </p:childTnLst>
                          </p:cTn>
                        </p:par>
                        <p:par>
                          <p:cTn id="170" fill="hold">
                            <p:stCondLst>
                              <p:cond delay="4600"/>
                            </p:stCondLst>
                            <p:childTnLst>
                              <p:par>
                                <p:cTn id="171" presetID="10" presetClass="entr" presetSubtype="0" fill="hold" nodeType="afterEffect">
                                  <p:stCondLst>
                                    <p:cond delay="0"/>
                                  </p:stCondLst>
                                  <p:childTnLst>
                                    <p:set>
                                      <p:cBhvr>
                                        <p:cTn id="172" dur="1" fill="hold">
                                          <p:stCondLst>
                                            <p:cond delay="0"/>
                                          </p:stCondLst>
                                        </p:cTn>
                                        <p:tgtEl>
                                          <p:spTgt spid="84"/>
                                        </p:tgtEl>
                                        <p:attrNameLst>
                                          <p:attrName>style.visibility</p:attrName>
                                        </p:attrNameLst>
                                      </p:cBhvr>
                                      <p:to>
                                        <p:strVal val="visible"/>
                                      </p:to>
                                    </p:set>
                                    <p:animEffect transition="in" filter="fade">
                                      <p:cBhvr>
                                        <p:cTn id="173" dur="200"/>
                                        <p:tgtEl>
                                          <p:spTgt spid="84"/>
                                        </p:tgtEl>
                                      </p:cBhvr>
                                    </p:animEffect>
                                  </p:childTnLst>
                                </p:cTn>
                              </p:par>
                              <p:par>
                                <p:cTn id="174" presetID="10" presetClass="entr" presetSubtype="0" fill="hold" nodeType="withEffect">
                                  <p:stCondLst>
                                    <p:cond delay="0"/>
                                  </p:stCondLst>
                                  <p:childTnLst>
                                    <p:set>
                                      <p:cBhvr>
                                        <p:cTn id="175" dur="1" fill="hold">
                                          <p:stCondLst>
                                            <p:cond delay="0"/>
                                          </p:stCondLst>
                                        </p:cTn>
                                        <p:tgtEl>
                                          <p:spTgt spid="85"/>
                                        </p:tgtEl>
                                        <p:attrNameLst>
                                          <p:attrName>style.visibility</p:attrName>
                                        </p:attrNameLst>
                                      </p:cBhvr>
                                      <p:to>
                                        <p:strVal val="visible"/>
                                      </p:to>
                                    </p:set>
                                    <p:animEffect transition="in" filter="fade">
                                      <p:cBhvr>
                                        <p:cTn id="176" dur="2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P spid="28" grpId="0" animBg="1"/>
      <p:bldP spid="29" grpId="0" animBg="1"/>
      <p:bldP spid="31" grpId="0" animBg="1"/>
      <p:bldP spid="32" grpId="0" animBg="1"/>
      <p:bldP spid="32" grpId="1" animBg="1"/>
      <p:bldP spid="33" grpId="0" animBg="1"/>
      <p:bldP spid="33" grpId="1" animBg="1"/>
      <p:bldP spid="34" grpId="0" animBg="1"/>
      <p:bldP spid="34" grpId="1" animBg="1"/>
      <p:bldP spid="36" grpId="0" animBg="1"/>
      <p:bldP spid="36" grpId="1" animBg="1"/>
      <p:bldP spid="37" grpId="0" animBg="1"/>
      <p:bldP spid="37" grpId="1" animBg="1"/>
      <p:bldP spid="38" grpId="0" animBg="1"/>
      <p:bldP spid="38" grpId="1" animBg="1"/>
      <p:bldP spid="86" grpId="0" animBg="1"/>
      <p:bldP spid="86"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p:cNvSpPr>
            <a:spLocks noGrp="1"/>
          </p:cNvSpPr>
          <p:nvPr>
            <p:ph type="title"/>
          </p:nvPr>
        </p:nvSpPr>
        <p:spPr>
          <a:xfrm>
            <a:off x="648528" y="432619"/>
            <a:ext cx="8596668" cy="1320800"/>
          </a:xfrm>
        </p:spPr>
        <p:txBody>
          <a:bodyPr/>
          <a:lstStyle/>
          <a:p>
            <a:r>
              <a:rPr lang="en-CA" dirty="0" smtClean="0"/>
              <a:t>Implementation – runtime</a:t>
            </a:r>
            <a:endParaRPr lang="en-CA" dirty="0"/>
          </a:p>
        </p:txBody>
      </p:sp>
      <p:cxnSp>
        <p:nvCxnSpPr>
          <p:cNvPr id="50" name="Connecteur droit 7"/>
          <p:cNvCxnSpPr/>
          <p:nvPr/>
        </p:nvCxnSpPr>
        <p:spPr>
          <a:xfrm>
            <a:off x="814877" y="1735535"/>
            <a:ext cx="806489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5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366" y="1780956"/>
            <a:ext cx="761999" cy="2381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9325" y="1797720"/>
            <a:ext cx="1112675" cy="111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5511" y="1753419"/>
            <a:ext cx="2662974" cy="1669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92864" y="1773306"/>
            <a:ext cx="1088555" cy="1451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3711" y="4296593"/>
            <a:ext cx="2693011" cy="1707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67205" y="4268019"/>
            <a:ext cx="2677991" cy="1698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55511" y="4296593"/>
            <a:ext cx="2662974" cy="1688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Right Arrow 8"/>
          <p:cNvSpPr/>
          <p:nvPr/>
        </p:nvSpPr>
        <p:spPr>
          <a:xfrm rot="8288426">
            <a:off x="2905943" y="3280062"/>
            <a:ext cx="693196" cy="246965"/>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669900"/>
              </a:solidFill>
            </a:endParaRPr>
          </a:p>
        </p:txBody>
      </p:sp>
      <p:sp>
        <p:nvSpPr>
          <p:cNvPr id="60" name="Right Arrow 10"/>
          <p:cNvSpPr/>
          <p:nvPr/>
        </p:nvSpPr>
        <p:spPr>
          <a:xfrm rot="2171856">
            <a:off x="6424350" y="3603317"/>
            <a:ext cx="1101936" cy="246965"/>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669900"/>
              </a:solidFill>
            </a:endParaRPr>
          </a:p>
        </p:txBody>
      </p:sp>
      <p:sp>
        <p:nvSpPr>
          <p:cNvPr id="61" name="Right Arrow 11"/>
          <p:cNvSpPr/>
          <p:nvPr/>
        </p:nvSpPr>
        <p:spPr>
          <a:xfrm rot="5400000">
            <a:off x="7754967" y="3710318"/>
            <a:ext cx="564351" cy="246965"/>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669900"/>
              </a:solidFill>
            </a:endParaRPr>
          </a:p>
        </p:txBody>
      </p:sp>
      <p:sp>
        <p:nvSpPr>
          <p:cNvPr id="62" name="Right Arrow 18"/>
          <p:cNvSpPr/>
          <p:nvPr/>
        </p:nvSpPr>
        <p:spPr>
          <a:xfrm>
            <a:off x="3217215" y="4800925"/>
            <a:ext cx="512010" cy="229503"/>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669900"/>
              </a:solidFill>
            </a:endParaRPr>
          </a:p>
        </p:txBody>
      </p:sp>
      <p:sp>
        <p:nvSpPr>
          <p:cNvPr id="63" name="Right Arrow 19"/>
          <p:cNvSpPr/>
          <p:nvPr/>
        </p:nvSpPr>
        <p:spPr>
          <a:xfrm rot="10800000">
            <a:off x="6201766" y="4770137"/>
            <a:ext cx="512010" cy="229503"/>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669900"/>
              </a:solidFill>
            </a:endParaRPr>
          </a:p>
        </p:txBody>
      </p:sp>
      <p:pic>
        <p:nvPicPr>
          <p:cNvPr id="64"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26314" y="3284445"/>
            <a:ext cx="622186" cy="609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5" name="Right Arrow 8"/>
          <p:cNvSpPr/>
          <p:nvPr/>
        </p:nvSpPr>
        <p:spPr>
          <a:xfrm rot="2195806">
            <a:off x="1498889" y="3280061"/>
            <a:ext cx="693196" cy="246965"/>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669900"/>
              </a:solidFill>
            </a:endParaRPr>
          </a:p>
        </p:txBody>
      </p:sp>
      <p:sp>
        <p:nvSpPr>
          <p:cNvPr id="66" name="Right Arrow 8"/>
          <p:cNvSpPr/>
          <p:nvPr/>
        </p:nvSpPr>
        <p:spPr>
          <a:xfrm rot="5400000">
            <a:off x="2423016" y="3992493"/>
            <a:ext cx="228781" cy="246965"/>
          </a:xfrm>
          <a:prstGeom prst="rightArrow">
            <a:avLst/>
          </a:prstGeom>
          <a:solidFill>
            <a:srgbClr val="274D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669900"/>
              </a:solidFill>
            </a:endParaRPr>
          </a:p>
        </p:txBody>
      </p:sp>
    </p:spTree>
    <p:extLst>
      <p:ext uri="{BB962C8B-B14F-4D97-AF65-F5344CB8AC3E}">
        <p14:creationId xmlns:p14="http://schemas.microsoft.com/office/powerpoint/2010/main" val="408584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par>
                                <p:cTn id="11" presetID="10" presetClass="entr" presetSubtype="0" fill="hold" nodeType="with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fade">
                                      <p:cBhvr>
                                        <p:cTn id="13" dur="500"/>
                                        <p:tgtEl>
                                          <p:spTgt spid="6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childTnLst>
                                </p:cTn>
                              </p:par>
                              <p:par>
                                <p:cTn id="41" presetID="10"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fade">
                                      <p:cBhvr>
                                        <p:cTn id="48" dur="500"/>
                                        <p:tgtEl>
                                          <p:spTgt spid="5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63" grpId="0" animBg="1"/>
      <p:bldP spid="65" grpId="0" animBg="1"/>
      <p:bldP spid="6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6044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4"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09533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00" y="-36000"/>
            <a:ext cx="12228000" cy="689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36910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4"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59624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4" name="Picture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3597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dirty="0"/>
          </a:p>
        </p:txBody>
      </p:sp>
      <p:pic>
        <p:nvPicPr>
          <p:cNvPr id="5" name="Video_ambient_final.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1757138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repeatCount="indefinite" fill="hold" display="0">
                  <p:stCondLst>
                    <p:cond delay="indefinite"/>
                  </p:stCondLst>
                </p:cTn>
                <p:tgtEl>
                  <p:spTgt spid="5"/>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666750"/>
            <a:ext cx="8077200" cy="781050"/>
          </a:xfrm>
        </p:spPr>
        <p:txBody>
          <a:bodyPr/>
          <a:lstStyle/>
          <a:p>
            <a:r>
              <a:rPr lang="en-US" dirty="0" smtClean="0"/>
              <a:t>Benchmarks and summary</a:t>
            </a:r>
            <a:endParaRPr lang="en-US" dirty="0"/>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2653695858"/>
              </p:ext>
            </p:extLst>
          </p:nvPr>
        </p:nvGraphicFramePr>
        <p:xfrm>
          <a:off x="899651" y="2266951"/>
          <a:ext cx="8153400" cy="2865120"/>
        </p:xfrm>
        <a:graphic>
          <a:graphicData uri="http://schemas.openxmlformats.org/drawingml/2006/table">
            <a:tbl>
              <a:tblPr bandRow="1">
                <a:tableStyleId>{5C22544A-7EE6-4342-B048-85BDC9FD1C3A}</a:tableStyleId>
              </a:tblPr>
              <a:tblGrid>
                <a:gridCol w="4076700"/>
                <a:gridCol w="4076700"/>
              </a:tblGrid>
              <a:tr h="370840">
                <a:tc>
                  <a:txBody>
                    <a:bodyPr/>
                    <a:lstStyle/>
                    <a:p>
                      <a:r>
                        <a:rPr lang="en-CA" dirty="0" smtClean="0">
                          <a:solidFill>
                            <a:schemeClr val="accent4">
                              <a:lumMod val="25000"/>
                            </a:schemeClr>
                          </a:solidFill>
                        </a:rPr>
                        <a:t>GPU performance cost</a:t>
                      </a:r>
                      <a:endParaRPr lang="fr-CA" dirty="0">
                        <a:solidFill>
                          <a:schemeClr val="accent4">
                            <a:lumMod val="25000"/>
                          </a:schemeClr>
                        </a:solidFill>
                      </a:endParaRPr>
                    </a:p>
                  </a:txBody>
                  <a:tcPr/>
                </a:tc>
                <a:tc>
                  <a:txBody>
                    <a:bodyPr/>
                    <a:lstStyle/>
                    <a:p>
                      <a:r>
                        <a:rPr lang="en-CA" b="1" dirty="0" smtClean="0"/>
                        <a:t>1.2ms</a:t>
                      </a:r>
                      <a:r>
                        <a:rPr lang="en-CA" dirty="0" smtClean="0"/>
                        <a:t> </a:t>
                      </a:r>
                      <a:r>
                        <a:rPr lang="en-CA" dirty="0" err="1" smtClean="0"/>
                        <a:t>fullscreen</a:t>
                      </a:r>
                      <a:r>
                        <a:rPr lang="en-CA" dirty="0" smtClean="0"/>
                        <a:t> pass - </a:t>
                      </a:r>
                      <a:r>
                        <a:rPr lang="en-CA" b="0" dirty="0" smtClean="0"/>
                        <a:t>PS3</a:t>
                      </a:r>
                      <a:endParaRPr lang="fr-CA" dirty="0"/>
                    </a:p>
                  </a:txBody>
                  <a:tcPr/>
                </a:tc>
              </a:tr>
              <a:tr h="370840">
                <a:tc>
                  <a:txBody>
                    <a:bodyPr/>
                    <a:lstStyle/>
                    <a:p>
                      <a:r>
                        <a:rPr lang="en-CA" dirty="0" smtClean="0">
                          <a:solidFill>
                            <a:schemeClr val="accent4">
                              <a:lumMod val="25000"/>
                            </a:schemeClr>
                          </a:solidFill>
                        </a:rPr>
                        <a:t>Memory cost (probe</a:t>
                      </a:r>
                      <a:r>
                        <a:rPr lang="en-CA" baseline="0" dirty="0" smtClean="0">
                          <a:solidFill>
                            <a:schemeClr val="accent4">
                              <a:lumMod val="25000"/>
                            </a:schemeClr>
                          </a:solidFill>
                        </a:rPr>
                        <a:t> data)</a:t>
                      </a:r>
                      <a:endParaRPr lang="fr-CA" dirty="0">
                        <a:solidFill>
                          <a:schemeClr val="accent4">
                            <a:lumMod val="25000"/>
                          </a:schemeClr>
                        </a:solidFill>
                      </a:endParaRPr>
                    </a:p>
                  </a:txBody>
                  <a:tcPr/>
                </a:tc>
                <a:tc>
                  <a:txBody>
                    <a:bodyPr/>
                    <a:lstStyle/>
                    <a:p>
                      <a:r>
                        <a:rPr lang="en-CA" b="1" dirty="0" smtClean="0"/>
                        <a:t>600kb</a:t>
                      </a:r>
                      <a:r>
                        <a:rPr lang="en-CA" baseline="0" dirty="0" smtClean="0"/>
                        <a:t> (VRAM only)</a:t>
                      </a:r>
                      <a:endParaRPr lang="fr-CA" dirty="0"/>
                    </a:p>
                  </a:txBody>
                  <a:tcPr/>
                </a:tc>
              </a:tr>
              <a:tr h="370840">
                <a:tc>
                  <a:txBody>
                    <a:bodyPr/>
                    <a:lstStyle/>
                    <a:p>
                      <a:r>
                        <a:rPr lang="en-CA" dirty="0" smtClean="0">
                          <a:solidFill>
                            <a:schemeClr val="accent4">
                              <a:lumMod val="25000"/>
                            </a:schemeClr>
                          </a:solidFill>
                        </a:rPr>
                        <a:t>Memory cost (render</a:t>
                      </a:r>
                      <a:r>
                        <a:rPr lang="en-CA" baseline="0" dirty="0" smtClean="0">
                          <a:solidFill>
                            <a:schemeClr val="accent4">
                              <a:lumMod val="25000"/>
                            </a:schemeClr>
                          </a:solidFill>
                        </a:rPr>
                        <a:t> targets)</a:t>
                      </a:r>
                      <a:endParaRPr lang="fr-CA" dirty="0">
                        <a:solidFill>
                          <a:schemeClr val="accent4">
                            <a:lumMod val="25000"/>
                          </a:schemeClr>
                        </a:solidFill>
                      </a:endParaRPr>
                    </a:p>
                  </a:txBody>
                  <a:tcPr/>
                </a:tc>
                <a:tc>
                  <a:txBody>
                    <a:bodyPr/>
                    <a:lstStyle/>
                    <a:p>
                      <a:r>
                        <a:rPr lang="en-CA" b="1" dirty="0" smtClean="0"/>
                        <a:t>56kb</a:t>
                      </a:r>
                      <a:endParaRPr lang="fr-CA" b="1" dirty="0"/>
                    </a:p>
                  </a:txBody>
                  <a:tcPr/>
                </a:tc>
              </a:tr>
              <a:tr h="370840">
                <a:tc>
                  <a:txBody>
                    <a:bodyPr/>
                    <a:lstStyle/>
                    <a:p>
                      <a:r>
                        <a:rPr lang="en-CA" dirty="0" smtClean="0">
                          <a:solidFill>
                            <a:schemeClr val="accent4">
                              <a:lumMod val="25000"/>
                            </a:schemeClr>
                          </a:solidFill>
                        </a:rPr>
                        <a:t>CPU cost</a:t>
                      </a:r>
                      <a:endParaRPr lang="fr-CA" dirty="0">
                        <a:solidFill>
                          <a:schemeClr val="accent4">
                            <a:lumMod val="25000"/>
                          </a:schemeClr>
                        </a:solidFill>
                      </a:endParaRPr>
                    </a:p>
                  </a:txBody>
                  <a:tcPr/>
                </a:tc>
                <a:tc>
                  <a:txBody>
                    <a:bodyPr/>
                    <a:lstStyle/>
                    <a:p>
                      <a:r>
                        <a:rPr lang="en-CA" b="1" dirty="0" smtClean="0"/>
                        <a:t>0.6ms</a:t>
                      </a:r>
                      <a:r>
                        <a:rPr lang="en-CA" b="0" dirty="0" smtClean="0"/>
                        <a:t> (amortized)</a:t>
                      </a:r>
                      <a:endParaRPr lang="fr-CA" b="0" dirty="0"/>
                    </a:p>
                  </a:txBody>
                  <a:tcPr/>
                </a:tc>
              </a:tr>
              <a:tr h="370840">
                <a:tc>
                  <a:txBody>
                    <a:bodyPr/>
                    <a:lstStyle/>
                    <a:p>
                      <a:r>
                        <a:rPr lang="en-CA" dirty="0" err="1" smtClean="0">
                          <a:solidFill>
                            <a:schemeClr val="accent4">
                              <a:lumMod val="25000"/>
                            </a:schemeClr>
                          </a:solidFill>
                        </a:rPr>
                        <a:t>Num</a:t>
                      </a:r>
                      <a:r>
                        <a:rPr lang="en-CA" dirty="0" smtClean="0">
                          <a:solidFill>
                            <a:schemeClr val="accent4">
                              <a:lumMod val="25000"/>
                            </a:schemeClr>
                          </a:solidFill>
                        </a:rPr>
                        <a:t> probes in Havana </a:t>
                      </a:r>
                      <a:r>
                        <a:rPr lang="en-CA" dirty="0" err="1" smtClean="0">
                          <a:solidFill>
                            <a:schemeClr val="accent4">
                              <a:lumMod val="25000"/>
                            </a:schemeClr>
                          </a:solidFill>
                        </a:rPr>
                        <a:t>bruteforce</a:t>
                      </a:r>
                      <a:endParaRPr lang="fr-CA" dirty="0">
                        <a:solidFill>
                          <a:schemeClr val="accent4">
                            <a:lumMod val="25000"/>
                          </a:schemeClr>
                        </a:solidFill>
                      </a:endParaRPr>
                    </a:p>
                  </a:txBody>
                  <a:tcPr/>
                </a:tc>
                <a:tc>
                  <a:txBody>
                    <a:bodyPr/>
                    <a:lstStyle/>
                    <a:p>
                      <a:r>
                        <a:rPr lang="en-CA" dirty="0" smtClean="0"/>
                        <a:t>~110 000</a:t>
                      </a:r>
                      <a:endParaRPr lang="fr-CA"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dirty="0" err="1" smtClean="0">
                          <a:solidFill>
                            <a:schemeClr val="accent4">
                              <a:lumMod val="25000"/>
                            </a:schemeClr>
                          </a:solidFill>
                        </a:rPr>
                        <a:t>Num</a:t>
                      </a:r>
                      <a:r>
                        <a:rPr lang="en-CA" dirty="0" smtClean="0">
                          <a:solidFill>
                            <a:schemeClr val="accent4">
                              <a:lumMod val="25000"/>
                            </a:schemeClr>
                          </a:solidFill>
                        </a:rPr>
                        <a:t> probes in Havana trimmed</a:t>
                      </a:r>
                      <a:endParaRPr lang="fr-CA" dirty="0" smtClean="0">
                        <a:solidFill>
                          <a:schemeClr val="accent4">
                            <a:lumMod val="25000"/>
                          </a:schemeClr>
                        </a:solidFill>
                      </a:endParaRPr>
                    </a:p>
                  </a:txBody>
                  <a:tcPr/>
                </a:tc>
                <a:tc>
                  <a:txBody>
                    <a:bodyPr/>
                    <a:lstStyle/>
                    <a:p>
                      <a:r>
                        <a:rPr lang="en-CA" dirty="0" smtClean="0"/>
                        <a:t>~</a:t>
                      </a:r>
                      <a:r>
                        <a:rPr lang="en-CA" b="1" dirty="0" smtClean="0"/>
                        <a:t>30 000</a:t>
                      </a:r>
                      <a:endParaRPr lang="fr-CA" b="1" dirty="0"/>
                    </a:p>
                  </a:txBody>
                  <a:tcPr/>
                </a:tc>
              </a:tr>
              <a:tr h="370840">
                <a:tc>
                  <a:txBody>
                    <a:bodyPr/>
                    <a:lstStyle/>
                    <a:p>
                      <a:r>
                        <a:rPr lang="en-CA" dirty="0" smtClean="0">
                          <a:solidFill>
                            <a:schemeClr val="accent4">
                              <a:lumMod val="25000"/>
                            </a:schemeClr>
                          </a:solidFill>
                        </a:rPr>
                        <a:t>Full baking time for Havana</a:t>
                      </a:r>
                      <a:endParaRPr lang="fr-CA" dirty="0">
                        <a:solidFill>
                          <a:schemeClr val="accent4">
                            <a:lumMod val="25000"/>
                          </a:schemeClr>
                        </a:solidFill>
                      </a:endParaRPr>
                    </a:p>
                  </a:txBody>
                  <a:tcPr/>
                </a:tc>
                <a:tc>
                  <a:txBody>
                    <a:bodyPr/>
                    <a:lstStyle/>
                    <a:p>
                      <a:r>
                        <a:rPr lang="en-CA" b="1" dirty="0" smtClean="0"/>
                        <a:t>8 minutes</a:t>
                      </a:r>
                      <a:r>
                        <a:rPr lang="en-CA" dirty="0" smtClean="0"/>
                        <a:t> (</a:t>
                      </a:r>
                      <a:r>
                        <a:rPr lang="en-CA" dirty="0" err="1" smtClean="0"/>
                        <a:t>nVidia</a:t>
                      </a:r>
                      <a:r>
                        <a:rPr lang="en-CA" dirty="0" smtClean="0"/>
                        <a:t> GTX 680, one machine)</a:t>
                      </a:r>
                      <a:endParaRPr lang="fr-CA" dirty="0"/>
                    </a:p>
                  </a:txBody>
                  <a:tcPr/>
                </a:tc>
              </a:tr>
            </a:tbl>
          </a:graphicData>
        </a:graphic>
      </p:graphicFrame>
    </p:spTree>
    <p:extLst>
      <p:ext uri="{BB962C8B-B14F-4D97-AF65-F5344CB8AC3E}">
        <p14:creationId xmlns:p14="http://schemas.microsoft.com/office/powerpoint/2010/main" val="27411498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9503" y="2534878"/>
            <a:ext cx="6324600" cy="3048000"/>
          </a:xfrm>
          <a:prstGeom prst="rect">
            <a:avLst/>
          </a:prstGeom>
        </p:spPr>
      </p:pic>
      <p:cxnSp>
        <p:nvCxnSpPr>
          <p:cNvPr id="13" name="Straight Arrow Connector 12"/>
          <p:cNvCxnSpPr>
            <a:stCxn id="14" idx="3"/>
          </p:cNvCxnSpPr>
          <p:nvPr/>
        </p:nvCxnSpPr>
        <p:spPr bwMode="auto">
          <a:xfrm>
            <a:off x="3304612" y="3417554"/>
            <a:ext cx="1524000" cy="793724"/>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14" name="TextBox 13"/>
          <p:cNvSpPr txBox="1"/>
          <p:nvPr/>
        </p:nvSpPr>
        <p:spPr>
          <a:xfrm>
            <a:off x="1018612" y="3063611"/>
            <a:ext cx="2286000" cy="707886"/>
          </a:xfrm>
          <a:prstGeom prst="rect">
            <a:avLst/>
          </a:prstGeom>
          <a:noFill/>
        </p:spPr>
        <p:txBody>
          <a:bodyPr wrap="square" rtlCol="0">
            <a:spAutoFit/>
          </a:bodyPr>
          <a:lstStyle/>
          <a:p>
            <a:r>
              <a:rPr lang="en-CA" sz="2000" dirty="0" smtClean="0">
                <a:solidFill>
                  <a:schemeClr val="bg1">
                    <a:lumMod val="50000"/>
                  </a:schemeClr>
                </a:solidFill>
              </a:rPr>
              <a:t>Ground color bleeding</a:t>
            </a:r>
            <a:endParaRPr lang="fr-CA" sz="2000" dirty="0">
              <a:solidFill>
                <a:schemeClr val="bg1">
                  <a:lumMod val="50000"/>
                </a:schemeClr>
              </a:solidFill>
            </a:endParaRPr>
          </a:p>
        </p:txBody>
      </p:sp>
      <p:cxnSp>
        <p:nvCxnSpPr>
          <p:cNvPr id="15" name="Straight Arrow Connector 14"/>
          <p:cNvCxnSpPr>
            <a:stCxn id="16" idx="3"/>
          </p:cNvCxnSpPr>
          <p:nvPr/>
        </p:nvCxnSpPr>
        <p:spPr bwMode="auto">
          <a:xfrm>
            <a:off x="3323303" y="2709668"/>
            <a:ext cx="1143000" cy="119681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16" name="TextBox 15"/>
          <p:cNvSpPr txBox="1"/>
          <p:nvPr/>
        </p:nvSpPr>
        <p:spPr>
          <a:xfrm>
            <a:off x="1037303" y="2355725"/>
            <a:ext cx="2286000" cy="707886"/>
          </a:xfrm>
          <a:prstGeom prst="rect">
            <a:avLst/>
          </a:prstGeom>
          <a:noFill/>
        </p:spPr>
        <p:txBody>
          <a:bodyPr wrap="square" rtlCol="0">
            <a:spAutoFit/>
          </a:bodyPr>
          <a:lstStyle/>
          <a:p>
            <a:r>
              <a:rPr lang="en-CA" sz="2000" dirty="0" smtClean="0">
                <a:solidFill>
                  <a:schemeClr val="bg1">
                    <a:lumMod val="50000"/>
                  </a:schemeClr>
                </a:solidFill>
              </a:rPr>
              <a:t>Lack of side bounce</a:t>
            </a:r>
            <a:endParaRPr lang="fr-CA" sz="2000" dirty="0">
              <a:solidFill>
                <a:schemeClr val="bg1">
                  <a:lumMod val="50000"/>
                </a:schemeClr>
              </a:solidFill>
            </a:endParaRPr>
          </a:p>
        </p:txBody>
      </p:sp>
      <p:sp>
        <p:nvSpPr>
          <p:cNvPr id="17" name="TextBox 16"/>
          <p:cNvSpPr txBox="1"/>
          <p:nvPr/>
        </p:nvSpPr>
        <p:spPr>
          <a:xfrm>
            <a:off x="1037303" y="3798814"/>
            <a:ext cx="2286000" cy="707886"/>
          </a:xfrm>
          <a:prstGeom prst="rect">
            <a:avLst/>
          </a:prstGeom>
          <a:noFill/>
        </p:spPr>
        <p:txBody>
          <a:bodyPr wrap="square" rtlCol="0">
            <a:spAutoFit/>
          </a:bodyPr>
          <a:lstStyle/>
          <a:p>
            <a:r>
              <a:rPr lang="en-CA" sz="2000" dirty="0" smtClean="0">
                <a:solidFill>
                  <a:schemeClr val="bg1">
                    <a:lumMod val="50000"/>
                  </a:schemeClr>
                </a:solidFill>
              </a:rPr>
              <a:t>Basis not normalized</a:t>
            </a:r>
            <a:endParaRPr lang="fr-CA" sz="2000" dirty="0">
              <a:solidFill>
                <a:schemeClr val="bg1">
                  <a:lumMod val="50000"/>
                </a:schemeClr>
              </a:solidFill>
            </a:endParaRPr>
          </a:p>
        </p:txBody>
      </p:sp>
      <p:sp>
        <p:nvSpPr>
          <p:cNvPr id="18" name="TextBox 17"/>
          <p:cNvSpPr txBox="1"/>
          <p:nvPr/>
        </p:nvSpPr>
        <p:spPr>
          <a:xfrm>
            <a:off x="3780503" y="2171059"/>
            <a:ext cx="5562600" cy="369332"/>
          </a:xfrm>
          <a:prstGeom prst="rect">
            <a:avLst/>
          </a:prstGeom>
          <a:noFill/>
        </p:spPr>
        <p:txBody>
          <a:bodyPr wrap="square" rtlCol="0">
            <a:spAutoFit/>
          </a:bodyPr>
          <a:lstStyle/>
          <a:p>
            <a:r>
              <a:rPr lang="en-CA" sz="1800" dirty="0" smtClean="0">
                <a:solidFill>
                  <a:schemeClr val="bg1">
                    <a:lumMod val="50000"/>
                  </a:schemeClr>
                </a:solidFill>
              </a:rPr>
              <a:t>Current basis vs typical </a:t>
            </a:r>
            <a:r>
              <a:rPr lang="en-CA" sz="1800" dirty="0" err="1" smtClean="0">
                <a:solidFill>
                  <a:schemeClr val="bg1">
                    <a:lumMod val="50000"/>
                  </a:schemeClr>
                </a:solidFill>
              </a:rPr>
              <a:t>cubemap</a:t>
            </a:r>
            <a:r>
              <a:rPr lang="en-CA" sz="1800" dirty="0" smtClean="0">
                <a:solidFill>
                  <a:schemeClr val="bg1">
                    <a:lumMod val="50000"/>
                  </a:schemeClr>
                </a:solidFill>
              </a:rPr>
              <a:t> basis</a:t>
            </a:r>
            <a:endParaRPr lang="fr-CA" sz="1800" dirty="0">
              <a:solidFill>
                <a:schemeClr val="bg1">
                  <a:lumMod val="50000"/>
                </a:schemeClr>
              </a:solidFill>
            </a:endParaRPr>
          </a:p>
        </p:txBody>
      </p:sp>
      <p:sp>
        <p:nvSpPr>
          <p:cNvPr id="19" name="Title 1"/>
          <p:cNvSpPr>
            <a:spLocks noGrp="1"/>
          </p:cNvSpPr>
          <p:nvPr>
            <p:ph type="title"/>
          </p:nvPr>
        </p:nvSpPr>
        <p:spPr>
          <a:xfrm>
            <a:off x="533400" y="666750"/>
            <a:ext cx="8077200" cy="781050"/>
          </a:xfrm>
        </p:spPr>
        <p:txBody>
          <a:bodyPr/>
          <a:lstStyle/>
          <a:p>
            <a:r>
              <a:rPr lang="en-US" dirty="0" smtClean="0"/>
              <a:t>Limitations and future improvements</a:t>
            </a:r>
            <a:endParaRPr lang="en-US" dirty="0"/>
          </a:p>
        </p:txBody>
      </p:sp>
      <p:sp>
        <p:nvSpPr>
          <p:cNvPr id="10" name="TextBox 9"/>
          <p:cNvSpPr txBox="1"/>
          <p:nvPr/>
        </p:nvSpPr>
        <p:spPr>
          <a:xfrm>
            <a:off x="1018612" y="4534017"/>
            <a:ext cx="2286000" cy="707886"/>
          </a:xfrm>
          <a:prstGeom prst="rect">
            <a:avLst/>
          </a:prstGeom>
          <a:noFill/>
        </p:spPr>
        <p:txBody>
          <a:bodyPr wrap="square" rtlCol="0">
            <a:spAutoFit/>
          </a:bodyPr>
          <a:lstStyle/>
          <a:p>
            <a:r>
              <a:rPr lang="en-CA" sz="2000" dirty="0" smtClean="0">
                <a:solidFill>
                  <a:schemeClr val="bg1">
                    <a:lumMod val="50000"/>
                  </a:schemeClr>
                </a:solidFill>
              </a:rPr>
              <a:t>Lack of energy conservation </a:t>
            </a:r>
            <a:r>
              <a:rPr lang="en-CA" sz="2000" dirty="0" smtClean="0">
                <a:solidFill>
                  <a:schemeClr val="bg1">
                    <a:lumMod val="50000"/>
                  </a:schemeClr>
                </a:solidFill>
                <a:sym typeface="Wingdings" panose="05000000000000000000" pitchFamily="2" charset="2"/>
              </a:rPr>
              <a:t> </a:t>
            </a:r>
            <a:endParaRPr lang="fr-CA" sz="2000" dirty="0">
              <a:solidFill>
                <a:schemeClr val="bg1">
                  <a:lumMod val="50000"/>
                </a:schemeClr>
              </a:solidFill>
            </a:endParaRPr>
          </a:p>
        </p:txBody>
      </p:sp>
    </p:spTree>
    <p:extLst>
      <p:ext uri="{BB962C8B-B14F-4D97-AF65-F5344CB8AC3E}">
        <p14:creationId xmlns:p14="http://schemas.microsoft.com/office/powerpoint/2010/main" val="402540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Future work</a:t>
            </a:r>
            <a:endParaRPr lang="en-CA" dirty="0"/>
          </a:p>
        </p:txBody>
      </p:sp>
      <p:sp>
        <p:nvSpPr>
          <p:cNvPr id="3" name="Content Placeholder 2"/>
          <p:cNvSpPr>
            <a:spLocks noGrp="1"/>
          </p:cNvSpPr>
          <p:nvPr>
            <p:ph idx="1"/>
          </p:nvPr>
        </p:nvSpPr>
        <p:spPr>
          <a:xfrm>
            <a:off x="598677" y="1782916"/>
            <a:ext cx="8596668" cy="3880773"/>
          </a:xfrm>
        </p:spPr>
        <p:txBody>
          <a:bodyPr/>
          <a:lstStyle/>
          <a:p>
            <a:r>
              <a:rPr lang="en-US" kern="0" dirty="0"/>
              <a:t>Change basis to more accurate one</a:t>
            </a:r>
          </a:p>
          <a:p>
            <a:r>
              <a:rPr lang="en-US" kern="0" dirty="0"/>
              <a:t>Increase probe density in </a:t>
            </a:r>
            <a:r>
              <a:rPr lang="en-US" kern="0" dirty="0" smtClean="0"/>
              <a:t>X/Y/Z</a:t>
            </a:r>
          </a:p>
          <a:p>
            <a:r>
              <a:rPr lang="en-US" kern="0" dirty="0" smtClean="0"/>
              <a:t>Use </a:t>
            </a:r>
            <a:r>
              <a:rPr lang="en-US" kern="0" dirty="0"/>
              <a:t>real HDR irradiance with sky lighting</a:t>
            </a:r>
          </a:p>
          <a:p>
            <a:r>
              <a:rPr lang="en-US" kern="0" dirty="0"/>
              <a:t>Multiple bounces</a:t>
            </a:r>
          </a:p>
          <a:p>
            <a:r>
              <a:rPr lang="en-US" kern="0" dirty="0"/>
              <a:t>Update closest probes in the </a:t>
            </a:r>
            <a:r>
              <a:rPr lang="en-US" kern="0" dirty="0" smtClean="0"/>
              <a:t>runtime (cheap, GPU-only code!)</a:t>
            </a:r>
            <a:endParaRPr lang="en-US" kern="0" dirty="0"/>
          </a:p>
          <a:p>
            <a:endParaRPr lang="en-CA" dirty="0"/>
          </a:p>
        </p:txBody>
      </p:sp>
    </p:spTree>
    <p:extLst>
      <p:ext uri="{BB962C8B-B14F-4D97-AF65-F5344CB8AC3E}">
        <p14:creationId xmlns:p14="http://schemas.microsoft.com/office/powerpoint/2010/main" val="273103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1998" cy="6858000"/>
          </a:xfrm>
        </p:spPr>
      </p:pic>
      <p:sp>
        <p:nvSpPr>
          <p:cNvPr id="5" name="Title 1"/>
          <p:cNvSpPr txBox="1">
            <a:spLocks/>
          </p:cNvSpPr>
          <p:nvPr/>
        </p:nvSpPr>
        <p:spPr>
          <a:xfrm>
            <a:off x="677334" y="609600"/>
            <a:ext cx="5900447" cy="580103"/>
          </a:xfrm>
          <a:prstGeom prst="rect">
            <a:avLst/>
          </a:prstGeom>
          <a:solidFill>
            <a:schemeClr val="bg1"/>
          </a:solidFill>
        </p:spPr>
        <p:txBody>
          <a:bodyPr vert="horz" lIns="91440" tIns="45720" rIns="91440" bIns="45720" rtlCol="0" anchor="t">
            <a:normAutofit fontScale="975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b="1" dirty="0" smtClean="0"/>
              <a:t>Ambient Occlusion</a:t>
            </a:r>
            <a:endParaRPr lang="en-CA" b="1" dirty="0"/>
          </a:p>
        </p:txBody>
      </p:sp>
    </p:spTree>
    <p:extLst>
      <p:ext uri="{BB962C8B-B14F-4D97-AF65-F5344CB8AC3E}">
        <p14:creationId xmlns:p14="http://schemas.microsoft.com/office/powerpoint/2010/main" val="12086938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8" cy="6858000"/>
          </a:xfrm>
          <a:prstGeom prst="rect">
            <a:avLst/>
          </a:prstGeom>
        </p:spPr>
      </p:pic>
      <p:sp>
        <p:nvSpPr>
          <p:cNvPr id="2" name="Title 1"/>
          <p:cNvSpPr>
            <a:spLocks noGrp="1"/>
          </p:cNvSpPr>
          <p:nvPr>
            <p:ph type="title"/>
          </p:nvPr>
        </p:nvSpPr>
        <p:spPr>
          <a:xfrm>
            <a:off x="677334" y="609600"/>
            <a:ext cx="5900447" cy="580103"/>
          </a:xfrm>
          <a:solidFill>
            <a:schemeClr val="bg1"/>
          </a:solidFill>
        </p:spPr>
        <p:txBody>
          <a:bodyPr>
            <a:normAutofit fontScale="90000"/>
          </a:bodyPr>
          <a:lstStyle/>
          <a:p>
            <a:r>
              <a:rPr lang="en-CA" b="1" dirty="0" smtClean="0"/>
              <a:t>Scalable Ambient </a:t>
            </a:r>
            <a:r>
              <a:rPr lang="en-CA" b="1" dirty="0" err="1" smtClean="0"/>
              <a:t>Obscurance</a:t>
            </a:r>
            <a:endParaRPr lang="en-CA" b="1" dirty="0"/>
          </a:p>
        </p:txBody>
      </p:sp>
      <p:sp>
        <p:nvSpPr>
          <p:cNvPr id="3" name="Content Placeholder 2"/>
          <p:cNvSpPr>
            <a:spLocks noGrp="1"/>
          </p:cNvSpPr>
          <p:nvPr>
            <p:ph idx="1"/>
          </p:nvPr>
        </p:nvSpPr>
        <p:spPr>
          <a:xfrm>
            <a:off x="677334" y="1930400"/>
            <a:ext cx="9676034" cy="3320026"/>
          </a:xfrm>
          <a:solidFill>
            <a:schemeClr val="accent1">
              <a:lumMod val="20000"/>
              <a:lumOff val="80000"/>
              <a:alpha val="74000"/>
            </a:schemeClr>
          </a:solidFill>
        </p:spPr>
        <p:txBody>
          <a:bodyPr>
            <a:normAutofit/>
          </a:bodyPr>
          <a:lstStyle/>
          <a:p>
            <a:r>
              <a:rPr lang="en-CA" dirty="0" smtClean="0"/>
              <a:t>Extensions to algorithm by McGuire et al</a:t>
            </a:r>
          </a:p>
          <a:p>
            <a:r>
              <a:rPr lang="en-CA" dirty="0" smtClean="0"/>
              <a:t>Great performance - ~1.6ms full res on consoles with filtering and applying</a:t>
            </a:r>
          </a:p>
          <a:p>
            <a:r>
              <a:rPr lang="en-CA" dirty="0" smtClean="0"/>
              <a:t>Large radius ~1.5m, takes normal mapping into account</a:t>
            </a:r>
          </a:p>
          <a:p>
            <a:r>
              <a:rPr lang="en-CA" dirty="0" smtClean="0"/>
              <a:t>Our extension – </a:t>
            </a:r>
            <a:r>
              <a:rPr lang="en-CA" b="1" dirty="0" smtClean="0"/>
              <a:t>temporal </a:t>
            </a:r>
            <a:r>
              <a:rPr lang="en-CA" b="1" dirty="0" err="1" smtClean="0"/>
              <a:t>supersampling</a:t>
            </a:r>
            <a:endParaRPr lang="en-CA" b="1" dirty="0" smtClean="0"/>
          </a:p>
          <a:p>
            <a:r>
              <a:rPr lang="en-CA" dirty="0" smtClean="0"/>
              <a:t>Different than existing approaches by changing sampling pattern every frame</a:t>
            </a:r>
          </a:p>
          <a:p>
            <a:r>
              <a:rPr lang="en-CA" dirty="0" smtClean="0"/>
              <a:t>Rotate AO samples spiral in 3 distinct patterns every frame (120 degrees)</a:t>
            </a:r>
          </a:p>
          <a:p>
            <a:r>
              <a:rPr lang="en-CA" dirty="0" smtClean="0"/>
              <a:t>Effectively the triple number of samples!</a:t>
            </a:r>
          </a:p>
          <a:p>
            <a:r>
              <a:rPr lang="en-CA" dirty="0" smtClean="0"/>
              <a:t>Blend and accumulate frames, reject on depth difference</a:t>
            </a:r>
          </a:p>
          <a:p>
            <a:endParaRPr lang="en-CA" dirty="0" smtClean="0"/>
          </a:p>
          <a:p>
            <a:endParaRPr lang="en-CA" dirty="0"/>
          </a:p>
        </p:txBody>
      </p:sp>
    </p:spTree>
    <p:extLst>
      <p:ext uri="{BB962C8B-B14F-4D97-AF65-F5344CB8AC3E}">
        <p14:creationId xmlns:p14="http://schemas.microsoft.com/office/powerpoint/2010/main" val="234006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26470"/>
          </a:xfrm>
        </p:spPr>
        <p:txBody>
          <a:bodyPr>
            <a:normAutofit fontScale="90000"/>
          </a:bodyPr>
          <a:lstStyle/>
          <a:p>
            <a:r>
              <a:rPr lang="en-CA" dirty="0" smtClean="0"/>
              <a:t>SSAO sample number increase by using temporal </a:t>
            </a:r>
            <a:r>
              <a:rPr lang="en-CA" dirty="0" err="1" smtClean="0"/>
              <a:t>supersampling</a:t>
            </a:r>
            <a:endParaRPr lang="en-CA" dirty="0"/>
          </a:p>
        </p:txBody>
      </p:sp>
      <p:grpSp>
        <p:nvGrpSpPr>
          <p:cNvPr id="126" name="Group 125"/>
          <p:cNvGrpSpPr/>
          <p:nvPr/>
        </p:nvGrpSpPr>
        <p:grpSpPr>
          <a:xfrm>
            <a:off x="3806160" y="2498446"/>
            <a:ext cx="2426279" cy="2733095"/>
            <a:chOff x="3868506" y="3121900"/>
            <a:chExt cx="2426279" cy="2733095"/>
          </a:xfrm>
        </p:grpSpPr>
        <p:sp>
          <p:nvSpPr>
            <p:cNvPr id="4" name="Rectangle 3"/>
            <p:cNvSpPr/>
            <p:nvPr/>
          </p:nvSpPr>
          <p:spPr>
            <a:xfrm>
              <a:off x="4846985" y="3629613"/>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5388294" y="4734511"/>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4479840" y="5006405"/>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4240849" y="4311948"/>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3868506" y="3369841"/>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5581276" y="3889385"/>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5880881" y="5115231"/>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4874694" y="5347575"/>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868507" y="4734511"/>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4607994" y="3121900"/>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6055794" y="3369841"/>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5446194" y="5595223"/>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5121969" y="4052176"/>
              <a:ext cx="238991" cy="259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4859107" y="4325802"/>
              <a:ext cx="238991" cy="2597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CA"/>
            </a:p>
          </p:txBody>
        </p:sp>
      </p:grpSp>
      <p:grpSp>
        <p:nvGrpSpPr>
          <p:cNvPr id="127" name="Group 126"/>
          <p:cNvGrpSpPr/>
          <p:nvPr/>
        </p:nvGrpSpPr>
        <p:grpSpPr>
          <a:xfrm rot="6925550">
            <a:off x="3599208" y="2498862"/>
            <a:ext cx="2426279" cy="2733095"/>
            <a:chOff x="3868506" y="3121900"/>
            <a:chExt cx="2426279" cy="2733095"/>
          </a:xfrm>
          <a:solidFill>
            <a:srgbClr val="FFFF00"/>
          </a:solidFill>
        </p:grpSpPr>
        <p:sp>
          <p:nvSpPr>
            <p:cNvPr id="128" name="Rectangle 127"/>
            <p:cNvSpPr/>
            <p:nvPr/>
          </p:nvSpPr>
          <p:spPr>
            <a:xfrm>
              <a:off x="4846985" y="3629613"/>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Rectangle 128"/>
            <p:cNvSpPr/>
            <p:nvPr/>
          </p:nvSpPr>
          <p:spPr>
            <a:xfrm>
              <a:off x="5388294" y="4734511"/>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Rectangle 129"/>
            <p:cNvSpPr/>
            <p:nvPr/>
          </p:nvSpPr>
          <p:spPr>
            <a:xfrm>
              <a:off x="4479840" y="5006405"/>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Rectangle 130"/>
            <p:cNvSpPr/>
            <p:nvPr/>
          </p:nvSpPr>
          <p:spPr>
            <a:xfrm>
              <a:off x="4240849" y="4311948"/>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Rectangle 131"/>
            <p:cNvSpPr/>
            <p:nvPr/>
          </p:nvSpPr>
          <p:spPr>
            <a:xfrm>
              <a:off x="3868506" y="3369841"/>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Rectangle 132"/>
            <p:cNvSpPr/>
            <p:nvPr/>
          </p:nvSpPr>
          <p:spPr>
            <a:xfrm>
              <a:off x="5581276" y="3889385"/>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Rectangle 133"/>
            <p:cNvSpPr/>
            <p:nvPr/>
          </p:nvSpPr>
          <p:spPr>
            <a:xfrm>
              <a:off x="5880881" y="5115231"/>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Rectangle 134"/>
            <p:cNvSpPr/>
            <p:nvPr/>
          </p:nvSpPr>
          <p:spPr>
            <a:xfrm>
              <a:off x="4874694" y="5347575"/>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Rectangle 135"/>
            <p:cNvSpPr/>
            <p:nvPr/>
          </p:nvSpPr>
          <p:spPr>
            <a:xfrm>
              <a:off x="3868507" y="4734511"/>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7" name="Rectangle 136"/>
            <p:cNvSpPr/>
            <p:nvPr/>
          </p:nvSpPr>
          <p:spPr>
            <a:xfrm>
              <a:off x="4607994" y="3121900"/>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8" name="Rectangle 137"/>
            <p:cNvSpPr/>
            <p:nvPr/>
          </p:nvSpPr>
          <p:spPr>
            <a:xfrm>
              <a:off x="6055794" y="3369841"/>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9" name="Rectangle 138"/>
            <p:cNvSpPr/>
            <p:nvPr/>
          </p:nvSpPr>
          <p:spPr>
            <a:xfrm>
              <a:off x="5446194" y="5595223"/>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0" name="Rectangle 139"/>
            <p:cNvSpPr/>
            <p:nvPr/>
          </p:nvSpPr>
          <p:spPr>
            <a:xfrm>
              <a:off x="5121969" y="4052176"/>
              <a:ext cx="238991" cy="2597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1" name="Rectangle 140"/>
            <p:cNvSpPr/>
            <p:nvPr/>
          </p:nvSpPr>
          <p:spPr>
            <a:xfrm>
              <a:off x="4859107" y="4325802"/>
              <a:ext cx="238991" cy="259772"/>
            </a:xfrm>
            <a:prstGeom prst="rect">
              <a:avLst/>
            </a:prstGeom>
            <a:gr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CA"/>
            </a:p>
          </p:txBody>
        </p:sp>
      </p:grpSp>
      <p:grpSp>
        <p:nvGrpSpPr>
          <p:cNvPr id="157" name="Group 156"/>
          <p:cNvGrpSpPr/>
          <p:nvPr/>
        </p:nvGrpSpPr>
        <p:grpSpPr>
          <a:xfrm rot="14698830">
            <a:off x="3730477" y="2335801"/>
            <a:ext cx="2426279" cy="2733095"/>
            <a:chOff x="3868506" y="3121900"/>
            <a:chExt cx="2426279" cy="2733095"/>
          </a:xfrm>
          <a:solidFill>
            <a:srgbClr val="FF0000"/>
          </a:solidFill>
        </p:grpSpPr>
        <p:sp>
          <p:nvSpPr>
            <p:cNvPr id="158" name="Rectangle 157"/>
            <p:cNvSpPr/>
            <p:nvPr/>
          </p:nvSpPr>
          <p:spPr>
            <a:xfrm>
              <a:off x="4846985" y="3629613"/>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9" name="Rectangle 158"/>
            <p:cNvSpPr/>
            <p:nvPr/>
          </p:nvSpPr>
          <p:spPr>
            <a:xfrm>
              <a:off x="5388294" y="4734511"/>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0" name="Rectangle 159"/>
            <p:cNvSpPr/>
            <p:nvPr/>
          </p:nvSpPr>
          <p:spPr>
            <a:xfrm>
              <a:off x="4479840" y="5006405"/>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1" name="Rectangle 160"/>
            <p:cNvSpPr/>
            <p:nvPr/>
          </p:nvSpPr>
          <p:spPr>
            <a:xfrm>
              <a:off x="4240849" y="4311948"/>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2" name="Rectangle 161"/>
            <p:cNvSpPr/>
            <p:nvPr/>
          </p:nvSpPr>
          <p:spPr>
            <a:xfrm>
              <a:off x="3868506" y="3369841"/>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3" name="Rectangle 162"/>
            <p:cNvSpPr/>
            <p:nvPr/>
          </p:nvSpPr>
          <p:spPr>
            <a:xfrm>
              <a:off x="5581276" y="3889385"/>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4" name="Rectangle 163"/>
            <p:cNvSpPr/>
            <p:nvPr/>
          </p:nvSpPr>
          <p:spPr>
            <a:xfrm>
              <a:off x="5880881" y="5115231"/>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5" name="Rectangle 164"/>
            <p:cNvSpPr/>
            <p:nvPr/>
          </p:nvSpPr>
          <p:spPr>
            <a:xfrm>
              <a:off x="4874694" y="5347575"/>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6" name="Rectangle 165"/>
            <p:cNvSpPr/>
            <p:nvPr/>
          </p:nvSpPr>
          <p:spPr>
            <a:xfrm>
              <a:off x="3868507" y="4734511"/>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7" name="Rectangle 166"/>
            <p:cNvSpPr/>
            <p:nvPr/>
          </p:nvSpPr>
          <p:spPr>
            <a:xfrm>
              <a:off x="4607994" y="3121900"/>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8" name="Rectangle 167"/>
            <p:cNvSpPr/>
            <p:nvPr/>
          </p:nvSpPr>
          <p:spPr>
            <a:xfrm>
              <a:off x="6055794" y="3369841"/>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9" name="Rectangle 168"/>
            <p:cNvSpPr/>
            <p:nvPr/>
          </p:nvSpPr>
          <p:spPr>
            <a:xfrm>
              <a:off x="5446194" y="5595223"/>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0" name="Rectangle 169"/>
            <p:cNvSpPr/>
            <p:nvPr/>
          </p:nvSpPr>
          <p:spPr>
            <a:xfrm>
              <a:off x="5121969" y="4052176"/>
              <a:ext cx="238991" cy="259772"/>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1" name="Rectangle 170"/>
            <p:cNvSpPr/>
            <p:nvPr/>
          </p:nvSpPr>
          <p:spPr>
            <a:xfrm>
              <a:off x="4859107" y="4325802"/>
              <a:ext cx="238991" cy="259772"/>
            </a:xfrm>
            <a:prstGeom prst="rect">
              <a:avLst/>
            </a:prstGeom>
            <a:grpFill/>
            <a:ln>
              <a:solidFill>
                <a:schemeClr val="accent5">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4806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7"/>
                                        </p:tgtEl>
                                        <p:attrNameLst>
                                          <p:attrName>style.visibility</p:attrName>
                                        </p:attrNameLst>
                                      </p:cBhvr>
                                      <p:to>
                                        <p:strVal val="visible"/>
                                      </p:to>
                                    </p:set>
                                    <p:animEffect transition="in" filter="fade">
                                      <p:cBhvr>
                                        <p:cTn id="1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456570" cy="6858000"/>
          </a:xfrm>
          <a:prstGeom prst="rect">
            <a:avLst/>
          </a:prstGeom>
        </p:spPr>
      </p:pic>
      <p:sp>
        <p:nvSpPr>
          <p:cNvPr id="6" name="TextBox 5"/>
          <p:cNvSpPr txBox="1"/>
          <p:nvPr/>
        </p:nvSpPr>
        <p:spPr>
          <a:xfrm>
            <a:off x="1720645" y="6097836"/>
            <a:ext cx="2539478" cy="584775"/>
          </a:xfrm>
          <a:prstGeom prst="rect">
            <a:avLst/>
          </a:prstGeom>
          <a:noFill/>
        </p:spPr>
        <p:txBody>
          <a:bodyPr wrap="none" rtlCol="0">
            <a:spAutoFit/>
          </a:bodyPr>
          <a:lstStyle/>
          <a:p>
            <a:r>
              <a:rPr lang="en-CA" sz="3200" b="1" dirty="0" smtClean="0"/>
              <a:t>No temporal</a:t>
            </a:r>
            <a:endParaRPr lang="en-CA" sz="3200" b="1" dirty="0"/>
          </a:p>
        </p:txBody>
      </p:sp>
    </p:spTree>
    <p:extLst>
      <p:ext uri="{BB962C8B-B14F-4D97-AF65-F5344CB8AC3E}">
        <p14:creationId xmlns:p14="http://schemas.microsoft.com/office/powerpoint/2010/main" val="22519234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456570" cy="6858000"/>
          </a:xfrm>
          <a:prstGeom prst="rect">
            <a:avLst/>
          </a:prstGeom>
        </p:spPr>
      </p:pic>
      <p:sp>
        <p:nvSpPr>
          <p:cNvPr id="6" name="TextBox 5"/>
          <p:cNvSpPr txBox="1"/>
          <p:nvPr/>
        </p:nvSpPr>
        <p:spPr>
          <a:xfrm>
            <a:off x="1720645" y="6097836"/>
            <a:ext cx="1952201" cy="584775"/>
          </a:xfrm>
          <a:prstGeom prst="rect">
            <a:avLst/>
          </a:prstGeom>
          <a:noFill/>
        </p:spPr>
        <p:txBody>
          <a:bodyPr wrap="none" rtlCol="0">
            <a:spAutoFit/>
          </a:bodyPr>
          <a:lstStyle/>
          <a:p>
            <a:r>
              <a:rPr lang="en-CA" sz="3200" b="1" dirty="0" smtClean="0"/>
              <a:t>Temporal</a:t>
            </a:r>
            <a:endParaRPr lang="en-CA" sz="3200" b="1" dirty="0"/>
          </a:p>
        </p:txBody>
      </p:sp>
    </p:spTree>
    <p:extLst>
      <p:ext uri="{BB962C8B-B14F-4D97-AF65-F5344CB8AC3E}">
        <p14:creationId xmlns:p14="http://schemas.microsoft.com/office/powerpoint/2010/main" val="36116267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sao_tempor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6171567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Ambient occlusion</a:t>
            </a:r>
            <a:endParaRPr lang="en-CA" dirty="0"/>
          </a:p>
        </p:txBody>
      </p:sp>
      <p:sp>
        <p:nvSpPr>
          <p:cNvPr id="3" name="Content Placeholder 2"/>
          <p:cNvSpPr>
            <a:spLocks noGrp="1"/>
          </p:cNvSpPr>
          <p:nvPr>
            <p:ph idx="1"/>
          </p:nvPr>
        </p:nvSpPr>
        <p:spPr/>
        <p:txBody>
          <a:bodyPr/>
          <a:lstStyle/>
          <a:p>
            <a:r>
              <a:rPr lang="en-CA" dirty="0" smtClean="0"/>
              <a:t>SSAO is not enough to represent sky lighting occlusion…</a:t>
            </a:r>
          </a:p>
          <a:p>
            <a:r>
              <a:rPr lang="en-CA" dirty="0" smtClean="0"/>
              <a:t>Even multi-res approaches won’t catch all occlusion</a:t>
            </a:r>
          </a:p>
          <a:p>
            <a:r>
              <a:rPr lang="en-CA" dirty="0" smtClean="0"/>
              <a:t>Idea – separate ambient occlusion into multiple frequency bands</a:t>
            </a:r>
          </a:p>
          <a:p>
            <a:r>
              <a:rPr lang="en-CA" dirty="0" smtClean="0"/>
              <a:t>Every frequency band calculated with a different algorithm!</a:t>
            </a:r>
          </a:p>
          <a:p>
            <a:endParaRPr lang="en-CA" dirty="0"/>
          </a:p>
        </p:txBody>
      </p:sp>
    </p:spTree>
    <p:extLst>
      <p:ext uri="{BB962C8B-B14F-4D97-AF65-F5344CB8AC3E}">
        <p14:creationId xmlns:p14="http://schemas.microsoft.com/office/powerpoint/2010/main" val="412684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Multi-resolution ambient occlusion</a:t>
            </a:r>
            <a:br>
              <a:rPr lang="en-CA" dirty="0" smtClean="0"/>
            </a:br>
            <a:r>
              <a:rPr lang="en-CA" dirty="0" smtClean="0"/>
              <a:t>Example by </a:t>
            </a:r>
            <a:r>
              <a:rPr lang="en-CA" dirty="0" err="1" smtClean="0"/>
              <a:t>Inigo</a:t>
            </a:r>
            <a:r>
              <a:rPr lang="en-CA" dirty="0" smtClean="0"/>
              <a:t> </a:t>
            </a:r>
            <a:r>
              <a:rPr lang="en-CA" dirty="0" err="1" smtClean="0"/>
              <a:t>Quilez</a:t>
            </a:r>
            <a:endParaRPr lang="en-CA" dirty="0"/>
          </a:p>
        </p:txBody>
      </p:sp>
      <p:sp>
        <p:nvSpPr>
          <p:cNvPr id="4" name="Rectangle 3"/>
          <p:cNvSpPr/>
          <p:nvPr/>
        </p:nvSpPr>
        <p:spPr>
          <a:xfrm>
            <a:off x="353961" y="6045680"/>
            <a:ext cx="10432026" cy="369332"/>
          </a:xfrm>
          <a:prstGeom prst="rect">
            <a:avLst/>
          </a:prstGeom>
        </p:spPr>
        <p:txBody>
          <a:bodyPr wrap="square">
            <a:spAutoFit/>
          </a:bodyPr>
          <a:lstStyle/>
          <a:p>
            <a:r>
              <a:rPr lang="en-CA" dirty="0" smtClean="0"/>
              <a:t>Source: </a:t>
            </a:r>
            <a:r>
              <a:rPr lang="en-CA" dirty="0" smtClean="0">
                <a:hlinkClick r:id="rId3"/>
              </a:rPr>
              <a:t>http</a:t>
            </a:r>
            <a:r>
              <a:rPr lang="en-CA" dirty="0">
                <a:hlinkClick r:id="rId3"/>
              </a:rPr>
              <a:t>://</a:t>
            </a:r>
            <a:r>
              <a:rPr lang="en-CA" dirty="0" smtClean="0">
                <a:hlinkClick r:id="rId3"/>
              </a:rPr>
              <a:t>www.iquilezles.org/www/articles/multiresaocc/multiresaocc.htm</a:t>
            </a:r>
            <a:r>
              <a:rPr lang="en-CA" dirty="0" smtClean="0"/>
              <a:t> </a:t>
            </a:r>
            <a:endParaRPr lang="en-CA"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961" y="2121140"/>
            <a:ext cx="3733800" cy="18669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4467" y="2121140"/>
            <a:ext cx="3743325" cy="18669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58020" y="2121140"/>
            <a:ext cx="3733800" cy="186690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21974" y="2654780"/>
            <a:ext cx="6096000" cy="3048000"/>
          </a:xfrm>
          <a:prstGeom prst="rect">
            <a:avLst/>
          </a:prstGeom>
        </p:spPr>
      </p:pic>
    </p:spTree>
    <p:extLst>
      <p:ext uri="{BB962C8B-B14F-4D97-AF65-F5344CB8AC3E}">
        <p14:creationId xmlns:p14="http://schemas.microsoft.com/office/powerpoint/2010/main" val="158265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World Ambient Occlusion</a:t>
            </a:r>
            <a:endParaRPr lang="en-CA" dirty="0"/>
          </a:p>
        </p:txBody>
      </p:sp>
      <p:sp>
        <p:nvSpPr>
          <p:cNvPr id="3" name="Content Placeholder 2"/>
          <p:cNvSpPr>
            <a:spLocks noGrp="1"/>
          </p:cNvSpPr>
          <p:nvPr>
            <p:ph idx="1"/>
          </p:nvPr>
        </p:nvSpPr>
        <p:spPr>
          <a:xfrm>
            <a:off x="539681" y="1923845"/>
            <a:ext cx="8948447" cy="3880773"/>
          </a:xfrm>
        </p:spPr>
        <p:txBody>
          <a:bodyPr/>
          <a:lstStyle/>
          <a:p>
            <a:r>
              <a:rPr lang="en-CA" dirty="0" smtClean="0"/>
              <a:t>Needed large scale sky occlusion for direct sky lighting from buildings and trees</a:t>
            </a:r>
          </a:p>
          <a:p>
            <a:r>
              <a:rPr lang="en-CA" dirty="0" smtClean="0"/>
              <a:t>World Ambient Occlusion</a:t>
            </a:r>
            <a:endParaRPr lang="en-CA" dirty="0"/>
          </a:p>
          <a:p>
            <a:r>
              <a:rPr lang="en-CA" dirty="0" smtClean="0"/>
              <a:t>Technique developed for Assassin’s Creed 3</a:t>
            </a:r>
          </a:p>
          <a:p>
            <a:r>
              <a:rPr lang="en-CA" dirty="0" smtClean="0"/>
              <a:t>See Jean-Francois St-Amour talk from GDC 2013!</a:t>
            </a:r>
          </a:p>
        </p:txBody>
      </p:sp>
    </p:spTree>
    <p:extLst>
      <p:ext uri="{BB962C8B-B14F-4D97-AF65-F5344CB8AC3E}">
        <p14:creationId xmlns:p14="http://schemas.microsoft.com/office/powerpoint/2010/main" val="146879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s://mdc-web-tomcat17.ubisoft.org/confluence/download/attachments/182960247/Confluence_AOType_WorldAndSS_00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81615" cy="7073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7140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World Ambient Occlusion</a:t>
            </a:r>
            <a:endParaRPr lang="en-CA" dirty="0"/>
          </a:p>
        </p:txBody>
      </p:sp>
      <p:sp>
        <p:nvSpPr>
          <p:cNvPr id="4" name="Content Placeholder 2"/>
          <p:cNvSpPr>
            <a:spLocks noGrp="1"/>
          </p:cNvSpPr>
          <p:nvPr>
            <p:ph idx="1"/>
          </p:nvPr>
        </p:nvSpPr>
        <p:spPr>
          <a:xfrm>
            <a:off x="579011" y="1930400"/>
            <a:ext cx="4814002" cy="4627716"/>
          </a:xfrm>
        </p:spPr>
        <p:txBody>
          <a:bodyPr>
            <a:normAutofit/>
          </a:bodyPr>
          <a:lstStyle/>
          <a:p>
            <a:r>
              <a:rPr lang="en-US" sz="2400" cap="small" dirty="0" smtClean="0">
                <a:latin typeface="Calibri" pitchFamily="34" charset="0"/>
              </a:rPr>
              <a:t>Offline</a:t>
            </a:r>
          </a:p>
          <a:p>
            <a:pPr lvl="1"/>
            <a:r>
              <a:rPr lang="en-US" sz="1800" cap="small" dirty="0" smtClean="0">
                <a:latin typeface="Calibri" pitchFamily="34" charset="0"/>
              </a:rPr>
              <a:t>render </a:t>
            </a:r>
            <a:r>
              <a:rPr lang="en-US" sz="1800" cap="small" dirty="0">
                <a:latin typeface="Calibri" pitchFamily="34" charset="0"/>
              </a:rPr>
              <a:t>scene depth from top </a:t>
            </a:r>
            <a:endParaRPr lang="en-US" sz="1800" cap="small" dirty="0" smtClean="0">
              <a:latin typeface="Calibri" pitchFamily="34" charset="0"/>
            </a:endParaRPr>
          </a:p>
          <a:p>
            <a:pPr lvl="1"/>
            <a:r>
              <a:rPr lang="en-US" sz="1800" cap="small" dirty="0" smtClean="0">
                <a:latin typeface="Calibri" pitchFamily="34" charset="0"/>
              </a:rPr>
              <a:t>7x7 Gaussian </a:t>
            </a:r>
            <a:r>
              <a:rPr lang="en-US" sz="1800" cap="small" dirty="0">
                <a:latin typeface="Calibri" pitchFamily="34" charset="0"/>
              </a:rPr>
              <a:t>blur on the </a:t>
            </a:r>
            <a:r>
              <a:rPr lang="en-US" sz="1800" cap="small" dirty="0" smtClean="0">
                <a:latin typeface="Calibri" pitchFamily="34" charset="0"/>
              </a:rPr>
              <a:t>depth</a:t>
            </a:r>
            <a:endParaRPr lang="en-US" sz="1800" cap="small" dirty="0">
              <a:latin typeface="Calibri" pitchFamily="34" charset="0"/>
            </a:endParaRPr>
          </a:p>
          <a:p>
            <a:r>
              <a:rPr lang="en-US" sz="2400" cap="small" dirty="0">
                <a:latin typeface="Calibri" pitchFamily="34" charset="0"/>
              </a:rPr>
              <a:t>At runtime:</a:t>
            </a:r>
          </a:p>
          <a:p>
            <a:pPr lvl="1"/>
            <a:r>
              <a:rPr lang="en-US" sz="1800" cap="small" dirty="0" smtClean="0">
                <a:latin typeface="Calibri" pitchFamily="34" charset="0"/>
              </a:rPr>
              <a:t>Sample World AO to get an estimated </a:t>
            </a:r>
            <a:r>
              <a:rPr lang="en-US" sz="1800" cap="small" dirty="0" err="1" smtClean="0">
                <a:latin typeface="Calibri" pitchFamily="34" charset="0"/>
              </a:rPr>
              <a:t>occluder</a:t>
            </a:r>
            <a:r>
              <a:rPr lang="en-US" sz="1800" cap="small" dirty="0" smtClean="0">
                <a:latin typeface="Calibri" pitchFamily="34" charset="0"/>
              </a:rPr>
              <a:t> height</a:t>
            </a:r>
          </a:p>
          <a:p>
            <a:pPr lvl="1"/>
            <a:r>
              <a:rPr lang="en-US" sz="1800" cap="small" dirty="0" smtClean="0">
                <a:latin typeface="Calibri" pitchFamily="34" charset="0"/>
              </a:rPr>
              <a:t>sample offset by XY normal</a:t>
            </a:r>
          </a:p>
          <a:p>
            <a:pPr lvl="1"/>
            <a:r>
              <a:rPr lang="en-US" sz="1800" cap="small" dirty="0" smtClean="0">
                <a:latin typeface="Calibri" pitchFamily="34" charset="0"/>
              </a:rPr>
              <a:t>Apply AO to sky ambient lighting </a:t>
            </a:r>
            <a:r>
              <a:rPr lang="en-US" sz="1800" b="1" cap="small" dirty="0" smtClean="0">
                <a:latin typeface="Calibri" pitchFamily="34" charset="0"/>
              </a:rPr>
              <a:t>only</a:t>
            </a:r>
          </a:p>
          <a:p>
            <a:pPr lvl="1"/>
            <a:r>
              <a:rPr lang="en-US" sz="1800" cap="small" dirty="0" smtClean="0">
                <a:latin typeface="Calibri" pitchFamily="34" charset="0"/>
              </a:rPr>
              <a:t>Baked sun bounce irradiance already contains this frequency of information!</a:t>
            </a:r>
            <a:endParaRPr lang="en-US" sz="1800" cap="small" dirty="0">
              <a:latin typeface="Calibri" pitchFamily="34" charset="0"/>
            </a:endParaRPr>
          </a:p>
          <a:p>
            <a:endParaRPr lang="fr-CA" sz="2400"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5352" y="2432630"/>
            <a:ext cx="2667896"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46478" y="4376846"/>
            <a:ext cx="2657496"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195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5" end="5"/>
                                            </p:txEl>
                                          </p:spTgt>
                                        </p:tgtEl>
                                        <p:attrNameLst>
                                          <p:attrName>style.visibility</p:attrName>
                                        </p:attrNameLst>
                                      </p:cBhvr>
                                      <p:to>
                                        <p:strVal val="visible"/>
                                      </p:to>
                                    </p:set>
                                    <p:animEffect transition="in" filter="fade">
                                      <p:cBhvr>
                                        <p:cTn id="10" dur="500"/>
                                        <p:tgtEl>
                                          <p:spTgt spid="4">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animEffect transition="in" filter="fade">
                                      <p:cBhvr>
                                        <p:cTn id="15" dur="500"/>
                                        <p:tgtEl>
                                          <p:spTgt spid="4">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7" end="7"/>
                                            </p:txEl>
                                          </p:spTgt>
                                        </p:tgtEl>
                                        <p:attrNameLst>
                                          <p:attrName>style.visibility</p:attrName>
                                        </p:attrNameLst>
                                      </p:cBhvr>
                                      <p:to>
                                        <p:strVal val="visible"/>
                                      </p:to>
                                    </p:set>
                                    <p:animEffect transition="in" filter="fade">
                                      <p:cBhvr>
                                        <p:cTn id="18"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4" name="Content Placeholder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77259" cy="6858000"/>
          </a:xfrm>
          <a:prstGeom prst="rect">
            <a:avLst/>
          </a:prstGeom>
        </p:spPr>
      </p:pic>
    </p:spTree>
    <p:extLst>
      <p:ext uri="{BB962C8B-B14F-4D97-AF65-F5344CB8AC3E}">
        <p14:creationId xmlns:p14="http://schemas.microsoft.com/office/powerpoint/2010/main" val="42834936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0319"/>
            <a:ext cx="12210344" cy="6868319"/>
          </a:xfrm>
        </p:spPr>
      </p:pic>
    </p:spTree>
    <p:extLst>
      <p:ext uri="{BB962C8B-B14F-4D97-AF65-F5344CB8AC3E}">
        <p14:creationId xmlns:p14="http://schemas.microsoft.com/office/powerpoint/2010/main" val="36862269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12191999" cy="6858000"/>
          </a:xfrm>
        </p:spPr>
      </p:pic>
    </p:spTree>
    <p:extLst>
      <p:ext uri="{BB962C8B-B14F-4D97-AF65-F5344CB8AC3E}">
        <p14:creationId xmlns:p14="http://schemas.microsoft.com/office/powerpoint/2010/main" val="25882773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12191999" cy="6858000"/>
          </a:xfrm>
        </p:spPr>
      </p:pic>
    </p:spTree>
    <p:extLst>
      <p:ext uri="{BB962C8B-B14F-4D97-AF65-F5344CB8AC3E}">
        <p14:creationId xmlns:p14="http://schemas.microsoft.com/office/powerpoint/2010/main" val="37115848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12191999" cy="6858000"/>
          </a:xfrm>
        </p:spPr>
      </p:pic>
    </p:spTree>
    <p:extLst>
      <p:ext uri="{BB962C8B-B14F-4D97-AF65-F5344CB8AC3E}">
        <p14:creationId xmlns:p14="http://schemas.microsoft.com/office/powerpoint/2010/main" val="40203933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5122" name="Picture 2" descr="http://images.bit-tech.net/content_images/2013/12/assassin-s-creed-iv-black-flag-review/ac4bfsp-2013-11-23-00-34-47-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89061" y="374455"/>
            <a:ext cx="10544847" cy="1938992"/>
          </a:xfrm>
          <a:prstGeom prst="rect">
            <a:avLst/>
          </a:prstGeom>
          <a:solidFill>
            <a:schemeClr val="tx1"/>
          </a:solidFill>
        </p:spPr>
        <p:txBody>
          <a:bodyPr wrap="square" rtlCol="0">
            <a:spAutoFit/>
          </a:bodyPr>
          <a:lstStyle/>
          <a:p>
            <a:endParaRPr lang="en-CA" sz="4000" dirty="0" smtClean="0">
              <a:solidFill>
                <a:schemeClr val="bg1"/>
              </a:solidFill>
            </a:endParaRPr>
          </a:p>
          <a:p>
            <a:r>
              <a:rPr lang="en-CA" sz="4000" dirty="0" smtClean="0">
                <a:solidFill>
                  <a:schemeClr val="bg1"/>
                </a:solidFill>
              </a:rPr>
              <a:t>    Atmospheric and weather effects</a:t>
            </a:r>
          </a:p>
          <a:p>
            <a:endParaRPr lang="en-CA" sz="4000" dirty="0">
              <a:solidFill>
                <a:schemeClr val="bg1"/>
              </a:solidFill>
            </a:endParaRPr>
          </a:p>
        </p:txBody>
      </p:sp>
    </p:spTree>
    <p:extLst>
      <p:ext uri="{BB962C8B-B14F-4D97-AF65-F5344CB8AC3E}">
        <p14:creationId xmlns:p14="http://schemas.microsoft.com/office/powerpoint/2010/main" val="9337771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Atmospheric effects</a:t>
            </a:r>
            <a:endParaRPr lang="en-CA" dirty="0"/>
          </a:p>
        </p:txBody>
      </p:sp>
      <p:sp>
        <p:nvSpPr>
          <p:cNvPr id="3" name="Content Placeholder 2"/>
          <p:cNvSpPr>
            <a:spLocks noGrp="1"/>
          </p:cNvSpPr>
          <p:nvPr>
            <p:ph idx="1"/>
          </p:nvPr>
        </p:nvSpPr>
        <p:spPr/>
        <p:txBody>
          <a:bodyPr/>
          <a:lstStyle/>
          <a:p>
            <a:r>
              <a:rPr lang="en-CA" dirty="0" smtClean="0"/>
              <a:t>Caribbean tropical climate extremely unpredictable</a:t>
            </a:r>
          </a:p>
          <a:p>
            <a:r>
              <a:rPr lang="en-CA" dirty="0" smtClean="0"/>
              <a:t>Goes from dusty and dry to showers and storms within minutes</a:t>
            </a:r>
          </a:p>
          <a:p>
            <a:r>
              <a:rPr lang="en-CA" dirty="0" smtClean="0"/>
              <a:t>Already had coherent and robust weather system from AC3</a:t>
            </a:r>
          </a:p>
          <a:p>
            <a:r>
              <a:rPr lang="en-CA" dirty="0" smtClean="0"/>
              <a:t>Need for new cool, next-gen procedural atmospheric effects!</a:t>
            </a:r>
            <a:endParaRPr lang="en-CA" dirty="0"/>
          </a:p>
        </p:txBody>
      </p:sp>
    </p:spTree>
    <p:extLst>
      <p:ext uri="{BB962C8B-B14F-4D97-AF65-F5344CB8AC3E}">
        <p14:creationId xmlns:p14="http://schemas.microsoft.com/office/powerpoint/2010/main" val="253824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319"/>
            <a:ext cx="12210344" cy="6868319"/>
          </a:xfrm>
        </p:spPr>
      </p:pic>
      <p:sp>
        <p:nvSpPr>
          <p:cNvPr id="5" name="TextBox 4"/>
          <p:cNvSpPr txBox="1"/>
          <p:nvPr/>
        </p:nvSpPr>
        <p:spPr>
          <a:xfrm>
            <a:off x="1332269" y="776749"/>
            <a:ext cx="9527458" cy="1323439"/>
          </a:xfrm>
          <a:prstGeom prst="rect">
            <a:avLst/>
          </a:prstGeom>
          <a:solidFill>
            <a:schemeClr val="tx1">
              <a:alpha val="48000"/>
            </a:schemeClr>
          </a:solidFill>
        </p:spPr>
        <p:txBody>
          <a:bodyPr wrap="square" rtlCol="0">
            <a:spAutoFit/>
          </a:bodyPr>
          <a:lstStyle/>
          <a:p>
            <a:r>
              <a:rPr lang="en-CA" sz="4000" dirty="0" smtClean="0">
                <a:solidFill>
                  <a:schemeClr val="bg1"/>
                </a:solidFill>
              </a:rPr>
              <a:t>GPU Procedural Rain</a:t>
            </a:r>
          </a:p>
          <a:p>
            <a:r>
              <a:rPr lang="en-CA" sz="4000" dirty="0" smtClean="0">
                <a:solidFill>
                  <a:schemeClr val="bg1"/>
                </a:solidFill>
              </a:rPr>
              <a:t>Rain ripples</a:t>
            </a:r>
            <a:endParaRPr lang="en-CA" sz="4000" dirty="0">
              <a:solidFill>
                <a:schemeClr val="bg1"/>
              </a:solidFill>
            </a:endParaRPr>
          </a:p>
        </p:txBody>
      </p:sp>
    </p:spTree>
    <p:extLst>
      <p:ext uri="{BB962C8B-B14F-4D97-AF65-F5344CB8AC3E}">
        <p14:creationId xmlns:p14="http://schemas.microsoft.com/office/powerpoint/2010/main" val="30550321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0320"/>
            <a:ext cx="12214009" cy="6868319"/>
          </a:xfrm>
        </p:spPr>
      </p:pic>
      <p:sp>
        <p:nvSpPr>
          <p:cNvPr id="5" name="TextBox 4"/>
          <p:cNvSpPr txBox="1"/>
          <p:nvPr/>
        </p:nvSpPr>
        <p:spPr>
          <a:xfrm>
            <a:off x="1206249" y="1072573"/>
            <a:ext cx="9527458" cy="707886"/>
          </a:xfrm>
          <a:prstGeom prst="rect">
            <a:avLst/>
          </a:prstGeom>
          <a:solidFill>
            <a:schemeClr val="tx1">
              <a:alpha val="48000"/>
            </a:schemeClr>
          </a:solidFill>
        </p:spPr>
        <p:txBody>
          <a:bodyPr wrap="square" rtlCol="0">
            <a:spAutoFit/>
          </a:bodyPr>
          <a:lstStyle/>
          <a:p>
            <a:r>
              <a:rPr lang="en-CA" sz="4000" dirty="0" smtClean="0">
                <a:solidFill>
                  <a:schemeClr val="bg1"/>
                </a:solidFill>
              </a:rPr>
              <a:t>No ripples</a:t>
            </a:r>
            <a:endParaRPr lang="en-CA" sz="4000" dirty="0">
              <a:solidFill>
                <a:schemeClr val="bg1"/>
              </a:solidFill>
            </a:endParaRPr>
          </a:p>
        </p:txBody>
      </p:sp>
    </p:spTree>
    <p:extLst>
      <p:ext uri="{BB962C8B-B14F-4D97-AF65-F5344CB8AC3E}">
        <p14:creationId xmlns:p14="http://schemas.microsoft.com/office/powerpoint/2010/main" val="19058723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4937" cy="6858000"/>
          </a:xfrm>
        </p:spPr>
      </p:pic>
      <p:sp>
        <p:nvSpPr>
          <p:cNvPr id="5" name="TextBox 4"/>
          <p:cNvSpPr txBox="1"/>
          <p:nvPr/>
        </p:nvSpPr>
        <p:spPr>
          <a:xfrm>
            <a:off x="1206249" y="1072573"/>
            <a:ext cx="9527458" cy="707886"/>
          </a:xfrm>
          <a:prstGeom prst="rect">
            <a:avLst/>
          </a:prstGeom>
          <a:solidFill>
            <a:schemeClr val="tx1">
              <a:alpha val="48000"/>
            </a:schemeClr>
          </a:solidFill>
        </p:spPr>
        <p:txBody>
          <a:bodyPr wrap="square" rtlCol="0">
            <a:spAutoFit/>
          </a:bodyPr>
          <a:lstStyle/>
          <a:p>
            <a:r>
              <a:rPr lang="en-CA" sz="4000" dirty="0" smtClean="0">
                <a:solidFill>
                  <a:schemeClr val="bg1"/>
                </a:solidFill>
              </a:rPr>
              <a:t>Ripples</a:t>
            </a:r>
            <a:endParaRPr lang="en-CA" sz="4000" dirty="0">
              <a:solidFill>
                <a:schemeClr val="bg1"/>
              </a:solidFill>
            </a:endParaRPr>
          </a:p>
        </p:txBody>
      </p:sp>
    </p:spTree>
    <p:extLst>
      <p:ext uri="{BB962C8B-B14F-4D97-AF65-F5344CB8AC3E}">
        <p14:creationId xmlns:p14="http://schemas.microsoft.com/office/powerpoint/2010/main" val="30247808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ain_rippl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2818795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repeatCount="indefinite" fill="hold" display="0">
                  <p:stCondLst>
                    <p:cond delay="indefinite"/>
                  </p:stCondLst>
                </p:cTn>
                <p:tgtEl>
                  <p:spTgt spid="4"/>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Rain ripples</a:t>
            </a:r>
            <a:endParaRPr lang="en-CA" dirty="0"/>
          </a:p>
        </p:txBody>
      </p:sp>
      <p:sp>
        <p:nvSpPr>
          <p:cNvPr id="5" name="Rounded Rectangle 4"/>
          <p:cNvSpPr/>
          <p:nvPr/>
        </p:nvSpPr>
        <p:spPr>
          <a:xfrm>
            <a:off x="505810" y="1822245"/>
            <a:ext cx="2714796" cy="12454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dirty="0" smtClean="0"/>
              <a:t>CS: Spawn and evolve rain ripples</a:t>
            </a:r>
            <a:endParaRPr lang="en-CA" sz="1400" dirty="0"/>
          </a:p>
        </p:txBody>
      </p:sp>
      <p:sp>
        <p:nvSpPr>
          <p:cNvPr id="6" name="Right Arrow 5"/>
          <p:cNvSpPr/>
          <p:nvPr/>
        </p:nvSpPr>
        <p:spPr>
          <a:xfrm>
            <a:off x="3427084" y="1732116"/>
            <a:ext cx="776748" cy="14256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4361149" y="1822245"/>
            <a:ext cx="2557479" cy="12454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dirty="0" smtClean="0"/>
              <a:t>PS: Draw rain ripples into signed </a:t>
            </a:r>
            <a:r>
              <a:rPr lang="en-CA" sz="1400" dirty="0" err="1" smtClean="0"/>
              <a:t>heighfield</a:t>
            </a:r>
            <a:r>
              <a:rPr lang="en-CA" sz="1400" dirty="0" smtClean="0"/>
              <a:t> texture</a:t>
            </a:r>
            <a:endParaRPr lang="en-CA" sz="1400" dirty="0"/>
          </a:p>
        </p:txBody>
      </p:sp>
      <p:sp>
        <p:nvSpPr>
          <p:cNvPr id="8" name="Right Arrow 7"/>
          <p:cNvSpPr/>
          <p:nvPr/>
        </p:nvSpPr>
        <p:spPr>
          <a:xfrm>
            <a:off x="7125106" y="1777181"/>
            <a:ext cx="776748" cy="14256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ounded Rectangle 8"/>
          <p:cNvSpPr/>
          <p:nvPr/>
        </p:nvSpPr>
        <p:spPr>
          <a:xfrm>
            <a:off x="8108332" y="1732116"/>
            <a:ext cx="2557479" cy="14256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dirty="0" smtClean="0"/>
              <a:t>PS: Calculate </a:t>
            </a:r>
            <a:r>
              <a:rPr lang="en-CA" sz="1400" dirty="0" err="1" smtClean="0"/>
              <a:t>heightfield</a:t>
            </a:r>
            <a:r>
              <a:rPr lang="en-CA" sz="1400" dirty="0" smtClean="0"/>
              <a:t> derivatives</a:t>
            </a:r>
            <a:endParaRPr lang="en-CA" sz="1400"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8452" y="3378608"/>
            <a:ext cx="2322872" cy="2322872"/>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714012495"/>
              </p:ext>
            </p:extLst>
          </p:nvPr>
        </p:nvGraphicFramePr>
        <p:xfrm>
          <a:off x="677334" y="3384341"/>
          <a:ext cx="2419826" cy="2373510"/>
        </p:xfrm>
        <a:graphic>
          <a:graphicData uri="http://schemas.openxmlformats.org/drawingml/2006/table">
            <a:tbl>
              <a:tblPr firstRow="1" bandRow="1">
                <a:tableStyleId>{5C22544A-7EE6-4342-B048-85BDC9FD1C3A}</a:tableStyleId>
              </a:tblPr>
              <a:tblGrid>
                <a:gridCol w="1284745"/>
                <a:gridCol w="1135081"/>
              </a:tblGrid>
              <a:tr h="395585">
                <a:tc>
                  <a:txBody>
                    <a:bodyPr/>
                    <a:lstStyle/>
                    <a:p>
                      <a:r>
                        <a:rPr lang="en-CA" dirty="0" smtClean="0"/>
                        <a:t>Field</a:t>
                      </a:r>
                      <a:endParaRPr lang="en-CA" dirty="0"/>
                    </a:p>
                  </a:txBody>
                  <a:tcPr/>
                </a:tc>
                <a:tc>
                  <a:txBody>
                    <a:bodyPr/>
                    <a:lstStyle/>
                    <a:p>
                      <a:r>
                        <a:rPr lang="en-CA" dirty="0" smtClean="0"/>
                        <a:t>Type</a:t>
                      </a:r>
                      <a:endParaRPr lang="en-CA" dirty="0"/>
                    </a:p>
                  </a:txBody>
                  <a:tcPr/>
                </a:tc>
              </a:tr>
              <a:tr h="395585">
                <a:tc>
                  <a:txBody>
                    <a:bodyPr/>
                    <a:lstStyle/>
                    <a:p>
                      <a:r>
                        <a:rPr lang="en-CA" dirty="0" smtClean="0"/>
                        <a:t>Position</a:t>
                      </a:r>
                      <a:endParaRPr lang="en-CA" dirty="0"/>
                    </a:p>
                  </a:txBody>
                  <a:tcPr/>
                </a:tc>
                <a:tc>
                  <a:txBody>
                    <a:bodyPr/>
                    <a:lstStyle/>
                    <a:p>
                      <a:r>
                        <a:rPr lang="en-CA" dirty="0" smtClean="0"/>
                        <a:t>float2</a:t>
                      </a:r>
                      <a:endParaRPr lang="en-CA" dirty="0"/>
                    </a:p>
                  </a:txBody>
                  <a:tcPr/>
                </a:tc>
              </a:tr>
              <a:tr h="395585">
                <a:tc>
                  <a:txBody>
                    <a:bodyPr/>
                    <a:lstStyle/>
                    <a:p>
                      <a:r>
                        <a:rPr lang="en-CA" dirty="0" smtClean="0"/>
                        <a:t>Life</a:t>
                      </a:r>
                      <a:endParaRPr lang="en-CA" dirty="0"/>
                    </a:p>
                  </a:txBody>
                  <a:tcPr/>
                </a:tc>
                <a:tc>
                  <a:txBody>
                    <a:bodyPr/>
                    <a:lstStyle/>
                    <a:p>
                      <a:r>
                        <a:rPr lang="en-CA" dirty="0" smtClean="0"/>
                        <a:t>float</a:t>
                      </a:r>
                      <a:endParaRPr lang="en-CA" dirty="0"/>
                    </a:p>
                  </a:txBody>
                  <a:tcPr/>
                </a:tc>
              </a:tr>
              <a:tr h="395585">
                <a:tc>
                  <a:txBody>
                    <a:bodyPr/>
                    <a:lstStyle/>
                    <a:p>
                      <a:r>
                        <a:rPr lang="en-CA" dirty="0" smtClean="0"/>
                        <a:t>Max life</a:t>
                      </a:r>
                      <a:endParaRPr lang="en-CA" dirty="0"/>
                    </a:p>
                  </a:txBody>
                  <a:tcPr/>
                </a:tc>
                <a:tc>
                  <a:txBody>
                    <a:bodyPr/>
                    <a:lstStyle/>
                    <a:p>
                      <a:r>
                        <a:rPr lang="en-CA" dirty="0" smtClean="0"/>
                        <a:t>float</a:t>
                      </a:r>
                      <a:endParaRPr lang="en-CA" dirty="0"/>
                    </a:p>
                  </a:txBody>
                  <a:tcPr/>
                </a:tc>
              </a:tr>
              <a:tr h="395585">
                <a:tc>
                  <a:txBody>
                    <a:bodyPr/>
                    <a:lstStyle/>
                    <a:p>
                      <a:r>
                        <a:rPr lang="en-CA" dirty="0" smtClean="0"/>
                        <a:t>Strength</a:t>
                      </a:r>
                      <a:endParaRPr lang="en-CA" dirty="0"/>
                    </a:p>
                  </a:txBody>
                  <a:tcPr/>
                </a:tc>
                <a:tc>
                  <a:txBody>
                    <a:bodyPr/>
                    <a:lstStyle/>
                    <a:p>
                      <a:r>
                        <a:rPr lang="en-CA" dirty="0" smtClean="0"/>
                        <a:t>float</a:t>
                      </a:r>
                      <a:endParaRPr lang="en-CA" dirty="0"/>
                    </a:p>
                  </a:txBody>
                  <a:tcPr/>
                </a:tc>
              </a:tr>
              <a:tr h="395585">
                <a:tc>
                  <a:txBody>
                    <a:bodyPr/>
                    <a:lstStyle/>
                    <a:p>
                      <a:r>
                        <a:rPr lang="en-CA" dirty="0" smtClean="0"/>
                        <a:t>Max radius</a:t>
                      </a:r>
                      <a:endParaRPr lang="en-CA" dirty="0"/>
                    </a:p>
                  </a:txBody>
                  <a:tcPr/>
                </a:tc>
                <a:tc>
                  <a:txBody>
                    <a:bodyPr/>
                    <a:lstStyle/>
                    <a:p>
                      <a:r>
                        <a:rPr lang="en-CA" dirty="0" smtClean="0"/>
                        <a:t>float</a:t>
                      </a:r>
                      <a:endParaRPr lang="en-CA" dirty="0"/>
                    </a:p>
                  </a:txBody>
                  <a:tcPr/>
                </a:tc>
              </a:tr>
            </a:tbl>
          </a:graphicData>
        </a:graphic>
      </p:graphicFrame>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6529" y="3378608"/>
            <a:ext cx="2322872" cy="2322872"/>
          </a:xfrm>
          <a:prstGeom prst="rect">
            <a:avLst/>
          </a:prstGeom>
        </p:spPr>
      </p:pic>
      <p:sp>
        <p:nvSpPr>
          <p:cNvPr id="13" name="TextBox 12"/>
          <p:cNvSpPr txBox="1"/>
          <p:nvPr/>
        </p:nvSpPr>
        <p:spPr>
          <a:xfrm>
            <a:off x="549667" y="5911642"/>
            <a:ext cx="2547492" cy="307777"/>
          </a:xfrm>
          <a:prstGeom prst="rect">
            <a:avLst/>
          </a:prstGeom>
          <a:noFill/>
        </p:spPr>
        <p:txBody>
          <a:bodyPr wrap="none" rtlCol="0">
            <a:spAutoFit/>
          </a:bodyPr>
          <a:lstStyle/>
          <a:p>
            <a:r>
              <a:rPr lang="en-CA" sz="1400" dirty="0" smtClean="0"/>
              <a:t>Updated rain ripple structure</a:t>
            </a:r>
            <a:endParaRPr lang="en-CA" sz="1400" dirty="0"/>
          </a:p>
        </p:txBody>
      </p:sp>
      <p:sp>
        <p:nvSpPr>
          <p:cNvPr id="14" name="TextBox 13"/>
          <p:cNvSpPr txBox="1"/>
          <p:nvPr/>
        </p:nvSpPr>
        <p:spPr>
          <a:xfrm>
            <a:off x="8120481" y="5911643"/>
            <a:ext cx="2523448" cy="307777"/>
          </a:xfrm>
          <a:prstGeom prst="rect">
            <a:avLst/>
          </a:prstGeom>
          <a:noFill/>
        </p:spPr>
        <p:txBody>
          <a:bodyPr wrap="none" rtlCol="0">
            <a:spAutoFit/>
          </a:bodyPr>
          <a:lstStyle/>
          <a:p>
            <a:r>
              <a:rPr lang="en-CA" sz="1400" dirty="0" smtClean="0"/>
              <a:t>256x256 signed R8G8 texture</a:t>
            </a:r>
            <a:endParaRPr lang="en-CA" sz="1400" dirty="0"/>
          </a:p>
        </p:txBody>
      </p:sp>
      <p:sp>
        <p:nvSpPr>
          <p:cNvPr id="15" name="TextBox 14"/>
          <p:cNvSpPr txBox="1"/>
          <p:nvPr/>
        </p:nvSpPr>
        <p:spPr>
          <a:xfrm>
            <a:off x="4630852" y="5911644"/>
            <a:ext cx="2307042" cy="307777"/>
          </a:xfrm>
          <a:prstGeom prst="rect">
            <a:avLst/>
          </a:prstGeom>
          <a:noFill/>
        </p:spPr>
        <p:txBody>
          <a:bodyPr wrap="none" rtlCol="0">
            <a:spAutoFit/>
          </a:bodyPr>
          <a:lstStyle/>
          <a:p>
            <a:r>
              <a:rPr lang="en-CA" sz="1400" dirty="0" smtClean="0"/>
              <a:t>256x256 signed R8 texture</a:t>
            </a:r>
            <a:endParaRPr lang="en-CA" sz="1400" dirty="0"/>
          </a:p>
        </p:txBody>
      </p:sp>
    </p:spTree>
    <p:extLst>
      <p:ext uri="{BB962C8B-B14F-4D97-AF65-F5344CB8AC3E}">
        <p14:creationId xmlns:p14="http://schemas.microsoft.com/office/powerpoint/2010/main" val="1740667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4" grpId="0"/>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ain_ripples_textu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8465088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repeatCount="indefinite" fill="hold" display="0">
                  <p:stCondLst>
                    <p:cond delay="indefinite"/>
                  </p:stCondLst>
                </p:cTn>
                <p:tgtEl>
                  <p:spTgt spid="4"/>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2964" y="2166169"/>
            <a:ext cx="2971606" cy="312338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CA"/>
          </a:p>
        </p:txBody>
      </p:sp>
      <p:grpSp>
        <p:nvGrpSpPr>
          <p:cNvPr id="8" name="Group 7"/>
          <p:cNvGrpSpPr/>
          <p:nvPr/>
        </p:nvGrpSpPr>
        <p:grpSpPr>
          <a:xfrm>
            <a:off x="3079844" y="1926406"/>
            <a:ext cx="1075294" cy="1094382"/>
            <a:chOff x="1229032" y="2654710"/>
            <a:chExt cx="1323525" cy="1347019"/>
          </a:xfrm>
        </p:grpSpPr>
        <p:sp>
          <p:nvSpPr>
            <p:cNvPr id="6" name="Rectangle 5"/>
            <p:cNvSpPr/>
            <p:nvPr/>
          </p:nvSpPr>
          <p:spPr>
            <a:xfrm>
              <a:off x="1229032" y="2654710"/>
              <a:ext cx="1323525" cy="1347019"/>
            </a:xfrm>
            <a:prstGeom prst="rect">
              <a:avLst/>
            </a:prstGeom>
            <a:solidFill>
              <a:schemeClr val="accent1">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1229032" y="2674374"/>
              <a:ext cx="1307691" cy="13273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9" name="Group 8"/>
          <p:cNvGrpSpPr/>
          <p:nvPr/>
        </p:nvGrpSpPr>
        <p:grpSpPr>
          <a:xfrm>
            <a:off x="6020001" y="1926406"/>
            <a:ext cx="1075294" cy="1094382"/>
            <a:chOff x="1229032" y="2654710"/>
            <a:chExt cx="1323525" cy="1347019"/>
          </a:xfrm>
        </p:grpSpPr>
        <p:sp>
          <p:nvSpPr>
            <p:cNvPr id="10" name="Rectangle 9"/>
            <p:cNvSpPr/>
            <p:nvPr/>
          </p:nvSpPr>
          <p:spPr>
            <a:xfrm>
              <a:off x="1229032" y="2654710"/>
              <a:ext cx="1323525" cy="1347019"/>
            </a:xfrm>
            <a:prstGeom prst="rect">
              <a:avLst/>
            </a:prstGeom>
            <a:solidFill>
              <a:schemeClr val="accent1">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1229032" y="2674374"/>
              <a:ext cx="1307691" cy="13273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2" name="Group 11"/>
          <p:cNvGrpSpPr/>
          <p:nvPr/>
        </p:nvGrpSpPr>
        <p:grpSpPr>
          <a:xfrm>
            <a:off x="3079844" y="5065253"/>
            <a:ext cx="1075294" cy="1094382"/>
            <a:chOff x="1229032" y="2654710"/>
            <a:chExt cx="1323525" cy="1347019"/>
          </a:xfrm>
        </p:grpSpPr>
        <p:sp>
          <p:nvSpPr>
            <p:cNvPr id="13" name="Rectangle 12"/>
            <p:cNvSpPr/>
            <p:nvPr/>
          </p:nvSpPr>
          <p:spPr>
            <a:xfrm>
              <a:off x="1229032" y="2654710"/>
              <a:ext cx="1323525" cy="1347019"/>
            </a:xfrm>
            <a:prstGeom prst="rect">
              <a:avLst/>
            </a:prstGeom>
            <a:solidFill>
              <a:schemeClr val="accent1">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p:cNvSpPr/>
            <p:nvPr/>
          </p:nvSpPr>
          <p:spPr>
            <a:xfrm>
              <a:off x="1229032" y="2674374"/>
              <a:ext cx="1307691" cy="13273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p:cNvGrpSpPr/>
          <p:nvPr/>
        </p:nvGrpSpPr>
        <p:grpSpPr>
          <a:xfrm>
            <a:off x="6020001" y="5065253"/>
            <a:ext cx="1075294" cy="1094382"/>
            <a:chOff x="1229032" y="2654710"/>
            <a:chExt cx="1323525" cy="1347019"/>
          </a:xfrm>
        </p:grpSpPr>
        <p:sp>
          <p:nvSpPr>
            <p:cNvPr id="16" name="Rectangle 15"/>
            <p:cNvSpPr/>
            <p:nvPr/>
          </p:nvSpPr>
          <p:spPr>
            <a:xfrm>
              <a:off x="1229032" y="2654710"/>
              <a:ext cx="1323525" cy="1347019"/>
            </a:xfrm>
            <a:prstGeom prst="rect">
              <a:avLst/>
            </a:prstGeom>
            <a:solidFill>
              <a:schemeClr val="accent1">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1229032" y="2674374"/>
              <a:ext cx="1307691" cy="13273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9" name="Rectangle 18"/>
          <p:cNvSpPr/>
          <p:nvPr/>
        </p:nvSpPr>
        <p:spPr>
          <a:xfrm>
            <a:off x="2504194" y="1700981"/>
            <a:ext cx="1225906" cy="4719483"/>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p:nvSpPr>
        <p:spPr>
          <a:xfrm>
            <a:off x="6727434" y="1815691"/>
            <a:ext cx="1225906" cy="4719483"/>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3730100" y="1425677"/>
            <a:ext cx="3010198" cy="740492"/>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3730100" y="5309317"/>
            <a:ext cx="2997334" cy="9833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677334" y="522747"/>
            <a:ext cx="8596668" cy="1320800"/>
          </a:xfrm>
        </p:spPr>
        <p:txBody>
          <a:bodyPr/>
          <a:lstStyle/>
          <a:p>
            <a:r>
              <a:rPr lang="en-CA" dirty="0" smtClean="0"/>
              <a:t>Drawing rain ripples – geometry multiplication using geometry </a:t>
            </a:r>
            <a:r>
              <a:rPr lang="en-CA" dirty="0" err="1" smtClean="0"/>
              <a:t>shaders</a:t>
            </a:r>
            <a:endParaRPr lang="en-CA" dirty="0"/>
          </a:p>
        </p:txBody>
      </p:sp>
    </p:spTree>
    <p:extLst>
      <p:ext uri="{BB962C8B-B14F-4D97-AF65-F5344CB8AC3E}">
        <p14:creationId xmlns:p14="http://schemas.microsoft.com/office/powerpoint/2010/main" val="90716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Rain ripples</a:t>
            </a:r>
            <a:endParaRPr lang="en-CA" dirty="0"/>
          </a:p>
        </p:txBody>
      </p:sp>
      <p:sp>
        <p:nvSpPr>
          <p:cNvPr id="3" name="Content Placeholder 2"/>
          <p:cNvSpPr>
            <a:spLocks noGrp="1"/>
          </p:cNvSpPr>
          <p:nvPr>
            <p:ph idx="1"/>
          </p:nvPr>
        </p:nvSpPr>
        <p:spPr>
          <a:xfrm>
            <a:off x="677334" y="1930400"/>
            <a:ext cx="8596668" cy="3880773"/>
          </a:xfrm>
        </p:spPr>
        <p:txBody>
          <a:bodyPr/>
          <a:lstStyle/>
          <a:p>
            <a:r>
              <a:rPr lang="en-CA" dirty="0" smtClean="0"/>
              <a:t>Single pass to apply it on screen and perturb existing </a:t>
            </a:r>
            <a:r>
              <a:rPr lang="en-CA" dirty="0" err="1" smtClean="0"/>
              <a:t>normals</a:t>
            </a:r>
            <a:endParaRPr lang="en-CA" dirty="0" smtClean="0"/>
          </a:p>
          <a:p>
            <a:r>
              <a:rPr lang="en-CA" dirty="0" smtClean="0"/>
              <a:t>Wrap texture around in world space</a:t>
            </a:r>
          </a:p>
          <a:p>
            <a:r>
              <a:rPr lang="en-CA" dirty="0" smtClean="0"/>
              <a:t>World AO is sky occlusion…</a:t>
            </a:r>
          </a:p>
          <a:p>
            <a:r>
              <a:rPr lang="en-CA" dirty="0" smtClean="0"/>
              <a:t>… so use it for rain occlusion = no additional runtime cost</a:t>
            </a:r>
          </a:p>
          <a:p>
            <a:r>
              <a:rPr lang="en-CA" dirty="0" smtClean="0"/>
              <a:t>Rain ripples update and texture generation cost ~0.2ms</a:t>
            </a:r>
          </a:p>
          <a:p>
            <a:r>
              <a:rPr lang="en-CA" dirty="0" smtClean="0"/>
              <a:t>Perturbing </a:t>
            </a:r>
            <a:r>
              <a:rPr lang="en-CA" dirty="0" err="1" smtClean="0"/>
              <a:t>normals</a:t>
            </a:r>
            <a:r>
              <a:rPr lang="en-CA" dirty="0" smtClean="0"/>
              <a:t> can be a separate pass (~0.4ms) or combined with lighting (pipelined well and “free”!)</a:t>
            </a:r>
          </a:p>
        </p:txBody>
      </p:sp>
    </p:spTree>
    <p:extLst>
      <p:ext uri="{BB962C8B-B14F-4D97-AF65-F5344CB8AC3E}">
        <p14:creationId xmlns:p14="http://schemas.microsoft.com/office/powerpoint/2010/main" val="24081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Wet materials</a:t>
            </a:r>
            <a:endParaRPr lang="en-CA" dirty="0"/>
          </a:p>
        </p:txBody>
      </p:sp>
      <p:sp>
        <p:nvSpPr>
          <p:cNvPr id="3" name="Content Placeholder 2"/>
          <p:cNvSpPr>
            <a:spLocks noGrp="1"/>
          </p:cNvSpPr>
          <p:nvPr>
            <p:ph idx="1"/>
          </p:nvPr>
        </p:nvSpPr>
        <p:spPr>
          <a:xfrm>
            <a:off x="677334" y="1826218"/>
            <a:ext cx="5163027" cy="3880773"/>
          </a:xfrm>
        </p:spPr>
        <p:txBody>
          <a:bodyPr/>
          <a:lstStyle/>
          <a:p>
            <a:r>
              <a:rPr lang="en-CA" dirty="0" smtClean="0"/>
              <a:t>Surface wetness stored in G-buffer</a:t>
            </a:r>
          </a:p>
          <a:p>
            <a:r>
              <a:rPr lang="en-CA" dirty="0" smtClean="0"/>
              <a:t>“Baked” for wet areas or modified dynamically by weather</a:t>
            </a:r>
          </a:p>
          <a:p>
            <a:r>
              <a:rPr lang="en-CA" dirty="0" smtClean="0"/>
              <a:t>Use it during lighting pass to update gloss and albedo</a:t>
            </a:r>
          </a:p>
          <a:p>
            <a:r>
              <a:rPr lang="en-CA" dirty="0" smtClean="0"/>
              <a:t>Increase the gloss, darken the albedo</a:t>
            </a:r>
          </a:p>
          <a:p>
            <a:r>
              <a:rPr lang="en-CA" dirty="0" smtClean="0"/>
              <a:t>Same technique used in Assassin’s Creed 3</a:t>
            </a:r>
          </a:p>
          <a:p>
            <a:r>
              <a:rPr lang="en-CA" dirty="0" smtClean="0"/>
              <a:t>..but enhanced using </a:t>
            </a:r>
            <a:r>
              <a:rPr lang="en-CA" dirty="0" err="1" smtClean="0"/>
              <a:t>screenspace</a:t>
            </a:r>
            <a:r>
              <a:rPr lang="en-CA" dirty="0" smtClean="0"/>
              <a:t> reflections!</a:t>
            </a:r>
            <a:endParaRPr lang="en-CA"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3321" y="1826218"/>
            <a:ext cx="5661959" cy="3672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512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1216640" y="324427"/>
            <a:ext cx="9527458" cy="707886"/>
          </a:xfrm>
          <a:prstGeom prst="rect">
            <a:avLst/>
          </a:prstGeom>
          <a:solidFill>
            <a:schemeClr val="tx1">
              <a:alpha val="69000"/>
            </a:schemeClr>
          </a:solidFill>
        </p:spPr>
        <p:txBody>
          <a:bodyPr wrap="square" rtlCol="0">
            <a:spAutoFit/>
          </a:bodyPr>
          <a:lstStyle/>
          <a:p>
            <a:r>
              <a:rPr lang="en-CA" sz="4000" dirty="0" smtClean="0">
                <a:solidFill>
                  <a:schemeClr val="bg1"/>
                </a:solidFill>
              </a:rPr>
              <a:t>No screen-space reflections</a:t>
            </a:r>
            <a:endParaRPr lang="en-CA" sz="4000" dirty="0">
              <a:solidFill>
                <a:schemeClr val="bg1"/>
              </a:solidFill>
            </a:endParaRPr>
          </a:p>
        </p:txBody>
      </p:sp>
    </p:spTree>
    <p:extLst>
      <p:ext uri="{BB962C8B-B14F-4D97-AF65-F5344CB8AC3E}">
        <p14:creationId xmlns:p14="http://schemas.microsoft.com/office/powerpoint/2010/main" val="38928189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p:cNvSpPr txBox="1"/>
          <p:nvPr/>
        </p:nvSpPr>
        <p:spPr>
          <a:xfrm>
            <a:off x="1292840" y="355601"/>
            <a:ext cx="9527458" cy="707886"/>
          </a:xfrm>
          <a:prstGeom prst="rect">
            <a:avLst/>
          </a:prstGeom>
          <a:solidFill>
            <a:schemeClr val="tx1">
              <a:alpha val="69000"/>
            </a:schemeClr>
          </a:solidFill>
        </p:spPr>
        <p:txBody>
          <a:bodyPr wrap="square" rtlCol="0">
            <a:spAutoFit/>
          </a:bodyPr>
          <a:lstStyle/>
          <a:p>
            <a:r>
              <a:rPr lang="en-CA" sz="4000" dirty="0" smtClean="0">
                <a:solidFill>
                  <a:schemeClr val="bg1"/>
                </a:solidFill>
              </a:rPr>
              <a:t>Screen-space reflections</a:t>
            </a:r>
            <a:endParaRPr lang="en-CA" sz="4000" dirty="0">
              <a:solidFill>
                <a:schemeClr val="bg1"/>
              </a:solidFill>
            </a:endParaRPr>
          </a:p>
        </p:txBody>
      </p:sp>
    </p:spTree>
    <p:extLst>
      <p:ext uri="{BB962C8B-B14F-4D97-AF65-F5344CB8AC3E}">
        <p14:creationId xmlns:p14="http://schemas.microsoft.com/office/powerpoint/2010/main" val="358996050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0319"/>
            <a:ext cx="12210344" cy="6868319"/>
          </a:xfrm>
        </p:spPr>
      </p:pic>
      <p:sp>
        <p:nvSpPr>
          <p:cNvPr id="5" name="TextBox 4"/>
          <p:cNvSpPr txBox="1"/>
          <p:nvPr/>
        </p:nvSpPr>
        <p:spPr>
          <a:xfrm>
            <a:off x="1332269" y="776749"/>
            <a:ext cx="9527458" cy="1323439"/>
          </a:xfrm>
          <a:prstGeom prst="rect">
            <a:avLst/>
          </a:prstGeom>
          <a:solidFill>
            <a:schemeClr val="tx1">
              <a:alpha val="48000"/>
            </a:schemeClr>
          </a:solidFill>
        </p:spPr>
        <p:txBody>
          <a:bodyPr wrap="square" rtlCol="0">
            <a:spAutoFit/>
          </a:bodyPr>
          <a:lstStyle/>
          <a:p>
            <a:r>
              <a:rPr lang="en-CA" sz="4000" dirty="0" smtClean="0">
                <a:solidFill>
                  <a:schemeClr val="bg1"/>
                </a:solidFill>
              </a:rPr>
              <a:t>GPU Procedural Rain</a:t>
            </a:r>
          </a:p>
          <a:p>
            <a:r>
              <a:rPr lang="en-CA" sz="4000" dirty="0">
                <a:solidFill>
                  <a:schemeClr val="bg1"/>
                </a:solidFill>
              </a:rPr>
              <a:t>R</a:t>
            </a:r>
            <a:r>
              <a:rPr lang="en-CA" sz="4000" dirty="0" smtClean="0">
                <a:solidFill>
                  <a:schemeClr val="bg1"/>
                </a:solidFill>
              </a:rPr>
              <a:t>ain drops</a:t>
            </a:r>
            <a:endParaRPr lang="en-CA" sz="4000" dirty="0">
              <a:solidFill>
                <a:schemeClr val="bg1"/>
              </a:solidFill>
            </a:endParaRPr>
          </a:p>
        </p:txBody>
      </p:sp>
    </p:spTree>
    <p:extLst>
      <p:ext uri="{BB962C8B-B14F-4D97-AF65-F5344CB8AC3E}">
        <p14:creationId xmlns:p14="http://schemas.microsoft.com/office/powerpoint/2010/main" val="329408821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Procedural rain drops</a:t>
            </a:r>
            <a:endParaRPr lang="en-CA" dirty="0"/>
          </a:p>
        </p:txBody>
      </p:sp>
      <p:sp>
        <p:nvSpPr>
          <p:cNvPr id="19" name="Content Placeholder 2"/>
          <p:cNvSpPr txBox="1">
            <a:spLocks/>
          </p:cNvSpPr>
          <p:nvPr/>
        </p:nvSpPr>
        <p:spPr>
          <a:xfrm>
            <a:off x="749710" y="1799918"/>
            <a:ext cx="5715000" cy="2743200"/>
          </a:xfrm>
          <a:prstGeom prst="rect">
            <a:avLst/>
          </a:prstGeom>
        </p:spPr>
        <p:txBody>
          <a:bodyPr/>
          <a:lstStyle>
            <a:lvl1pPr marL="0" indent="-274320" algn="l" rtl="0" eaLnBrk="0" fontAlgn="base" hangingPunct="0">
              <a:spcBef>
                <a:spcPct val="20000"/>
              </a:spcBef>
              <a:spcAft>
                <a:spcPct val="0"/>
              </a:spcAft>
              <a:buClr>
                <a:srgbClr val="000000"/>
              </a:buClr>
              <a:buSzPct val="75000"/>
              <a:buFont typeface="Verdana" pitchFamily="34" charset="0"/>
              <a:buChar char="●"/>
              <a:defRPr sz="2800">
                <a:solidFill>
                  <a:srgbClr val="000000"/>
                </a:solidFill>
                <a:latin typeface="+mn-lt"/>
                <a:ea typeface="ヒラギノ角ゴ Pro W3" pitchFamily="80" charset="-128"/>
                <a:cs typeface="ヒラギノ角ゴ Pro W3" pitchFamily="80" charset="-128"/>
              </a:defRPr>
            </a:lvl1pPr>
            <a:lvl2pPr marL="742950" indent="-285750" algn="l" rtl="0" eaLnBrk="0" fontAlgn="base" hangingPunct="0">
              <a:spcBef>
                <a:spcPct val="20000"/>
              </a:spcBef>
              <a:spcAft>
                <a:spcPct val="0"/>
              </a:spcAft>
              <a:buClr>
                <a:srgbClr val="000000"/>
              </a:buClr>
              <a:buSzPct val="75000"/>
              <a:buFont typeface="Verdana" pitchFamily="34" charset="0"/>
              <a:buChar char="●"/>
              <a:defRPr sz="2400">
                <a:solidFill>
                  <a:srgbClr val="000000"/>
                </a:solidFill>
                <a:latin typeface="+mn-lt"/>
                <a:ea typeface="ヒラギノ角ゴ Pro W3" pitchFamily="45" charset="-128"/>
              </a:defRPr>
            </a:lvl2pPr>
            <a:lvl3pPr marL="914400" indent="0" algn="l" rtl="0" eaLnBrk="0" fontAlgn="base" hangingPunct="0">
              <a:spcBef>
                <a:spcPct val="20000"/>
              </a:spcBef>
              <a:spcAft>
                <a:spcPct val="0"/>
              </a:spcAft>
              <a:buClr>
                <a:srgbClr val="000000"/>
              </a:buClr>
              <a:buSzPct val="75000"/>
              <a:buFont typeface="Verdana" pitchFamily="34" charset="0"/>
              <a:buChar char="●"/>
              <a:defRPr sz="2000">
                <a:solidFill>
                  <a:srgbClr val="000000"/>
                </a:solidFill>
                <a:latin typeface="+mn-lt"/>
                <a:ea typeface="ヒラギノ角ゴ Pro W3" pitchFamily="45" charset="-128"/>
              </a:defRPr>
            </a:lvl3pPr>
            <a:lvl4pPr marL="1371600" indent="0" algn="l" rtl="0" eaLnBrk="0" fontAlgn="base" hangingPunct="0">
              <a:spcBef>
                <a:spcPct val="20000"/>
              </a:spcBef>
              <a:spcAft>
                <a:spcPct val="0"/>
              </a:spcAft>
              <a:buClr>
                <a:srgbClr val="000000"/>
              </a:buClr>
              <a:buSzPct val="70000"/>
              <a:buFont typeface="Verdana" pitchFamily="34" charset="0"/>
              <a:buChar char="●"/>
              <a:defRPr baseline="0">
                <a:solidFill>
                  <a:srgbClr val="000000"/>
                </a:solidFill>
                <a:latin typeface="+mn-lt"/>
                <a:ea typeface="ヒラギノ角ゴ Pro W3" pitchFamily="45" charset="-128"/>
              </a:defRPr>
            </a:lvl4pPr>
            <a:lvl5pPr marL="1828800" indent="0" algn="l" rtl="0" eaLnBrk="0" fontAlgn="base" hangingPunct="0">
              <a:spcBef>
                <a:spcPct val="20000"/>
              </a:spcBef>
              <a:spcAft>
                <a:spcPct val="0"/>
              </a:spcAft>
              <a:buClr>
                <a:srgbClr val="000000"/>
              </a:buClr>
              <a:buSzPct val="75000"/>
              <a:buFont typeface="Verdana" pitchFamily="34" charset="0"/>
              <a:buChar char="●"/>
              <a:defRPr>
                <a:solidFill>
                  <a:srgbClr val="000000"/>
                </a:solidFill>
                <a:latin typeface="+mn-lt"/>
                <a:ea typeface="ヒラギノ角ゴ Pro W3" pitchFamily="45" charset="-128"/>
              </a:defRPr>
            </a:lvl5pPr>
            <a:lvl6pPr marL="25146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6pPr>
            <a:lvl7pPr marL="29718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7pPr>
            <a:lvl8pPr marL="34290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8pPr>
            <a:lvl9pPr marL="38862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9pPr>
          </a:lstStyle>
          <a:p>
            <a:pPr marL="0" marR="0" lvl="0" indent="-27432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r>
              <a:rPr kumimoji="0" lang="en-CA" sz="2400" b="0" i="0" u="none" strike="noStrike" kern="0" cap="none" spc="0" normalizeH="0" baseline="0" noProof="0" dirty="0" smtClean="0">
                <a:ln>
                  <a:noFill/>
                </a:ln>
                <a:solidFill>
                  <a:srgbClr val="000000"/>
                </a:solidFill>
                <a:effectLst/>
                <a:uLnTx/>
                <a:uFillTx/>
                <a:latin typeface="Verdana"/>
                <a:ea typeface="ヒラギノ角ゴ Pro W3" pitchFamily="80" charset="-128"/>
              </a:rPr>
              <a:t>Fully GPU-driven – compute and geometry </a:t>
            </a:r>
            <a:r>
              <a:rPr kumimoji="0" lang="en-CA" sz="2400" b="0" i="0" u="none" strike="noStrike" kern="0" cap="none" spc="0" normalizeH="0" baseline="0" noProof="0" dirty="0" err="1" smtClean="0">
                <a:ln>
                  <a:noFill/>
                </a:ln>
                <a:solidFill>
                  <a:srgbClr val="000000"/>
                </a:solidFill>
                <a:effectLst/>
                <a:uLnTx/>
                <a:uFillTx/>
                <a:latin typeface="Verdana"/>
                <a:ea typeface="ヒラギノ角ゴ Pro W3" pitchFamily="80" charset="-128"/>
              </a:rPr>
              <a:t>shaders</a:t>
            </a:r>
            <a:endParaRPr kumimoji="0" lang="en-CA" sz="2400" b="0" i="0" u="none" strike="noStrike" kern="0" cap="none" spc="0" normalizeH="0" baseline="0" noProof="0" dirty="0" smtClean="0">
              <a:ln>
                <a:noFill/>
              </a:ln>
              <a:solidFill>
                <a:srgbClr val="000000"/>
              </a:solidFill>
              <a:effectLst/>
              <a:uLnTx/>
              <a:uFillTx/>
              <a:latin typeface="Verdana"/>
              <a:ea typeface="ヒラギノ角ゴ Pro W3" pitchFamily="80" charset="-128"/>
            </a:endParaRPr>
          </a:p>
          <a:p>
            <a:pPr marL="0" marR="0" lvl="0" indent="-27432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r>
              <a:rPr kumimoji="0" lang="en-CA" sz="2400" b="0" i="0" u="none" strike="noStrike" kern="0" cap="none" spc="0" normalizeH="0" baseline="0" noProof="0" dirty="0" smtClean="0">
                <a:ln>
                  <a:noFill/>
                </a:ln>
                <a:solidFill>
                  <a:srgbClr val="000000"/>
                </a:solidFill>
                <a:effectLst/>
                <a:uLnTx/>
                <a:uFillTx/>
                <a:latin typeface="Verdana"/>
                <a:ea typeface="ヒラギノ角ゴ Pro W3" pitchFamily="80" charset="-128"/>
              </a:rPr>
              <a:t>Simulate 3x3 grid of rain clusters around the camera</a:t>
            </a:r>
          </a:p>
          <a:p>
            <a:pPr marL="742950" marR="0" lvl="1" indent="-28575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r>
              <a:rPr kumimoji="0" lang="en-CA" sz="2000" b="0" i="0" u="none" strike="noStrike" kern="0" cap="none" spc="0" normalizeH="0" baseline="0" noProof="0" dirty="0" smtClean="0">
                <a:ln>
                  <a:noFill/>
                </a:ln>
                <a:solidFill>
                  <a:srgbClr val="000000"/>
                </a:solidFill>
                <a:effectLst/>
                <a:uLnTx/>
                <a:uFillTx/>
                <a:latin typeface="Verdana"/>
                <a:ea typeface="ヒラギノ角ゴ Pro W3" pitchFamily="45" charset="-128"/>
              </a:rPr>
              <a:t>Avoids “popping” of new rain drops and guarantees uniform distribution</a:t>
            </a:r>
          </a:p>
          <a:p>
            <a:pPr marL="0" marR="0" lvl="0" indent="-27432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r>
              <a:rPr kumimoji="0" lang="en-CA" sz="2400" b="0" i="0" u="none" strike="noStrike" kern="0" cap="none" spc="0" normalizeH="0" baseline="0" noProof="0" dirty="0" smtClean="0">
                <a:ln>
                  <a:noFill/>
                </a:ln>
                <a:solidFill>
                  <a:srgbClr val="000000"/>
                </a:solidFill>
                <a:effectLst/>
                <a:uLnTx/>
                <a:uFillTx/>
                <a:latin typeface="Verdana"/>
                <a:ea typeface="ヒラギノ角ゴ Pro W3" pitchFamily="80" charset="-128"/>
              </a:rPr>
              <a:t>Render only visible clusters (CPU culling)</a:t>
            </a:r>
            <a:endParaRPr kumimoji="0" lang="en-CA" sz="2000" b="0" i="0" u="none" strike="noStrike" kern="0" cap="none" spc="0" normalizeH="0" baseline="0" noProof="0" dirty="0" smtClean="0">
              <a:ln>
                <a:noFill/>
              </a:ln>
              <a:solidFill>
                <a:srgbClr val="000000"/>
              </a:solidFill>
              <a:effectLst/>
              <a:uLnTx/>
              <a:uFillTx/>
              <a:latin typeface="Verdana"/>
              <a:ea typeface="ヒラギノ角ゴ Pro W3" pitchFamily="80" charset="-128"/>
            </a:endParaRPr>
          </a:p>
          <a:p>
            <a:pPr marL="742950" marR="0" lvl="1" indent="-285750" algn="l" defTabSz="914400" rtl="0" eaLnBrk="0" fontAlgn="base" latinLnBrk="0" hangingPunct="0">
              <a:lnSpc>
                <a:spcPct val="100000"/>
              </a:lnSpc>
              <a:spcBef>
                <a:spcPct val="20000"/>
              </a:spcBef>
              <a:spcAft>
                <a:spcPct val="0"/>
              </a:spcAft>
              <a:buClr>
                <a:srgbClr val="000000"/>
              </a:buClr>
              <a:buSzPct val="75000"/>
              <a:buFont typeface="Verdana" pitchFamily="34" charset="0"/>
              <a:buChar char="●"/>
              <a:tabLst/>
              <a:defRPr/>
            </a:pPr>
            <a:endParaRPr kumimoji="0" lang="fr-CA" sz="2000" b="0" i="0" u="none" strike="noStrike" kern="0" cap="none" spc="0" normalizeH="0" baseline="0" noProof="0" dirty="0">
              <a:ln>
                <a:noFill/>
              </a:ln>
              <a:solidFill>
                <a:srgbClr val="000000"/>
              </a:solidFill>
              <a:effectLst/>
              <a:uLnTx/>
              <a:uFillTx/>
              <a:latin typeface="Verdana"/>
              <a:ea typeface="ヒラギノ角ゴ Pro W3" pitchFamily="45" charset="-128"/>
            </a:endParaRPr>
          </a:p>
        </p:txBody>
      </p:sp>
      <p:grpSp>
        <p:nvGrpSpPr>
          <p:cNvPr id="20" name="Group 19"/>
          <p:cNvGrpSpPr/>
          <p:nvPr/>
        </p:nvGrpSpPr>
        <p:grpSpPr>
          <a:xfrm>
            <a:off x="6575416" y="1584616"/>
            <a:ext cx="2569234" cy="3682402"/>
            <a:chOff x="6359106" y="1289648"/>
            <a:chExt cx="2569234" cy="3682402"/>
          </a:xfrm>
        </p:grpSpPr>
        <p:sp>
          <p:nvSpPr>
            <p:cNvPr id="21" name="Rectangle 20"/>
            <p:cNvSpPr/>
            <p:nvPr/>
          </p:nvSpPr>
          <p:spPr bwMode="auto">
            <a:xfrm>
              <a:off x="6359106" y="1289648"/>
              <a:ext cx="838200" cy="838200"/>
            </a:xfrm>
            <a:prstGeom prst="rect">
              <a:avLst/>
            </a:prstGeom>
            <a:solidFill>
              <a:srgbClr val="0099CC">
                <a:lumMod val="40000"/>
                <a:lumOff val="60000"/>
              </a:srgbClr>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ndParaRPr>
            </a:p>
          </p:txBody>
        </p:sp>
        <p:sp>
          <p:nvSpPr>
            <p:cNvPr id="22" name="Rectangle 21"/>
            <p:cNvSpPr/>
            <p:nvPr/>
          </p:nvSpPr>
          <p:spPr bwMode="auto">
            <a:xfrm>
              <a:off x="7224623" y="1289648"/>
              <a:ext cx="838200" cy="838200"/>
            </a:xfrm>
            <a:prstGeom prst="rect">
              <a:avLst/>
            </a:prstGeom>
            <a:solidFill>
              <a:srgbClr val="0099CC">
                <a:lumMod val="40000"/>
                <a:lumOff val="60000"/>
              </a:srgbClr>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ndParaRPr>
            </a:p>
          </p:txBody>
        </p:sp>
        <p:sp>
          <p:nvSpPr>
            <p:cNvPr id="23" name="Rectangle 22"/>
            <p:cNvSpPr/>
            <p:nvPr/>
          </p:nvSpPr>
          <p:spPr bwMode="auto">
            <a:xfrm>
              <a:off x="8090140" y="1289648"/>
              <a:ext cx="838200" cy="838200"/>
            </a:xfrm>
            <a:prstGeom prst="rect">
              <a:avLst/>
            </a:prstGeom>
            <a:solidFill>
              <a:srgbClr val="00CC99"/>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ndParaRPr>
            </a:p>
          </p:txBody>
        </p:sp>
        <p:sp>
          <p:nvSpPr>
            <p:cNvPr id="24" name="Rectangle 23"/>
            <p:cNvSpPr/>
            <p:nvPr/>
          </p:nvSpPr>
          <p:spPr bwMode="auto">
            <a:xfrm>
              <a:off x="6359106" y="2170981"/>
              <a:ext cx="838200" cy="838200"/>
            </a:xfrm>
            <a:prstGeom prst="rect">
              <a:avLst/>
            </a:prstGeom>
            <a:solidFill>
              <a:srgbClr val="0099CC">
                <a:lumMod val="40000"/>
                <a:lumOff val="60000"/>
              </a:srgbClr>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ndParaRPr>
            </a:p>
          </p:txBody>
        </p:sp>
        <p:sp>
          <p:nvSpPr>
            <p:cNvPr id="25" name="Rectangle 24"/>
            <p:cNvSpPr/>
            <p:nvPr/>
          </p:nvSpPr>
          <p:spPr bwMode="auto">
            <a:xfrm>
              <a:off x="7234687" y="2156243"/>
              <a:ext cx="838200" cy="838200"/>
            </a:xfrm>
            <a:prstGeom prst="rect">
              <a:avLst/>
            </a:prstGeom>
            <a:solidFill>
              <a:srgbClr val="0099CC">
                <a:lumMod val="40000"/>
                <a:lumOff val="60000"/>
              </a:srgbClr>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ndParaRPr>
            </a:p>
          </p:txBody>
        </p:sp>
        <p:sp>
          <p:nvSpPr>
            <p:cNvPr id="26" name="Rectangle 25"/>
            <p:cNvSpPr/>
            <p:nvPr/>
          </p:nvSpPr>
          <p:spPr bwMode="auto">
            <a:xfrm>
              <a:off x="8090140" y="2156243"/>
              <a:ext cx="838200" cy="838200"/>
            </a:xfrm>
            <a:prstGeom prst="rect">
              <a:avLst/>
            </a:prstGeom>
            <a:solidFill>
              <a:srgbClr val="00CC99"/>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ndParaRPr>
            </a:p>
          </p:txBody>
        </p:sp>
        <p:sp>
          <p:nvSpPr>
            <p:cNvPr id="27" name="Rectangle 26"/>
            <p:cNvSpPr/>
            <p:nvPr/>
          </p:nvSpPr>
          <p:spPr bwMode="auto">
            <a:xfrm>
              <a:off x="6359106" y="3028950"/>
              <a:ext cx="838200" cy="838200"/>
            </a:xfrm>
            <a:prstGeom prst="rect">
              <a:avLst/>
            </a:prstGeom>
            <a:solidFill>
              <a:srgbClr val="00CC99"/>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ndParaRPr>
            </a:p>
          </p:txBody>
        </p:sp>
        <p:sp>
          <p:nvSpPr>
            <p:cNvPr id="28" name="Rectangle 27"/>
            <p:cNvSpPr/>
            <p:nvPr/>
          </p:nvSpPr>
          <p:spPr bwMode="auto">
            <a:xfrm>
              <a:off x="7224623" y="3028950"/>
              <a:ext cx="838200" cy="838200"/>
            </a:xfrm>
            <a:prstGeom prst="rect">
              <a:avLst/>
            </a:prstGeom>
            <a:solidFill>
              <a:srgbClr val="00CC99"/>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ndParaRPr>
            </a:p>
          </p:txBody>
        </p:sp>
        <p:sp>
          <p:nvSpPr>
            <p:cNvPr id="29" name="Rectangle 28"/>
            <p:cNvSpPr/>
            <p:nvPr/>
          </p:nvSpPr>
          <p:spPr bwMode="auto">
            <a:xfrm>
              <a:off x="8077200" y="3028950"/>
              <a:ext cx="838200" cy="838200"/>
            </a:xfrm>
            <a:prstGeom prst="rect">
              <a:avLst/>
            </a:prstGeom>
            <a:solidFill>
              <a:srgbClr val="00CC99"/>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ndParaRPr>
            </a:p>
          </p:txBody>
        </p:sp>
        <p:sp>
          <p:nvSpPr>
            <p:cNvPr id="30" name="Right Triangle 29"/>
            <p:cNvSpPr/>
            <p:nvPr/>
          </p:nvSpPr>
          <p:spPr bwMode="auto">
            <a:xfrm rot="15498295">
              <a:off x="7343655" y="2343441"/>
              <a:ext cx="230109" cy="245472"/>
            </a:xfrm>
            <a:prstGeom prst="rtTriangle">
              <a:avLst/>
            </a:prstGeom>
            <a:solidFill>
              <a:srgbClr val="AAAAB8"/>
            </a:solidFill>
            <a:ln w="25400" cap="flat" cmpd="sng" algn="ctr">
              <a:solidFill>
                <a:srgbClr val="AAAAB8">
                  <a:shade val="50000"/>
                </a:srgbClr>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a typeface="+mn-ea"/>
                <a:cs typeface="+mn-cs"/>
              </a:endParaRPr>
            </a:p>
          </p:txBody>
        </p:sp>
        <p:sp>
          <p:nvSpPr>
            <p:cNvPr id="31" name="Rectangle 30"/>
            <p:cNvSpPr/>
            <p:nvPr/>
          </p:nvSpPr>
          <p:spPr bwMode="auto">
            <a:xfrm rot="2290525">
              <a:off x="7565044" y="2456876"/>
              <a:ext cx="242755" cy="304800"/>
            </a:xfrm>
            <a:prstGeom prst="rect">
              <a:avLst/>
            </a:prstGeom>
            <a:solidFill>
              <a:srgbClr val="AAAAB8"/>
            </a:solidFill>
            <a:ln w="25400" cap="flat" cmpd="sng" algn="ctr">
              <a:solidFill>
                <a:srgbClr val="AAAAB8">
                  <a:shade val="50000"/>
                </a:srgbClr>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1" lang="fr-CA" sz="2400" b="0" i="0" u="none" strike="noStrike" kern="0" cap="none" spc="0" normalizeH="0" baseline="0" noProof="0" smtClean="0">
                <a:ln>
                  <a:noFill/>
                </a:ln>
                <a:solidFill>
                  <a:srgbClr val="FFFFFF"/>
                </a:solidFill>
                <a:effectLst/>
                <a:uLnTx/>
                <a:uFillTx/>
                <a:latin typeface="Verdana" pitchFamily="45" charset="0"/>
                <a:ea typeface="+mn-ea"/>
                <a:cs typeface="+mn-cs"/>
              </a:endParaRPr>
            </a:p>
          </p:txBody>
        </p:sp>
        <p:sp>
          <p:nvSpPr>
            <p:cNvPr id="32" name="Rectangle 31"/>
            <p:cNvSpPr/>
            <p:nvPr/>
          </p:nvSpPr>
          <p:spPr bwMode="auto">
            <a:xfrm>
              <a:off x="6424523" y="4591050"/>
              <a:ext cx="2438400" cy="381000"/>
            </a:xfrm>
            <a:prstGeom prst="rect">
              <a:avLst/>
            </a:prstGeom>
            <a:solidFill>
              <a:srgbClr val="00CC99"/>
            </a:solidFill>
            <a:ln w="9525" cap="flat" cmpd="sng" algn="ctr">
              <a:solidFill>
                <a:srgbClr val="00CC99">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en-CA" sz="1600" b="0" i="0" u="none" strike="noStrike" kern="0" cap="none" spc="0" normalizeH="0" baseline="0" noProof="0" dirty="0" smtClean="0">
                  <a:ln>
                    <a:noFill/>
                  </a:ln>
                  <a:solidFill>
                    <a:srgbClr val="FFFFFF"/>
                  </a:solidFill>
                  <a:effectLst/>
                  <a:uLnTx/>
                  <a:uFillTx/>
                  <a:latin typeface="Verdana" pitchFamily="45" charset="0"/>
                  <a:ea typeface="+mn-ea"/>
                  <a:cs typeface="+mn-cs"/>
                </a:rPr>
                <a:t>Clusters simulated</a:t>
              </a:r>
              <a:endParaRPr kumimoji="1" lang="fr-CA" sz="1600" b="0" i="0" u="none" strike="noStrike" kern="0" cap="none" spc="0" normalizeH="0" baseline="0" noProof="0" dirty="0" smtClean="0">
                <a:ln>
                  <a:noFill/>
                </a:ln>
                <a:solidFill>
                  <a:srgbClr val="FFFFFF"/>
                </a:solidFill>
                <a:effectLst/>
                <a:uLnTx/>
                <a:uFillTx/>
                <a:latin typeface="Verdana" pitchFamily="45" charset="0"/>
                <a:ea typeface="+mn-ea"/>
                <a:cs typeface="+mn-cs"/>
              </a:endParaRPr>
            </a:p>
          </p:txBody>
        </p:sp>
        <p:sp>
          <p:nvSpPr>
            <p:cNvPr id="33" name="Rectangle 32"/>
            <p:cNvSpPr/>
            <p:nvPr/>
          </p:nvSpPr>
          <p:spPr bwMode="auto">
            <a:xfrm>
              <a:off x="6424523" y="3943350"/>
              <a:ext cx="2438400" cy="533400"/>
            </a:xfrm>
            <a:prstGeom prst="rect">
              <a:avLst/>
            </a:prstGeom>
            <a:solidFill>
              <a:srgbClr val="0099CC">
                <a:lumMod val="60000"/>
                <a:lumOff val="40000"/>
              </a:srgbClr>
            </a:solidFill>
            <a:ln w="25400" cap="flat" cmpd="sng" algn="ctr">
              <a:solidFill>
                <a:srgbClr val="008AB9">
                  <a:shade val="50000"/>
                </a:srgbClr>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en-CA" sz="1600" b="0" i="0" u="none" strike="noStrike" kern="0" cap="none" spc="0" normalizeH="0" baseline="0" noProof="0" dirty="0" smtClean="0">
                  <a:ln>
                    <a:noFill/>
                  </a:ln>
                  <a:solidFill>
                    <a:srgbClr val="FFFFFF"/>
                  </a:solidFill>
                  <a:effectLst/>
                  <a:uLnTx/>
                  <a:uFillTx/>
                  <a:latin typeface="Verdana" pitchFamily="45" charset="0"/>
                  <a:ea typeface="+mn-ea"/>
                  <a:cs typeface="+mn-cs"/>
                </a:rPr>
                <a:t>Clusters simulated and rendered</a:t>
              </a:r>
              <a:endParaRPr kumimoji="1" lang="fr-CA" sz="1600" b="0" i="0" u="none" strike="noStrike" kern="0" cap="none" spc="0" normalizeH="0" baseline="0" noProof="0" dirty="0" smtClean="0">
                <a:ln>
                  <a:noFill/>
                </a:ln>
                <a:solidFill>
                  <a:srgbClr val="FFFFFF"/>
                </a:solidFill>
                <a:effectLst/>
                <a:uLnTx/>
                <a:uFillTx/>
                <a:latin typeface="Verdana" pitchFamily="45" charset="0"/>
                <a:ea typeface="+mn-ea"/>
                <a:cs typeface="+mn-cs"/>
              </a:endParaRPr>
            </a:p>
          </p:txBody>
        </p:sp>
      </p:grpSp>
    </p:spTree>
    <p:extLst>
      <p:ext uri="{BB962C8B-B14F-4D97-AF65-F5344CB8AC3E}">
        <p14:creationId xmlns:p14="http://schemas.microsoft.com/office/powerpoint/2010/main" val="271174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fade">
                                      <p:cBhvr>
                                        <p:cTn id="17" dur="500"/>
                                        <p:tgtEl>
                                          <p:spTgt spid="19">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xEl>
                                              <p:pRg st="2" end="2"/>
                                            </p:txEl>
                                          </p:spTgt>
                                        </p:tgtEl>
                                        <p:attrNameLst>
                                          <p:attrName>style.visibility</p:attrName>
                                        </p:attrNameLst>
                                      </p:cBhvr>
                                      <p:to>
                                        <p:strVal val="visible"/>
                                      </p:to>
                                    </p:set>
                                    <p:animEffect transition="in" filter="fade">
                                      <p:cBhvr>
                                        <p:cTn id="20" dur="500"/>
                                        <p:tgtEl>
                                          <p:spTgt spid="1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xEl>
                                              <p:pRg st="3" end="3"/>
                                            </p:txEl>
                                          </p:spTgt>
                                        </p:tgtEl>
                                        <p:attrNameLst>
                                          <p:attrName>style.visibility</p:attrName>
                                        </p:attrNameLst>
                                      </p:cBhvr>
                                      <p:to>
                                        <p:strVal val="visible"/>
                                      </p:to>
                                    </p:set>
                                    <p:animEffect transition="in" filter="fade">
                                      <p:cBhvr>
                                        <p:cTn id="25"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Procedural rain simulation</a:t>
            </a:r>
            <a:endParaRPr lang="en-CA" dirty="0"/>
          </a:p>
        </p:txBody>
      </p:sp>
      <p:sp>
        <p:nvSpPr>
          <p:cNvPr id="3" name="Content Placeholder 2"/>
          <p:cNvSpPr>
            <a:spLocks noGrp="1"/>
          </p:cNvSpPr>
          <p:nvPr>
            <p:ph idx="1"/>
          </p:nvPr>
        </p:nvSpPr>
        <p:spPr/>
        <p:txBody>
          <a:bodyPr/>
          <a:lstStyle/>
          <a:p>
            <a:r>
              <a:rPr lang="en-CA" sz="2400" dirty="0"/>
              <a:t>Multiple factors taken into account</a:t>
            </a:r>
          </a:p>
          <a:p>
            <a:pPr lvl="1"/>
            <a:r>
              <a:rPr lang="en-CA" sz="1800" dirty="0"/>
              <a:t>Random rain drop mass and size</a:t>
            </a:r>
          </a:p>
          <a:p>
            <a:pPr lvl="1"/>
            <a:r>
              <a:rPr lang="en-CA" sz="1800" dirty="0"/>
              <a:t>Wind and gravity</a:t>
            </a:r>
          </a:p>
          <a:p>
            <a:pPr lvl="1"/>
            <a:r>
              <a:rPr lang="en-CA" sz="1800" dirty="0"/>
              <a:t>Rain-map for simple sky occlusion </a:t>
            </a:r>
          </a:p>
          <a:p>
            <a:pPr lvl="2"/>
            <a:r>
              <a:rPr lang="en-CA" sz="1600" dirty="0"/>
              <a:t>Top-down </a:t>
            </a:r>
            <a:r>
              <a:rPr lang="en-CA" sz="1600" dirty="0" smtClean="0"/>
              <a:t>close range 128x128 </a:t>
            </a:r>
            <a:r>
              <a:rPr lang="en-CA" sz="1600" dirty="0"/>
              <a:t>“</a:t>
            </a:r>
            <a:r>
              <a:rPr lang="en-CA" sz="1600" dirty="0" err="1"/>
              <a:t>shadowmap</a:t>
            </a:r>
            <a:r>
              <a:rPr lang="en-CA" sz="1600" dirty="0" smtClean="0"/>
              <a:t>”</a:t>
            </a:r>
          </a:p>
        </p:txBody>
      </p:sp>
    </p:spTree>
    <p:extLst>
      <p:ext uri="{BB962C8B-B14F-4D97-AF65-F5344CB8AC3E}">
        <p14:creationId xmlns:p14="http://schemas.microsoft.com/office/powerpoint/2010/main" val="1770130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3412" cy="6858000"/>
          </a:xfrm>
        </p:spPr>
      </p:pic>
      <p:sp>
        <p:nvSpPr>
          <p:cNvPr id="5" name="TextBox 4"/>
          <p:cNvSpPr txBox="1"/>
          <p:nvPr/>
        </p:nvSpPr>
        <p:spPr>
          <a:xfrm>
            <a:off x="1206249" y="781628"/>
            <a:ext cx="9527458" cy="707886"/>
          </a:xfrm>
          <a:prstGeom prst="rect">
            <a:avLst/>
          </a:prstGeom>
          <a:solidFill>
            <a:schemeClr val="tx1">
              <a:alpha val="60000"/>
            </a:schemeClr>
          </a:solidFill>
        </p:spPr>
        <p:txBody>
          <a:bodyPr wrap="square" rtlCol="0">
            <a:spAutoFit/>
          </a:bodyPr>
          <a:lstStyle/>
          <a:p>
            <a:r>
              <a:rPr lang="en-CA" sz="4000" dirty="0" smtClean="0">
                <a:solidFill>
                  <a:schemeClr val="bg1"/>
                </a:solidFill>
              </a:rPr>
              <a:t>Rain map</a:t>
            </a:r>
            <a:endParaRPr lang="en-CA" sz="4000" dirty="0">
              <a:solidFill>
                <a:schemeClr val="bg1"/>
              </a:solidFill>
            </a:endParaRPr>
          </a:p>
        </p:txBody>
      </p:sp>
    </p:spTree>
    <p:extLst>
      <p:ext uri="{BB962C8B-B14F-4D97-AF65-F5344CB8AC3E}">
        <p14:creationId xmlns:p14="http://schemas.microsoft.com/office/powerpoint/2010/main" val="275900078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Procedural rain simulation</a:t>
            </a:r>
            <a:endParaRPr lang="en-CA" dirty="0"/>
          </a:p>
        </p:txBody>
      </p:sp>
      <p:sp>
        <p:nvSpPr>
          <p:cNvPr id="3" name="Content Placeholder 2"/>
          <p:cNvSpPr>
            <a:spLocks noGrp="1"/>
          </p:cNvSpPr>
          <p:nvPr>
            <p:ph idx="1"/>
          </p:nvPr>
        </p:nvSpPr>
        <p:spPr/>
        <p:txBody>
          <a:bodyPr>
            <a:normAutofit/>
          </a:bodyPr>
          <a:lstStyle/>
          <a:p>
            <a:r>
              <a:rPr lang="en-CA" sz="2400" dirty="0" smtClean="0"/>
              <a:t>Rain map used together with </a:t>
            </a:r>
            <a:r>
              <a:rPr lang="en-CA" sz="2400" dirty="0" err="1" smtClean="0"/>
              <a:t>WorldAO</a:t>
            </a:r>
            <a:r>
              <a:rPr lang="en-CA" sz="2400" dirty="0" smtClean="0"/>
              <a:t> for rain occlusion </a:t>
            </a:r>
          </a:p>
          <a:p>
            <a:pPr lvl="1"/>
            <a:r>
              <a:rPr lang="en-CA" sz="2200" dirty="0" smtClean="0"/>
              <a:t>(different range and precision)</a:t>
            </a:r>
          </a:p>
          <a:p>
            <a:r>
              <a:rPr lang="en-CA" sz="2400" dirty="0" smtClean="0"/>
              <a:t>Screen-space collisions with depth buffer</a:t>
            </a:r>
          </a:p>
          <a:p>
            <a:r>
              <a:rPr lang="en-CA" sz="2400" dirty="0" smtClean="0"/>
              <a:t>Spawning new particles on collision</a:t>
            </a:r>
          </a:p>
          <a:p>
            <a:pPr lvl="1"/>
            <a:r>
              <a:rPr lang="en-CA" sz="2200" dirty="0" smtClean="0"/>
              <a:t>Simulating bounced rain drops</a:t>
            </a:r>
            <a:endParaRPr lang="en-CA" sz="2200" dirty="0"/>
          </a:p>
        </p:txBody>
      </p:sp>
    </p:spTree>
    <p:extLst>
      <p:ext uri="{BB962C8B-B14F-4D97-AF65-F5344CB8AC3E}">
        <p14:creationId xmlns:p14="http://schemas.microsoft.com/office/powerpoint/2010/main" val="95105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GPU Procedural Rain update scheme</a:t>
            </a:r>
            <a:endParaRPr lang="en-CA" dirty="0"/>
          </a:p>
        </p:txBody>
      </p:sp>
      <p:sp>
        <p:nvSpPr>
          <p:cNvPr id="4" name="Rounded Rectangle 3"/>
          <p:cNvSpPr/>
          <p:nvPr/>
        </p:nvSpPr>
        <p:spPr bwMode="auto">
          <a:xfrm>
            <a:off x="677334" y="2142763"/>
            <a:ext cx="2922588" cy="3373748"/>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fr-CA" sz="2400" b="0" i="0" u="none" strike="noStrike" cap="none" normalizeH="0" baseline="0">
              <a:ln>
                <a:noFill/>
              </a:ln>
              <a:solidFill>
                <a:schemeClr val="tx1"/>
              </a:solidFill>
              <a:effectLst/>
              <a:latin typeface="Verdana" pitchFamily="45" charset="0"/>
            </a:endParaRPr>
          </a:p>
        </p:txBody>
      </p:sp>
      <p:sp>
        <p:nvSpPr>
          <p:cNvPr id="5" name="Rounded Rectangle 4"/>
          <p:cNvSpPr/>
          <p:nvPr/>
        </p:nvSpPr>
        <p:spPr bwMode="auto">
          <a:xfrm>
            <a:off x="764646" y="2392311"/>
            <a:ext cx="2728913" cy="669468"/>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CA" sz="1800" dirty="0" smtClean="0"/>
              <a:t>CS: Spawn point sprites</a:t>
            </a:r>
            <a:endParaRPr lang="fr-CA" sz="1800" dirty="0"/>
          </a:p>
        </p:txBody>
      </p:sp>
      <p:sp>
        <p:nvSpPr>
          <p:cNvPr id="6" name="Rectangle 5"/>
          <p:cNvSpPr/>
          <p:nvPr/>
        </p:nvSpPr>
        <p:spPr bwMode="auto">
          <a:xfrm>
            <a:off x="3808878" y="3199494"/>
            <a:ext cx="1905000" cy="1124899"/>
          </a:xfrm>
          <a:prstGeom prst="rect">
            <a:avLst/>
          </a:prstGeom>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CA" sz="2000" b="0" i="0" u="none" strike="noStrike" cap="none" normalizeH="0" baseline="0" dirty="0" smtClean="0">
                <a:ln>
                  <a:noFill/>
                </a:ln>
                <a:solidFill>
                  <a:schemeClr val="tx1"/>
                </a:solidFill>
                <a:effectLst/>
                <a:latin typeface="Verdana" pitchFamily="45" charset="0"/>
              </a:rPr>
              <a:t>read/write structured </a:t>
            </a:r>
            <a:r>
              <a:rPr kumimoji="1" lang="en-CA" sz="2000" b="0" i="0" u="none" strike="noStrike" cap="none" normalizeH="0" dirty="0" smtClean="0">
                <a:ln>
                  <a:noFill/>
                </a:ln>
                <a:solidFill>
                  <a:schemeClr val="tx1"/>
                </a:solidFill>
                <a:effectLst/>
                <a:latin typeface="Verdana" pitchFamily="45" charset="0"/>
              </a:rPr>
              <a:t>buffers</a:t>
            </a:r>
            <a:endParaRPr kumimoji="1" lang="fr-CA" sz="2000" b="0" i="0" u="none" strike="noStrike" cap="none" normalizeH="0" baseline="0" dirty="0">
              <a:ln>
                <a:noFill/>
              </a:ln>
              <a:solidFill>
                <a:schemeClr val="tx1"/>
              </a:solidFill>
              <a:effectLst/>
              <a:latin typeface="Verdana" pitchFamily="45" charset="0"/>
            </a:endParaRPr>
          </a:p>
        </p:txBody>
      </p:sp>
      <p:sp>
        <p:nvSpPr>
          <p:cNvPr id="7" name="Rounded Rectangle 6"/>
          <p:cNvSpPr/>
          <p:nvPr/>
        </p:nvSpPr>
        <p:spPr bwMode="auto">
          <a:xfrm>
            <a:off x="783696" y="3257488"/>
            <a:ext cx="2728913" cy="846287"/>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CA" sz="1800" dirty="0" smtClean="0"/>
              <a:t>CS: Update/simulate point sprites</a:t>
            </a:r>
            <a:endParaRPr lang="fr-CA" sz="1800" dirty="0"/>
          </a:p>
        </p:txBody>
      </p:sp>
      <p:sp>
        <p:nvSpPr>
          <p:cNvPr id="8" name="Rounded Rectangle 7"/>
          <p:cNvSpPr/>
          <p:nvPr/>
        </p:nvSpPr>
        <p:spPr bwMode="auto">
          <a:xfrm>
            <a:off x="783696" y="4373511"/>
            <a:ext cx="2728913" cy="8001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CA" sz="1800" dirty="0" smtClean="0"/>
              <a:t>VS/GS/PS: Expand point sprites to particles and draw</a:t>
            </a:r>
            <a:endParaRPr lang="fr-CA" sz="1800" dirty="0"/>
          </a:p>
        </p:txBody>
      </p:sp>
      <p:sp>
        <p:nvSpPr>
          <p:cNvPr id="9" name="TextBox 8"/>
          <p:cNvSpPr txBox="1"/>
          <p:nvPr/>
        </p:nvSpPr>
        <p:spPr>
          <a:xfrm>
            <a:off x="1372706" y="5668911"/>
            <a:ext cx="1493742" cy="461665"/>
          </a:xfrm>
          <a:prstGeom prst="rect">
            <a:avLst/>
          </a:prstGeom>
          <a:noFill/>
        </p:spPr>
        <p:txBody>
          <a:bodyPr wrap="none" rtlCol="0">
            <a:spAutoFit/>
          </a:bodyPr>
          <a:lstStyle/>
          <a:p>
            <a:r>
              <a:rPr lang="en-CA" dirty="0" smtClean="0">
                <a:solidFill>
                  <a:schemeClr val="accent1">
                    <a:lumMod val="75000"/>
                  </a:schemeClr>
                </a:solidFill>
              </a:rPr>
              <a:t>Frame N</a:t>
            </a:r>
            <a:endParaRPr lang="fr-CA" dirty="0">
              <a:solidFill>
                <a:schemeClr val="accent1">
                  <a:lumMod val="75000"/>
                </a:schemeClr>
              </a:solidFill>
            </a:endParaRPr>
          </a:p>
        </p:txBody>
      </p:sp>
      <p:cxnSp>
        <p:nvCxnSpPr>
          <p:cNvPr id="10" name="Straight Arrow Connector 9"/>
          <p:cNvCxnSpPr>
            <a:stCxn id="5" idx="3"/>
            <a:endCxn id="6" idx="1"/>
          </p:cNvCxnSpPr>
          <p:nvPr/>
        </p:nvCxnSpPr>
        <p:spPr bwMode="auto">
          <a:xfrm>
            <a:off x="3493559" y="2727045"/>
            <a:ext cx="315319" cy="1034899"/>
          </a:xfrm>
          <a:prstGeom prst="straightConnector1">
            <a:avLst/>
          </a:prstGeom>
          <a:ln>
            <a:headEnd type="none" w="med" len="med"/>
            <a:tailEnd type="arrow"/>
          </a:ln>
        </p:spPr>
        <p:style>
          <a:lnRef idx="2">
            <a:schemeClr val="accent2"/>
          </a:lnRef>
          <a:fillRef idx="0">
            <a:schemeClr val="accent2"/>
          </a:fillRef>
          <a:effectRef idx="1">
            <a:schemeClr val="accent2"/>
          </a:effectRef>
          <a:fontRef idx="minor">
            <a:schemeClr val="tx1"/>
          </a:fontRef>
        </p:style>
      </p:cxnSp>
      <p:cxnSp>
        <p:nvCxnSpPr>
          <p:cNvPr id="11" name="Straight Arrow Connector 10"/>
          <p:cNvCxnSpPr>
            <a:stCxn id="7" idx="3"/>
            <a:endCxn id="6" idx="1"/>
          </p:cNvCxnSpPr>
          <p:nvPr/>
        </p:nvCxnSpPr>
        <p:spPr bwMode="auto">
          <a:xfrm>
            <a:off x="3512609" y="3680632"/>
            <a:ext cx="296269" cy="81312"/>
          </a:xfrm>
          <a:prstGeom prst="straightConnector1">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12" name="Straight Arrow Connector 11"/>
          <p:cNvCxnSpPr>
            <a:stCxn id="6" idx="1"/>
            <a:endCxn id="8" idx="3"/>
          </p:cNvCxnSpPr>
          <p:nvPr/>
        </p:nvCxnSpPr>
        <p:spPr bwMode="auto">
          <a:xfrm flipH="1">
            <a:off x="3512609" y="3761944"/>
            <a:ext cx="296269" cy="1011617"/>
          </a:xfrm>
          <a:prstGeom prst="straightConnector1">
            <a:avLst/>
          </a:prstGeom>
          <a:ln>
            <a:headEnd type="none" w="med" len="med"/>
            <a:tailEnd type="arrow"/>
          </a:ln>
        </p:spPr>
        <p:style>
          <a:lnRef idx="2">
            <a:schemeClr val="accent2"/>
          </a:lnRef>
          <a:fillRef idx="0">
            <a:schemeClr val="accent2"/>
          </a:fillRef>
          <a:effectRef idx="1">
            <a:schemeClr val="accent2"/>
          </a:effectRef>
          <a:fontRef idx="minor">
            <a:schemeClr val="tx1"/>
          </a:fontRef>
        </p:style>
      </p:cxnSp>
      <p:cxnSp>
        <p:nvCxnSpPr>
          <p:cNvPr id="13" name="Straight Arrow Connector 12"/>
          <p:cNvCxnSpPr>
            <a:stCxn id="5" idx="2"/>
            <a:endCxn id="7" idx="0"/>
          </p:cNvCxnSpPr>
          <p:nvPr/>
        </p:nvCxnSpPr>
        <p:spPr bwMode="auto">
          <a:xfrm>
            <a:off x="2129103" y="3061779"/>
            <a:ext cx="19050" cy="195709"/>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a:stCxn id="7" idx="2"/>
            <a:endCxn id="8" idx="0"/>
          </p:cNvCxnSpPr>
          <p:nvPr/>
        </p:nvCxnSpPr>
        <p:spPr bwMode="auto">
          <a:xfrm>
            <a:off x="2148153" y="4103775"/>
            <a:ext cx="0" cy="269736"/>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15" name="Rounded Rectangle 14"/>
          <p:cNvSpPr/>
          <p:nvPr/>
        </p:nvSpPr>
        <p:spPr bwMode="auto">
          <a:xfrm>
            <a:off x="6516164" y="2142763"/>
            <a:ext cx="2922588" cy="3373748"/>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fr-CA" sz="2400" b="0" i="0" u="none" strike="noStrike" cap="none" normalizeH="0" baseline="0">
              <a:ln>
                <a:noFill/>
              </a:ln>
              <a:solidFill>
                <a:schemeClr val="tx1"/>
              </a:solidFill>
              <a:effectLst/>
              <a:latin typeface="Verdana" pitchFamily="45" charset="0"/>
            </a:endParaRPr>
          </a:p>
        </p:txBody>
      </p:sp>
      <p:sp>
        <p:nvSpPr>
          <p:cNvPr id="16" name="Rounded Rectangle 15"/>
          <p:cNvSpPr/>
          <p:nvPr/>
        </p:nvSpPr>
        <p:spPr bwMode="auto">
          <a:xfrm>
            <a:off x="6603476" y="2392311"/>
            <a:ext cx="2728913" cy="669468"/>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CA" sz="1800" dirty="0" smtClean="0"/>
              <a:t>CS: Spawn point sprites</a:t>
            </a:r>
            <a:endParaRPr lang="fr-CA" sz="1800" dirty="0"/>
          </a:p>
        </p:txBody>
      </p:sp>
      <p:sp>
        <p:nvSpPr>
          <p:cNvPr id="17" name="Rounded Rectangle 16"/>
          <p:cNvSpPr/>
          <p:nvPr/>
        </p:nvSpPr>
        <p:spPr bwMode="auto">
          <a:xfrm>
            <a:off x="6622526" y="3257488"/>
            <a:ext cx="2728913" cy="846287"/>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CA" sz="1800" dirty="0" smtClean="0"/>
              <a:t>CS: Update/simulate point sprites</a:t>
            </a:r>
            <a:endParaRPr lang="fr-CA" sz="1800" dirty="0"/>
          </a:p>
        </p:txBody>
      </p:sp>
      <p:sp>
        <p:nvSpPr>
          <p:cNvPr id="18" name="Rounded Rectangle 17"/>
          <p:cNvSpPr/>
          <p:nvPr/>
        </p:nvSpPr>
        <p:spPr bwMode="auto">
          <a:xfrm>
            <a:off x="6622526" y="4373511"/>
            <a:ext cx="2728913" cy="8001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CA" sz="1800" dirty="0" smtClean="0"/>
              <a:t>VS/GS/PS: Expand point sprites to particles and draw</a:t>
            </a:r>
            <a:endParaRPr lang="fr-CA" sz="1800" dirty="0"/>
          </a:p>
        </p:txBody>
      </p:sp>
      <p:sp>
        <p:nvSpPr>
          <p:cNvPr id="19" name="TextBox 18"/>
          <p:cNvSpPr txBox="1"/>
          <p:nvPr/>
        </p:nvSpPr>
        <p:spPr>
          <a:xfrm>
            <a:off x="6851126" y="5668911"/>
            <a:ext cx="1940981" cy="461665"/>
          </a:xfrm>
          <a:prstGeom prst="rect">
            <a:avLst/>
          </a:prstGeom>
          <a:noFill/>
        </p:spPr>
        <p:txBody>
          <a:bodyPr wrap="none" rtlCol="0">
            <a:spAutoFit/>
          </a:bodyPr>
          <a:lstStyle/>
          <a:p>
            <a:r>
              <a:rPr lang="en-CA" dirty="0" smtClean="0">
                <a:solidFill>
                  <a:schemeClr val="accent1">
                    <a:lumMod val="75000"/>
                  </a:schemeClr>
                </a:solidFill>
              </a:rPr>
              <a:t>Frame N+1</a:t>
            </a:r>
            <a:endParaRPr lang="fr-CA" dirty="0">
              <a:solidFill>
                <a:schemeClr val="accent1">
                  <a:lumMod val="75000"/>
                </a:schemeClr>
              </a:solidFill>
            </a:endParaRPr>
          </a:p>
        </p:txBody>
      </p:sp>
      <p:cxnSp>
        <p:nvCxnSpPr>
          <p:cNvPr id="20" name="Straight Arrow Connector 19"/>
          <p:cNvCxnSpPr>
            <a:stCxn id="16" idx="2"/>
            <a:endCxn id="17" idx="0"/>
          </p:cNvCxnSpPr>
          <p:nvPr/>
        </p:nvCxnSpPr>
        <p:spPr bwMode="auto">
          <a:xfrm>
            <a:off x="7967933" y="3061779"/>
            <a:ext cx="19050" cy="195709"/>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21" name="Straight Arrow Connector 20"/>
          <p:cNvCxnSpPr>
            <a:stCxn id="17" idx="2"/>
            <a:endCxn id="18" idx="0"/>
          </p:cNvCxnSpPr>
          <p:nvPr/>
        </p:nvCxnSpPr>
        <p:spPr bwMode="auto">
          <a:xfrm>
            <a:off x="7986983" y="4103775"/>
            <a:ext cx="0" cy="269736"/>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22" name="Right Arrow 21"/>
          <p:cNvSpPr/>
          <p:nvPr/>
        </p:nvSpPr>
        <p:spPr bwMode="auto">
          <a:xfrm>
            <a:off x="5766173" y="2793624"/>
            <a:ext cx="1219201" cy="1936640"/>
          </a:xfrm>
          <a:prstGeom prst="rightArrow">
            <a:avLst/>
          </a:prstGeom>
          <a:solidFill>
            <a:schemeClr val="accent2">
              <a:alpha val="50000"/>
            </a:schemeClr>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fr-CA" sz="2400" b="0" i="0" u="none" strike="noStrike" cap="none" normalizeH="0" baseline="0">
              <a:ln>
                <a:noFill/>
              </a:ln>
              <a:solidFill>
                <a:schemeClr val="tx1"/>
              </a:solidFill>
              <a:effectLst/>
              <a:latin typeface="Verdana" pitchFamily="45" charset="0"/>
            </a:endParaRPr>
          </a:p>
        </p:txBody>
      </p:sp>
    </p:spTree>
    <p:extLst>
      <p:ext uri="{BB962C8B-B14F-4D97-AF65-F5344CB8AC3E}">
        <p14:creationId xmlns:p14="http://schemas.microsoft.com/office/powerpoint/2010/main" val="2093342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5" grpId="0" animBg="1"/>
      <p:bldP spid="16" grpId="0" animBg="1"/>
      <p:bldP spid="17" grpId="0" animBg="1"/>
      <p:bldP spid="18" grpId="0" animBg="1"/>
      <p:bldP spid="19" grpId="0"/>
      <p:bldP spid="2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CA"/>
          </a:p>
        </p:txBody>
      </p:sp>
      <p:pic>
        <p:nvPicPr>
          <p:cNvPr id="5" name="Rain_Test_Heavy_VF_GR_MB">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2588" y="196707"/>
            <a:ext cx="11418302" cy="6422302"/>
          </a:xfrm>
          <a:prstGeom prst="rect">
            <a:avLst/>
          </a:prstGeom>
        </p:spPr>
      </p:pic>
    </p:spTree>
    <p:extLst>
      <p:ext uri="{BB962C8B-B14F-4D97-AF65-F5344CB8AC3E}">
        <p14:creationId xmlns:p14="http://schemas.microsoft.com/office/powerpoint/2010/main" val="12291333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Rain performance</a:t>
            </a:r>
            <a:endParaRPr lang="en-CA" dirty="0"/>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3769299213"/>
              </p:ext>
            </p:extLst>
          </p:nvPr>
        </p:nvGraphicFramePr>
        <p:xfrm>
          <a:off x="1363134" y="4210161"/>
          <a:ext cx="7467600" cy="1483360"/>
        </p:xfrm>
        <a:graphic>
          <a:graphicData uri="http://schemas.openxmlformats.org/drawingml/2006/table">
            <a:tbl>
              <a:tblPr bandRow="1">
                <a:tableStyleId>{5C22544A-7EE6-4342-B048-85BDC9FD1C3A}</a:tableStyleId>
              </a:tblPr>
              <a:tblGrid>
                <a:gridCol w="5019206"/>
                <a:gridCol w="2448394"/>
              </a:tblGrid>
              <a:tr h="370840">
                <a:tc>
                  <a:txBody>
                    <a:bodyPr/>
                    <a:lstStyle/>
                    <a:p>
                      <a:r>
                        <a:rPr lang="en-CA" sz="1600" dirty="0" smtClean="0"/>
                        <a:t>CS: Update rain drops (up</a:t>
                      </a:r>
                      <a:r>
                        <a:rPr lang="en-CA" sz="1600" baseline="0" dirty="0" smtClean="0"/>
                        <a:t> to 320k particles)</a:t>
                      </a:r>
                      <a:endParaRPr lang="fr-CA" sz="1600" dirty="0"/>
                    </a:p>
                  </a:txBody>
                  <a:tcPr/>
                </a:tc>
                <a:tc>
                  <a:txBody>
                    <a:bodyPr/>
                    <a:lstStyle/>
                    <a:p>
                      <a:r>
                        <a:rPr lang="en-CA" sz="1600" b="1" dirty="0" smtClean="0"/>
                        <a:t>&lt;0.1ms</a:t>
                      </a:r>
                      <a:endParaRPr lang="fr-CA" sz="1600" b="1" dirty="0"/>
                    </a:p>
                  </a:txBody>
                  <a:tcPr/>
                </a:tc>
              </a:tr>
              <a:tr h="370840">
                <a:tc>
                  <a:txBody>
                    <a:bodyPr/>
                    <a:lstStyle/>
                    <a:p>
                      <a:r>
                        <a:rPr lang="en-CA" sz="1600" dirty="0" smtClean="0"/>
                        <a:t>CS: Screenspace collision</a:t>
                      </a:r>
                      <a:endParaRPr lang="fr-CA" sz="1600" dirty="0"/>
                    </a:p>
                  </a:txBody>
                  <a:tcPr/>
                </a:tc>
                <a:tc>
                  <a:txBody>
                    <a:bodyPr/>
                    <a:lstStyle/>
                    <a:p>
                      <a:r>
                        <a:rPr lang="en-CA" sz="1600" b="1" dirty="0" smtClean="0"/>
                        <a:t>0.2ms</a:t>
                      </a:r>
                      <a:endParaRPr lang="fr-CA" sz="1600" b="1" dirty="0"/>
                    </a:p>
                  </a:txBody>
                  <a:tcPr/>
                </a:tc>
              </a:tr>
              <a:tr h="370840">
                <a:tc>
                  <a:txBody>
                    <a:bodyPr/>
                    <a:lstStyle/>
                    <a:p>
                      <a:r>
                        <a:rPr lang="en-CA" sz="1600" dirty="0" smtClean="0"/>
                        <a:t>CS: Update bounced drops</a:t>
                      </a:r>
                      <a:endParaRPr lang="fr-CA" sz="1600" dirty="0"/>
                    </a:p>
                  </a:txBody>
                  <a:tcPr/>
                </a:tc>
                <a:tc>
                  <a:txBody>
                    <a:bodyPr/>
                    <a:lstStyle/>
                    <a:p>
                      <a:r>
                        <a:rPr lang="en-CA" sz="1600" b="1" dirty="0" smtClean="0"/>
                        <a:t>&lt;0.05ms</a:t>
                      </a:r>
                      <a:endParaRPr lang="fr-CA" sz="1600" b="1" dirty="0"/>
                    </a:p>
                  </a:txBody>
                  <a:tcPr/>
                </a:tc>
              </a:tr>
              <a:tr h="370840">
                <a:tc>
                  <a:txBody>
                    <a:bodyPr/>
                    <a:lstStyle/>
                    <a:p>
                      <a:r>
                        <a:rPr lang="en-CA" sz="1600" dirty="0" smtClean="0"/>
                        <a:t>GS/VS/PS: </a:t>
                      </a:r>
                      <a:r>
                        <a:rPr lang="en-CA" sz="1600" baseline="0" dirty="0" smtClean="0"/>
                        <a:t>Draw rain drops</a:t>
                      </a:r>
                      <a:endParaRPr lang="fr-CA" sz="1600" dirty="0"/>
                    </a:p>
                  </a:txBody>
                  <a:tcPr/>
                </a:tc>
                <a:tc>
                  <a:txBody>
                    <a:bodyPr/>
                    <a:lstStyle/>
                    <a:p>
                      <a:r>
                        <a:rPr lang="en-CA" sz="1600" b="1" dirty="0" smtClean="0"/>
                        <a:t>0.4-4.0ms</a:t>
                      </a:r>
                      <a:endParaRPr lang="fr-CA" sz="1600" b="1" dirty="0"/>
                    </a:p>
                  </a:txBody>
                  <a:tcPr/>
                </a:tc>
              </a:tr>
            </a:tbl>
          </a:graphicData>
        </a:graphic>
      </p:graphicFrame>
      <p:sp>
        <p:nvSpPr>
          <p:cNvPr id="5" name="Content Placeholder 2"/>
          <p:cNvSpPr txBox="1">
            <a:spLocks/>
          </p:cNvSpPr>
          <p:nvPr/>
        </p:nvSpPr>
        <p:spPr>
          <a:xfrm>
            <a:off x="677334" y="1587500"/>
            <a:ext cx="8153400" cy="3581400"/>
          </a:xfrm>
          <a:prstGeom prst="rect">
            <a:avLst/>
          </a:prstGeom>
        </p:spPr>
        <p:txBody>
          <a:bodyPr/>
          <a:lstStyle>
            <a:lvl1pPr marL="0" indent="-274320" algn="l" rtl="0" eaLnBrk="0" fontAlgn="base" hangingPunct="0">
              <a:spcBef>
                <a:spcPct val="20000"/>
              </a:spcBef>
              <a:spcAft>
                <a:spcPct val="0"/>
              </a:spcAft>
              <a:buClr>
                <a:srgbClr val="000000"/>
              </a:buClr>
              <a:buSzPct val="75000"/>
              <a:buFont typeface="Verdana" pitchFamily="34" charset="0"/>
              <a:buChar char="●"/>
              <a:defRPr sz="2800">
                <a:solidFill>
                  <a:srgbClr val="000000"/>
                </a:solidFill>
                <a:latin typeface="+mn-lt"/>
                <a:ea typeface="ヒラギノ角ゴ Pro W3" pitchFamily="80" charset="-128"/>
                <a:cs typeface="ヒラギノ角ゴ Pro W3" pitchFamily="80" charset="-128"/>
              </a:defRPr>
            </a:lvl1pPr>
            <a:lvl2pPr marL="742950" indent="-285750" algn="l" rtl="0" eaLnBrk="0" fontAlgn="base" hangingPunct="0">
              <a:spcBef>
                <a:spcPct val="20000"/>
              </a:spcBef>
              <a:spcAft>
                <a:spcPct val="0"/>
              </a:spcAft>
              <a:buClr>
                <a:srgbClr val="000000"/>
              </a:buClr>
              <a:buSzPct val="75000"/>
              <a:buFont typeface="Verdana" pitchFamily="34" charset="0"/>
              <a:buChar char="●"/>
              <a:defRPr sz="2400">
                <a:solidFill>
                  <a:srgbClr val="000000"/>
                </a:solidFill>
                <a:latin typeface="+mn-lt"/>
                <a:ea typeface="ヒラギノ角ゴ Pro W3" pitchFamily="45" charset="-128"/>
              </a:defRPr>
            </a:lvl2pPr>
            <a:lvl3pPr marL="914400" indent="0" algn="l" rtl="0" eaLnBrk="0" fontAlgn="base" hangingPunct="0">
              <a:spcBef>
                <a:spcPct val="20000"/>
              </a:spcBef>
              <a:spcAft>
                <a:spcPct val="0"/>
              </a:spcAft>
              <a:buClr>
                <a:srgbClr val="000000"/>
              </a:buClr>
              <a:buSzPct val="75000"/>
              <a:buFont typeface="Verdana" pitchFamily="34" charset="0"/>
              <a:buChar char="●"/>
              <a:defRPr sz="2000">
                <a:solidFill>
                  <a:srgbClr val="000000"/>
                </a:solidFill>
                <a:latin typeface="+mn-lt"/>
                <a:ea typeface="ヒラギノ角ゴ Pro W3" pitchFamily="45" charset="-128"/>
              </a:defRPr>
            </a:lvl3pPr>
            <a:lvl4pPr marL="1371600" indent="0" algn="l" rtl="0" eaLnBrk="0" fontAlgn="base" hangingPunct="0">
              <a:spcBef>
                <a:spcPct val="20000"/>
              </a:spcBef>
              <a:spcAft>
                <a:spcPct val="0"/>
              </a:spcAft>
              <a:buClr>
                <a:srgbClr val="000000"/>
              </a:buClr>
              <a:buSzPct val="70000"/>
              <a:buFont typeface="Verdana" pitchFamily="34" charset="0"/>
              <a:buChar char="●"/>
              <a:defRPr baseline="0">
                <a:solidFill>
                  <a:srgbClr val="000000"/>
                </a:solidFill>
                <a:latin typeface="+mn-lt"/>
                <a:ea typeface="ヒラギノ角ゴ Pro W3" pitchFamily="45" charset="-128"/>
              </a:defRPr>
            </a:lvl4pPr>
            <a:lvl5pPr marL="1828800" indent="0" algn="l" rtl="0" eaLnBrk="0" fontAlgn="base" hangingPunct="0">
              <a:spcBef>
                <a:spcPct val="20000"/>
              </a:spcBef>
              <a:spcAft>
                <a:spcPct val="0"/>
              </a:spcAft>
              <a:buClr>
                <a:srgbClr val="000000"/>
              </a:buClr>
              <a:buSzPct val="75000"/>
              <a:buFont typeface="Verdana" pitchFamily="34" charset="0"/>
              <a:buChar char="●"/>
              <a:defRPr>
                <a:solidFill>
                  <a:srgbClr val="000000"/>
                </a:solidFill>
                <a:latin typeface="+mn-lt"/>
                <a:ea typeface="ヒラギノ角ゴ Pro W3" pitchFamily="45" charset="-128"/>
              </a:defRPr>
            </a:lvl5pPr>
            <a:lvl6pPr marL="25146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6pPr>
            <a:lvl7pPr marL="29718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7pPr>
            <a:lvl8pPr marL="34290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8pPr>
            <a:lvl9pPr marL="3886200" indent="-228600" algn="l" rtl="0" fontAlgn="base">
              <a:spcBef>
                <a:spcPct val="20000"/>
              </a:spcBef>
              <a:spcAft>
                <a:spcPct val="0"/>
              </a:spcAft>
              <a:buClr>
                <a:schemeClr val="accent1"/>
              </a:buClr>
              <a:buSzPct val="75000"/>
              <a:buFont typeface="Wingdings" charset="2"/>
              <a:buChar char="&gt;"/>
              <a:defRPr>
                <a:solidFill>
                  <a:srgbClr val="000000"/>
                </a:solidFill>
                <a:latin typeface="+mn-lt"/>
                <a:ea typeface="ヒラギノ角ゴ Pro W3" pitchFamily="45" charset="-128"/>
              </a:defRPr>
            </a:lvl9pPr>
          </a:lstStyle>
          <a:p>
            <a:r>
              <a:rPr kumimoji="0" lang="en-US" sz="2000" kern="0" dirty="0" smtClean="0"/>
              <a:t>CS Particle update cost negligible</a:t>
            </a:r>
          </a:p>
          <a:p>
            <a:r>
              <a:rPr kumimoji="0" lang="en-US" sz="2000" kern="0" dirty="0" smtClean="0"/>
              <a:t>Possible to implement complex update logic</a:t>
            </a:r>
          </a:p>
          <a:p>
            <a:r>
              <a:rPr kumimoji="0" lang="en-US" sz="2000" kern="0" dirty="0" smtClean="0"/>
              <a:t>Some features (“true” </a:t>
            </a:r>
            <a:r>
              <a:rPr kumimoji="0" lang="en-US" sz="2000" i="1" kern="0" dirty="0" smtClean="0"/>
              <a:t>random()</a:t>
            </a:r>
            <a:r>
              <a:rPr kumimoji="0" lang="en-US" sz="2000" kern="0" dirty="0" smtClean="0"/>
              <a:t>) are tricky</a:t>
            </a:r>
          </a:p>
          <a:p>
            <a:r>
              <a:rPr kumimoji="0" lang="en-US" sz="2000" kern="0" dirty="0" smtClean="0"/>
              <a:t>Move more particle systems to the GPU</a:t>
            </a:r>
          </a:p>
          <a:p>
            <a:r>
              <a:rPr kumimoji="0" lang="en-US" sz="2000" kern="0" dirty="0" smtClean="0"/>
              <a:t>Didn’t really need to optimize any of CS shaders</a:t>
            </a:r>
          </a:p>
          <a:p>
            <a:r>
              <a:rPr kumimoji="0" lang="en-US" sz="2000" kern="0" dirty="0" smtClean="0"/>
              <a:t>Geometry Shaders were huge performance bottleneck </a:t>
            </a:r>
            <a:r>
              <a:rPr kumimoji="0" lang="en-US" sz="2000" kern="0" dirty="0" smtClean="0">
                <a:sym typeface="Wingdings" panose="05000000000000000000" pitchFamily="2" charset="2"/>
              </a:rPr>
              <a:t> </a:t>
            </a:r>
            <a:endParaRPr kumimoji="0" lang="en-US" sz="2000" kern="0" dirty="0" smtClean="0"/>
          </a:p>
        </p:txBody>
      </p:sp>
    </p:spTree>
    <p:extLst>
      <p:ext uri="{BB962C8B-B14F-4D97-AF65-F5344CB8AC3E}">
        <p14:creationId xmlns:p14="http://schemas.microsoft.com/office/powerpoint/2010/main" val="309131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Geometry </a:t>
            </a:r>
            <a:r>
              <a:rPr lang="en-CA" dirty="0" err="1" smtClean="0"/>
              <a:t>shader</a:t>
            </a:r>
            <a:r>
              <a:rPr lang="en-CA" dirty="0" smtClean="0"/>
              <a:t> optimizations</a:t>
            </a:r>
            <a:endParaRPr lang="en-CA" dirty="0"/>
          </a:p>
        </p:txBody>
      </p:sp>
      <p:sp>
        <p:nvSpPr>
          <p:cNvPr id="3" name="Content Placeholder 2"/>
          <p:cNvSpPr>
            <a:spLocks noGrp="1"/>
          </p:cNvSpPr>
          <p:nvPr>
            <p:ph idx="1"/>
          </p:nvPr>
        </p:nvSpPr>
        <p:spPr>
          <a:xfrm>
            <a:off x="805153" y="1767299"/>
            <a:ext cx="8732137" cy="3880773"/>
          </a:xfrm>
        </p:spPr>
        <p:txBody>
          <a:bodyPr/>
          <a:lstStyle/>
          <a:p>
            <a:r>
              <a:rPr lang="en-CA" sz="2400" dirty="0"/>
              <a:t>Minimize memory processed and generated by GS</a:t>
            </a:r>
          </a:p>
          <a:p>
            <a:pPr lvl="1"/>
            <a:r>
              <a:rPr lang="en-CA" sz="2000" dirty="0"/>
              <a:t>Minimize number of generated vertices</a:t>
            </a:r>
          </a:p>
          <a:p>
            <a:pPr lvl="1"/>
            <a:r>
              <a:rPr lang="en-CA" sz="2000" dirty="0"/>
              <a:t>Minimize input/output vertex size</a:t>
            </a:r>
          </a:p>
          <a:p>
            <a:pPr lvl="1"/>
            <a:r>
              <a:rPr lang="en-CA" sz="2000" dirty="0"/>
              <a:t>Implement GPU frustum/occlusion culling in GS</a:t>
            </a:r>
          </a:p>
          <a:p>
            <a:r>
              <a:rPr lang="en-CA" sz="2400" dirty="0" smtClean="0"/>
              <a:t>…but if you don’t have to, just don’t use them!</a:t>
            </a:r>
          </a:p>
          <a:p>
            <a:r>
              <a:rPr lang="en-CA" sz="2400" dirty="0" smtClean="0"/>
              <a:t>Change for indexed draw call with manual instancing / fetching</a:t>
            </a:r>
          </a:p>
          <a:p>
            <a:r>
              <a:rPr lang="en-CA" sz="2400" dirty="0" smtClean="0"/>
              <a:t>Better performance, less </a:t>
            </a:r>
            <a:r>
              <a:rPr lang="en-CA" sz="2400" dirty="0" err="1" smtClean="0"/>
              <a:t>shader</a:t>
            </a:r>
            <a:r>
              <a:rPr lang="en-CA" sz="2400" dirty="0" smtClean="0"/>
              <a:t> stages</a:t>
            </a:r>
            <a:endParaRPr lang="en-CA" sz="2400" dirty="0"/>
          </a:p>
          <a:p>
            <a:endParaRPr lang="en-CA" dirty="0"/>
          </a:p>
        </p:txBody>
      </p:sp>
    </p:spTree>
    <p:extLst>
      <p:ext uri="{BB962C8B-B14F-4D97-AF65-F5344CB8AC3E}">
        <p14:creationId xmlns:p14="http://schemas.microsoft.com/office/powerpoint/2010/main" val="93817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116" y="235527"/>
            <a:ext cx="8596668" cy="1320800"/>
          </a:xfrm>
        </p:spPr>
        <p:txBody>
          <a:bodyPr/>
          <a:lstStyle/>
          <a:p>
            <a:r>
              <a:rPr lang="en-CA" dirty="0" smtClean="0"/>
              <a:t>Volumetric Fog</a:t>
            </a:r>
            <a:endParaRPr lang="en-CA" dirty="0"/>
          </a:p>
        </p:txBody>
      </p:sp>
      <p:sp>
        <p:nvSpPr>
          <p:cNvPr id="3" name="Date Placeholder 2"/>
          <p:cNvSpPr>
            <a:spLocks noGrp="1"/>
          </p:cNvSpPr>
          <p:nvPr>
            <p:ph type="dt" sz="half" idx="10"/>
          </p:nvPr>
        </p:nvSpPr>
        <p:spPr/>
        <p:txBody>
          <a:bodyPr/>
          <a:lstStyle/>
          <a:p>
            <a:endParaRPr lang="en-CA"/>
          </a:p>
        </p:txBody>
      </p:sp>
      <p:pic>
        <p:nvPicPr>
          <p:cNvPr id="5" name="VolumeFog_AnimatedPlants.wmv">
            <a:hlinkClick r:id="" action="ppaction://media"/>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5"/>
          <a:stretch>
            <a:fillRect/>
          </a:stretch>
        </p:blipFill>
        <p:spPr>
          <a:xfrm>
            <a:off x="852053" y="1056510"/>
            <a:ext cx="9750523" cy="5484669"/>
          </a:xfrm>
        </p:spPr>
      </p:pic>
    </p:spTree>
    <p:extLst>
      <p:ext uri="{BB962C8B-B14F-4D97-AF65-F5344CB8AC3E}">
        <p14:creationId xmlns:p14="http://schemas.microsoft.com/office/powerpoint/2010/main" val="37512283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CA"/>
          </a:p>
        </p:txBody>
      </p:sp>
      <p:pic>
        <p:nvPicPr>
          <p:cNvPr id="5" name="LightsAndVolumeFog.wmv">
            <a:hlinkClick r:id="" action="ppaction://media"/>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5"/>
          <a:stretch>
            <a:fillRect/>
          </a:stretch>
        </p:blipFill>
        <p:spPr>
          <a:xfrm>
            <a:off x="1752794" y="472038"/>
            <a:ext cx="7801762" cy="5851322"/>
          </a:xfrm>
        </p:spPr>
      </p:pic>
    </p:spTree>
    <p:extLst>
      <p:ext uri="{BB962C8B-B14F-4D97-AF65-F5344CB8AC3E}">
        <p14:creationId xmlns:p14="http://schemas.microsoft.com/office/powerpoint/2010/main" val="8687624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12191999" cy="6858000"/>
          </a:xfrm>
        </p:spPr>
      </p:pic>
    </p:spTree>
    <p:extLst>
      <p:ext uri="{BB962C8B-B14F-4D97-AF65-F5344CB8AC3E}">
        <p14:creationId xmlns:p14="http://schemas.microsoft.com/office/powerpoint/2010/main" val="322335656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Volumetric fog</a:t>
            </a:r>
            <a:endParaRPr lang="en-CA" dirty="0"/>
          </a:p>
        </p:txBody>
      </p:sp>
      <p:sp>
        <p:nvSpPr>
          <p:cNvPr id="3" name="Content Placeholder 2"/>
          <p:cNvSpPr>
            <a:spLocks noGrp="1"/>
          </p:cNvSpPr>
          <p:nvPr>
            <p:ph idx="1"/>
          </p:nvPr>
        </p:nvSpPr>
        <p:spPr>
          <a:xfrm>
            <a:off x="677334" y="1807298"/>
            <a:ext cx="8596668" cy="3880773"/>
          </a:xfrm>
        </p:spPr>
        <p:txBody>
          <a:bodyPr/>
          <a:lstStyle/>
          <a:p>
            <a:r>
              <a:rPr lang="en-CA" dirty="0" smtClean="0"/>
              <a:t>Works great for fog, mist and haze in humid climate</a:t>
            </a:r>
          </a:p>
          <a:p>
            <a:r>
              <a:rPr lang="en-CA" dirty="0" smtClean="0"/>
              <a:t>Perfectly complements rain storm effect (procedural animation)</a:t>
            </a:r>
          </a:p>
          <a:p>
            <a:r>
              <a:rPr lang="en-CA" dirty="0" smtClean="0"/>
              <a:t>Possible to simulate all atmospheric scattering phenomena</a:t>
            </a:r>
          </a:p>
          <a:p>
            <a:r>
              <a:rPr lang="en-CA" dirty="0" smtClean="0"/>
              <a:t>Light shafts and multiple light sources</a:t>
            </a:r>
          </a:p>
          <a:p>
            <a:r>
              <a:rPr lang="en-CA" dirty="0" smtClean="0"/>
              <a:t>1.1ms total on consoles!</a:t>
            </a:r>
          </a:p>
          <a:p>
            <a:r>
              <a:rPr lang="en-CA" dirty="0" smtClean="0"/>
              <a:t>…for implementation details see my GDC 2014 talk!</a:t>
            </a:r>
            <a:endParaRPr lang="en-CA" dirty="0"/>
          </a:p>
        </p:txBody>
      </p:sp>
    </p:spTree>
    <p:extLst>
      <p:ext uri="{BB962C8B-B14F-4D97-AF65-F5344CB8AC3E}">
        <p14:creationId xmlns:p14="http://schemas.microsoft.com/office/powerpoint/2010/main" val="1951398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1999" cy="6858000"/>
          </a:xfrm>
        </p:spPr>
      </p:pic>
    </p:spTree>
    <p:extLst>
      <p:ext uri="{BB962C8B-B14F-4D97-AF65-F5344CB8AC3E}">
        <p14:creationId xmlns:p14="http://schemas.microsoft.com/office/powerpoint/2010/main" val="337154375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1999" cy="6858000"/>
          </a:xfrm>
        </p:spPr>
      </p:pic>
    </p:spTree>
    <p:extLst>
      <p:ext uri="{BB962C8B-B14F-4D97-AF65-F5344CB8AC3E}">
        <p14:creationId xmlns:p14="http://schemas.microsoft.com/office/powerpoint/2010/main" val="298365193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Credits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531085770"/>
              </p:ext>
            </p:extLst>
          </p:nvPr>
        </p:nvGraphicFramePr>
        <p:xfrm>
          <a:off x="1865671" y="1930400"/>
          <a:ext cx="6248400" cy="2667000"/>
        </p:xfrm>
        <a:graphic>
          <a:graphicData uri="http://schemas.openxmlformats.org/drawingml/2006/table">
            <a:tbl>
              <a:tblPr bandRow="1">
                <a:tableStyleId>{5C22544A-7EE6-4342-B048-85BDC9FD1C3A}</a:tableStyleId>
              </a:tblPr>
              <a:tblGrid>
                <a:gridCol w="3124200"/>
                <a:gridCol w="3124200"/>
              </a:tblGrid>
              <a:tr h="381000">
                <a:tc>
                  <a:txBody>
                    <a:bodyPr/>
                    <a:lstStyle/>
                    <a:p>
                      <a:r>
                        <a:rPr lang="en-CA" sz="1800" dirty="0" smtClean="0"/>
                        <a:t>Alexandre Lahaise</a:t>
                      </a:r>
                      <a:endParaRPr lang="fr-CA" sz="1800" dirty="0"/>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Michel Bouchard</a:t>
                      </a:r>
                    </a:p>
                  </a:txBody>
                  <a:tcPr/>
                </a:tc>
              </a:tr>
              <a:tr h="381000">
                <a:tc>
                  <a:txBody>
                    <a:bodyPr/>
                    <a:lstStyle/>
                    <a:p>
                      <a:pPr lvl="0"/>
                      <a:r>
                        <a:rPr lang="en-US" sz="1800" dirty="0" smtClean="0"/>
                        <a:t>Benjamin Goldstein</a:t>
                      </a:r>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Mickael Gilabert</a:t>
                      </a:r>
                    </a:p>
                  </a:txBody>
                  <a:tcPr/>
                </a:tc>
              </a:tr>
              <a:tr h="381000">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Benjamin Rouveyrol</a:t>
                      </a:r>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Nicolas Vibert</a:t>
                      </a:r>
                    </a:p>
                  </a:txBody>
                  <a:tcPr/>
                </a:tc>
              </a:tr>
              <a:tr h="381000">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Benoit Miller</a:t>
                      </a:r>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Thierry Carle</a:t>
                      </a:r>
                    </a:p>
                  </a:txBody>
                  <a:tcPr/>
                </a:tc>
              </a:tr>
              <a:tr h="381000">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John Huelin</a:t>
                      </a:r>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Typhaine</a:t>
                      </a:r>
                      <a:r>
                        <a:rPr lang="en-US" sz="1800" baseline="0" dirty="0" smtClean="0"/>
                        <a:t> Le Gallo</a:t>
                      </a:r>
                      <a:endParaRPr lang="en-US" sz="1800" dirty="0" smtClean="0"/>
                    </a:p>
                  </a:txBody>
                  <a:tcPr/>
                </a:tc>
              </a:tr>
              <a:tr h="381000">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Lionel Berenguier</a:t>
                      </a:r>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Wei Xiang</a:t>
                      </a:r>
                    </a:p>
                  </a:txBody>
                  <a:tcPr/>
                </a:tc>
              </a:tr>
              <a:tr h="381000">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800" dirty="0" smtClean="0"/>
                        <a:t>Luc Poirier</a:t>
                      </a:r>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endParaRPr lang="en-US" sz="1800" dirty="0" smtClean="0"/>
                    </a:p>
                  </a:txBody>
                  <a:tcPr/>
                </a:tc>
              </a:tr>
            </a:tbl>
          </a:graphicData>
        </a:graphic>
      </p:graphicFrame>
    </p:spTree>
    <p:extLst>
      <p:ext uri="{BB962C8B-B14F-4D97-AF65-F5344CB8AC3E}">
        <p14:creationId xmlns:p14="http://schemas.microsoft.com/office/powerpoint/2010/main" val="144658189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Special thanks</a:t>
            </a:r>
            <a:endParaRPr lang="en-CA" dirty="0"/>
          </a:p>
        </p:txBody>
      </p:sp>
      <p:sp>
        <p:nvSpPr>
          <p:cNvPr id="3" name="Content Placeholder 2"/>
          <p:cNvSpPr>
            <a:spLocks noGrp="1"/>
          </p:cNvSpPr>
          <p:nvPr>
            <p:ph idx="1"/>
          </p:nvPr>
        </p:nvSpPr>
        <p:spPr>
          <a:xfrm>
            <a:off x="510186" y="1930400"/>
            <a:ext cx="8596668" cy="3880773"/>
          </a:xfrm>
        </p:spPr>
        <p:txBody>
          <a:bodyPr/>
          <a:lstStyle/>
          <a:p>
            <a:pPr lvl="0"/>
            <a:r>
              <a:rPr lang="en-US" dirty="0" smtClean="0"/>
              <a:t>Benjamin </a:t>
            </a:r>
            <a:r>
              <a:rPr lang="en-US" dirty="0" err="1" smtClean="0"/>
              <a:t>Rouveyrol</a:t>
            </a:r>
            <a:r>
              <a:rPr lang="en-US" dirty="0" smtClean="0"/>
              <a:t> for materials for GI slides</a:t>
            </a:r>
          </a:p>
          <a:p>
            <a:pPr lvl="0"/>
            <a:r>
              <a:rPr lang="en-US" dirty="0" smtClean="0"/>
              <a:t>Rest of GI </a:t>
            </a:r>
            <a:r>
              <a:rPr lang="en-US" dirty="0"/>
              <a:t>Team: Benjamin </a:t>
            </a:r>
            <a:r>
              <a:rPr lang="en-US" dirty="0" err="1"/>
              <a:t>Rouveyrol</a:t>
            </a:r>
            <a:r>
              <a:rPr lang="en-US" dirty="0"/>
              <a:t>, John </a:t>
            </a:r>
            <a:r>
              <a:rPr lang="en-US" dirty="0" err="1"/>
              <a:t>Huelin</a:t>
            </a:r>
            <a:r>
              <a:rPr lang="en-US" dirty="0"/>
              <a:t> and </a:t>
            </a:r>
            <a:r>
              <a:rPr lang="en-US" dirty="0" err="1"/>
              <a:t>Mickael</a:t>
            </a:r>
            <a:r>
              <a:rPr lang="en-US" dirty="0"/>
              <a:t> </a:t>
            </a:r>
            <a:r>
              <a:rPr lang="en-US" dirty="0" err="1"/>
              <a:t>Gilabert</a:t>
            </a:r>
            <a:endParaRPr lang="en-US" dirty="0"/>
          </a:p>
          <a:p>
            <a:r>
              <a:rPr lang="en-CA" dirty="0" smtClean="0"/>
              <a:t>Wei Xiang for initial implementation of rain</a:t>
            </a:r>
          </a:p>
          <a:p>
            <a:pPr lvl="0"/>
            <a:r>
              <a:rPr lang="en-US" dirty="0"/>
              <a:t>Assassin’s Creed 4 technical art directors: Danny </a:t>
            </a:r>
            <a:r>
              <a:rPr lang="en-US" dirty="0" err="1" smtClean="0"/>
              <a:t>Oros</a:t>
            </a:r>
            <a:r>
              <a:rPr lang="en-US" dirty="0" smtClean="0"/>
              <a:t>, </a:t>
            </a:r>
            <a:r>
              <a:rPr lang="en-US" dirty="0"/>
              <a:t>Guillaume </a:t>
            </a:r>
            <a:r>
              <a:rPr lang="en-US" dirty="0" smtClean="0"/>
              <a:t>Lefebvre, Philippe </a:t>
            </a:r>
            <a:r>
              <a:rPr lang="en-US" dirty="0" err="1" smtClean="0"/>
              <a:t>Ringuette-Angrignon</a:t>
            </a:r>
            <a:r>
              <a:rPr lang="en-US" dirty="0" smtClean="0"/>
              <a:t>, Philippe </a:t>
            </a:r>
            <a:r>
              <a:rPr lang="en-US" dirty="0" err="1" smtClean="0"/>
              <a:t>Trarieux</a:t>
            </a:r>
            <a:r>
              <a:rPr lang="en-US" dirty="0" smtClean="0"/>
              <a:t>, </a:t>
            </a:r>
            <a:r>
              <a:rPr lang="en-US" dirty="0"/>
              <a:t>Sebastien </a:t>
            </a:r>
            <a:r>
              <a:rPr lang="en-US" dirty="0" err="1"/>
              <a:t>Larrue</a:t>
            </a:r>
            <a:endParaRPr lang="en-CA" dirty="0"/>
          </a:p>
        </p:txBody>
      </p:sp>
    </p:spTree>
    <p:extLst>
      <p:ext uri="{BB962C8B-B14F-4D97-AF65-F5344CB8AC3E}">
        <p14:creationId xmlns:p14="http://schemas.microsoft.com/office/powerpoint/2010/main" val="264596716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Questions?</a:t>
            </a:r>
            <a:br>
              <a:rPr lang="en-CA" dirty="0" smtClean="0"/>
            </a:br>
            <a:r>
              <a:rPr lang="en-CA" dirty="0" smtClean="0"/>
              <a:t>Contact me!</a:t>
            </a:r>
            <a:endParaRPr lang="en-CA" dirty="0"/>
          </a:p>
        </p:txBody>
      </p:sp>
      <p:sp>
        <p:nvSpPr>
          <p:cNvPr id="3" name="Content Placeholder 2"/>
          <p:cNvSpPr>
            <a:spLocks noGrp="1"/>
          </p:cNvSpPr>
          <p:nvPr>
            <p:ph idx="1"/>
          </p:nvPr>
        </p:nvSpPr>
        <p:spPr/>
        <p:txBody>
          <a:bodyPr/>
          <a:lstStyle/>
          <a:p>
            <a:r>
              <a:rPr lang="en-CA" dirty="0"/>
              <a:t>Email: </a:t>
            </a:r>
            <a:r>
              <a:rPr lang="en-CA" dirty="0">
                <a:hlinkClick r:id="rId2"/>
              </a:rPr>
              <a:t>bartlomiej.wronski@ubisoft.com</a:t>
            </a:r>
            <a:endParaRPr lang="en-CA" dirty="0"/>
          </a:p>
          <a:p>
            <a:r>
              <a:rPr lang="en-CA" dirty="0"/>
              <a:t>Twitter: @</a:t>
            </a:r>
            <a:r>
              <a:rPr lang="en-CA" dirty="0" err="1" smtClean="0"/>
              <a:t>BartWronsk</a:t>
            </a:r>
            <a:r>
              <a:rPr lang="en-CA" dirty="0" smtClean="0"/>
              <a:t> </a:t>
            </a:r>
            <a:endParaRPr lang="en-CA" dirty="0"/>
          </a:p>
          <a:p>
            <a:r>
              <a:rPr lang="en-CA" dirty="0"/>
              <a:t>Slides </a:t>
            </a:r>
            <a:r>
              <a:rPr lang="en-CA" dirty="0" smtClean="0"/>
              <a:t>on my blog</a:t>
            </a:r>
            <a:endParaRPr lang="en-CA" dirty="0"/>
          </a:p>
          <a:p>
            <a:r>
              <a:rPr lang="en-CA" dirty="0">
                <a:hlinkClick r:id="rId3"/>
              </a:rPr>
              <a:t>www.bartwronski.com</a:t>
            </a:r>
            <a:endParaRPr lang="en-CA" dirty="0"/>
          </a:p>
          <a:p>
            <a:endParaRPr lang="en-CA" dirty="0"/>
          </a:p>
        </p:txBody>
      </p:sp>
    </p:spTree>
    <p:extLst>
      <p:ext uri="{BB962C8B-B14F-4D97-AF65-F5344CB8AC3E}">
        <p14:creationId xmlns:p14="http://schemas.microsoft.com/office/powerpoint/2010/main" val="262382659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4" name="Content Placeholder 2"/>
          <p:cNvSpPr txBox="1">
            <a:spLocks/>
          </p:cNvSpPr>
          <p:nvPr/>
        </p:nvSpPr>
        <p:spPr>
          <a:xfrm>
            <a:off x="507255" y="1405082"/>
            <a:ext cx="8077200" cy="5089236"/>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600" dirty="0" err="1" smtClean="0"/>
              <a:t>Gilabert</a:t>
            </a:r>
            <a:r>
              <a:rPr lang="en-US" sz="1600" dirty="0" smtClean="0"/>
              <a:t> and </a:t>
            </a:r>
            <a:r>
              <a:rPr lang="en-US" sz="1600" dirty="0" err="1" smtClean="0"/>
              <a:t>Stefanov</a:t>
            </a:r>
            <a:r>
              <a:rPr lang="en-US" sz="1600" dirty="0" smtClean="0"/>
              <a:t> “</a:t>
            </a:r>
            <a:r>
              <a:rPr lang="en-US" sz="1600" i="1" dirty="0" smtClean="0"/>
              <a:t>Deferred Radiance Transfer Volumes – Global Illumination in Far Cry 3</a:t>
            </a:r>
            <a:r>
              <a:rPr lang="en-US" sz="1600" dirty="0" smtClean="0"/>
              <a:t>”, GDC 2012</a:t>
            </a:r>
          </a:p>
          <a:p>
            <a:pPr marL="285750" indent="-285750" algn="l">
              <a:buFont typeface="Arial" panose="020B0604020202020204" pitchFamily="34" charset="0"/>
              <a:buChar char="•"/>
            </a:pPr>
            <a:r>
              <a:rPr lang="en-US" sz="1600" dirty="0" smtClean="0"/>
              <a:t>Mitchell, “</a:t>
            </a:r>
            <a:r>
              <a:rPr lang="en-US" sz="1600" i="1" dirty="0" smtClean="0"/>
              <a:t>Shading in Valve’s Source Engine</a:t>
            </a:r>
            <a:r>
              <a:rPr lang="en-US" sz="1600" dirty="0" smtClean="0"/>
              <a:t>”, SIGGRAPH 2006</a:t>
            </a:r>
          </a:p>
          <a:p>
            <a:pPr marL="285750" indent="-285750" algn="l">
              <a:buFont typeface="Arial" panose="020B0604020202020204" pitchFamily="34" charset="0"/>
              <a:buChar char="•"/>
            </a:pPr>
            <a:r>
              <a:rPr lang="en-US" sz="1600" dirty="0" smtClean="0"/>
              <a:t>Sloan et al, </a:t>
            </a:r>
            <a:r>
              <a:rPr lang="en-US" sz="1600" i="1" dirty="0" smtClean="0"/>
              <a:t>“</a:t>
            </a:r>
            <a:r>
              <a:rPr lang="en-US" sz="1600" i="1" dirty="0" err="1" smtClean="0"/>
              <a:t>Precomputed</a:t>
            </a:r>
            <a:r>
              <a:rPr lang="en-US" sz="1600" i="1" dirty="0" smtClean="0"/>
              <a:t> Radiance Transfer for Real-Time Rendering in Dynamic, Low-Frequency Lighting Environments”</a:t>
            </a:r>
            <a:r>
              <a:rPr lang="en-US" sz="1600" dirty="0" smtClean="0"/>
              <a:t>, SIGGRAPH 2002</a:t>
            </a:r>
          </a:p>
          <a:p>
            <a:pPr marL="285750" indent="-285750" algn="l">
              <a:buFont typeface="Arial" panose="020B0604020202020204" pitchFamily="34" charset="0"/>
              <a:buChar char="•"/>
            </a:pPr>
            <a:r>
              <a:rPr lang="en-US" sz="1600" dirty="0" err="1" smtClean="0"/>
              <a:t>Quilez</a:t>
            </a:r>
            <a:r>
              <a:rPr lang="en-US" sz="1600" dirty="0" smtClean="0"/>
              <a:t>, post </a:t>
            </a:r>
            <a:r>
              <a:rPr lang="en-US" sz="1600" dirty="0" err="1" smtClean="0"/>
              <a:t>aboot</a:t>
            </a:r>
            <a:r>
              <a:rPr lang="en-US" sz="1600" dirty="0" smtClean="0"/>
              <a:t> Multi-resolution ambient occlusion </a:t>
            </a:r>
            <a:r>
              <a:rPr lang="en-CA" sz="1600" dirty="0">
                <a:hlinkClick r:id="rId2"/>
              </a:rPr>
              <a:t>http://www.iquilezles.org/www/articles/multiresaocc/multiresaocc.htm</a:t>
            </a:r>
            <a:r>
              <a:rPr lang="en-CA" sz="1600" dirty="0"/>
              <a:t> </a:t>
            </a:r>
            <a:endParaRPr lang="en-US" sz="1600" dirty="0" smtClean="0"/>
          </a:p>
          <a:p>
            <a:pPr marL="285750" indent="-285750" algn="l">
              <a:buFont typeface="Arial" panose="020B0604020202020204" pitchFamily="34" charset="0"/>
              <a:buChar char="•"/>
            </a:pPr>
            <a:r>
              <a:rPr lang="en-US" sz="1600" dirty="0" smtClean="0"/>
              <a:t>St-Amour, “</a:t>
            </a:r>
            <a:r>
              <a:rPr lang="en-US" sz="1600" i="1" dirty="0" smtClean="0"/>
              <a:t>Rendering Assassin's Creed III</a:t>
            </a:r>
            <a:r>
              <a:rPr lang="en-US" sz="1600" dirty="0" smtClean="0"/>
              <a:t>”, GDC 2013</a:t>
            </a:r>
          </a:p>
          <a:p>
            <a:pPr marL="285750" indent="-285750" algn="l">
              <a:buFont typeface="Arial" panose="020B0604020202020204" pitchFamily="34" charset="0"/>
              <a:buChar char="•"/>
            </a:pPr>
            <a:r>
              <a:rPr lang="en-US" sz="1600" dirty="0" smtClean="0"/>
              <a:t>Hoffman, </a:t>
            </a:r>
            <a:r>
              <a:rPr lang="en-US" sz="1600" i="1" dirty="0" smtClean="0"/>
              <a:t>“Rendering Outdoor Light Scattering in Real Time</a:t>
            </a:r>
            <a:r>
              <a:rPr lang="en-US" sz="1600" dirty="0" smtClean="0"/>
              <a:t>”, GDC 2002</a:t>
            </a:r>
          </a:p>
          <a:p>
            <a:pPr marL="285750" indent="-285750" algn="l">
              <a:buFont typeface="Arial" panose="020B0604020202020204" pitchFamily="34" charset="0"/>
              <a:buChar char="•"/>
            </a:pPr>
            <a:r>
              <a:rPr lang="en-US" sz="1600" dirty="0" err="1" smtClean="0"/>
              <a:t>Kaplanyan</a:t>
            </a:r>
            <a:r>
              <a:rPr lang="en-US" sz="1600" dirty="0" smtClean="0"/>
              <a:t>, “</a:t>
            </a:r>
            <a:r>
              <a:rPr lang="en-US" sz="1600" i="1" dirty="0" smtClean="0"/>
              <a:t>Light Propagation Volumes</a:t>
            </a:r>
            <a:r>
              <a:rPr lang="en-US" sz="1600" dirty="0" smtClean="0"/>
              <a:t>”, </a:t>
            </a:r>
            <a:r>
              <a:rPr lang="en-US" sz="1600" dirty="0" err="1" smtClean="0"/>
              <a:t>Siggraph</a:t>
            </a:r>
            <a:r>
              <a:rPr lang="en-US" sz="1600" dirty="0" smtClean="0"/>
              <a:t> 2009</a:t>
            </a:r>
          </a:p>
          <a:p>
            <a:pPr marL="285750" indent="-285750" algn="l">
              <a:buFont typeface="Arial" panose="020B0604020202020204" pitchFamily="34" charset="0"/>
              <a:buChar char="•"/>
            </a:pPr>
            <a:r>
              <a:rPr lang="en-US" sz="1600" dirty="0" smtClean="0"/>
              <a:t>Myers, “</a:t>
            </a:r>
            <a:r>
              <a:rPr lang="en-US" sz="1600" i="1" dirty="0" smtClean="0"/>
              <a:t>Variance Shadow Mapping</a:t>
            </a:r>
            <a:r>
              <a:rPr lang="en-US" sz="1600" dirty="0" smtClean="0"/>
              <a:t>”, NVIDIA Corporation</a:t>
            </a:r>
          </a:p>
          <a:p>
            <a:pPr marL="285750" indent="-285750" algn="l">
              <a:buFont typeface="Arial" panose="020B0604020202020204" pitchFamily="34" charset="0"/>
              <a:buChar char="•"/>
            </a:pPr>
            <a:r>
              <a:rPr lang="en-US" sz="1600" dirty="0" err="1" smtClean="0"/>
              <a:t>Annen</a:t>
            </a:r>
            <a:r>
              <a:rPr lang="en-US" sz="1600" dirty="0" smtClean="0"/>
              <a:t> et al, “</a:t>
            </a:r>
            <a:r>
              <a:rPr lang="en-US" sz="1600" i="1" dirty="0" smtClean="0"/>
              <a:t>Exponential Shadow Maps</a:t>
            </a:r>
            <a:r>
              <a:rPr lang="en-US" sz="1600" dirty="0" smtClean="0"/>
              <a:t>”, Hasselt University</a:t>
            </a:r>
          </a:p>
          <a:p>
            <a:pPr marL="285750" indent="-285750" algn="l">
              <a:buFont typeface="Arial" panose="020B0604020202020204" pitchFamily="34" charset="0"/>
              <a:buChar char="•"/>
            </a:pPr>
            <a:r>
              <a:rPr lang="en-CA" sz="1600" dirty="0" err="1"/>
              <a:t>Andersson</a:t>
            </a:r>
            <a:r>
              <a:rPr lang="en-CA" sz="1600" dirty="0"/>
              <a:t> and </a:t>
            </a:r>
            <a:r>
              <a:rPr lang="en-CA" sz="1600" dirty="0" err="1" smtClean="0"/>
              <a:t>Bavoil</a:t>
            </a:r>
            <a:r>
              <a:rPr lang="en-CA" sz="1600" dirty="0" smtClean="0"/>
              <a:t>, </a:t>
            </a:r>
            <a:r>
              <a:rPr lang="en-CA" sz="1600" i="1" dirty="0" smtClean="0"/>
              <a:t>“Stable </a:t>
            </a:r>
            <a:r>
              <a:rPr lang="en-CA" sz="1600" i="1" dirty="0"/>
              <a:t>SSAO in Battlefield 3 with Selective Temporal </a:t>
            </a:r>
            <a:r>
              <a:rPr lang="en-CA" sz="1600" i="1" dirty="0" smtClean="0"/>
              <a:t>Filtering”</a:t>
            </a:r>
          </a:p>
          <a:p>
            <a:pPr marL="285750" indent="-285750" algn="l">
              <a:buFont typeface="Arial" panose="020B0604020202020204" pitchFamily="34" charset="0"/>
              <a:buChar char="•"/>
            </a:pPr>
            <a:r>
              <a:rPr lang="en-CA" sz="1600" dirty="0" err="1"/>
              <a:t>Smedberg</a:t>
            </a:r>
            <a:r>
              <a:rPr lang="en-CA" sz="1600" dirty="0"/>
              <a:t> and </a:t>
            </a:r>
            <a:r>
              <a:rPr lang="en-CA" sz="1600" dirty="0" smtClean="0"/>
              <a:t>Wright</a:t>
            </a:r>
            <a:r>
              <a:rPr lang="en-CA" sz="1600" i="1" dirty="0" smtClean="0"/>
              <a:t>, “Rendering </a:t>
            </a:r>
            <a:r>
              <a:rPr lang="en-CA" sz="1600" i="1" dirty="0"/>
              <a:t>Techniques in GEARS OF WAR </a:t>
            </a:r>
            <a:r>
              <a:rPr lang="en-CA" sz="1600" i="1" dirty="0" smtClean="0"/>
              <a:t>2”</a:t>
            </a:r>
          </a:p>
          <a:p>
            <a:pPr marL="285750" indent="-285750" algn="l">
              <a:buFont typeface="Arial" panose="020B0604020202020204" pitchFamily="34" charset="0"/>
              <a:buChar char="•"/>
            </a:pPr>
            <a:r>
              <a:rPr lang="en-CA" sz="1600" dirty="0" err="1" smtClean="0"/>
              <a:t>Bilodeau</a:t>
            </a:r>
            <a:r>
              <a:rPr lang="en-CA" sz="1600" dirty="0" smtClean="0"/>
              <a:t>, “Vertex </a:t>
            </a:r>
            <a:r>
              <a:rPr lang="en-CA" sz="1600" dirty="0" err="1" smtClean="0"/>
              <a:t>Shader</a:t>
            </a:r>
            <a:r>
              <a:rPr lang="en-CA" sz="1600" dirty="0" smtClean="0"/>
              <a:t> Tricks”</a:t>
            </a:r>
          </a:p>
          <a:p>
            <a:pPr marL="285750" indent="-285750" algn="l">
              <a:buFont typeface="Arial" panose="020B0604020202020204" pitchFamily="34" charset="0"/>
              <a:buChar char="•"/>
            </a:pPr>
            <a:r>
              <a:rPr lang="en-CA" sz="1600" dirty="0" smtClean="0"/>
              <a:t>Wronski, “Assassin’s Creed 4 – road to next-gen graphics”, GDC 2014</a:t>
            </a:r>
            <a:endParaRPr lang="en-US" sz="1600" dirty="0" smtClean="0"/>
          </a:p>
          <a:p>
            <a:pPr algn="l"/>
            <a:endParaRPr lang="en-US" sz="1800" dirty="0" smtClean="0"/>
          </a:p>
        </p:txBody>
      </p:sp>
    </p:spTree>
    <p:extLst>
      <p:ext uri="{BB962C8B-B14F-4D97-AF65-F5344CB8AC3E}">
        <p14:creationId xmlns:p14="http://schemas.microsoft.com/office/powerpoint/2010/main" val="350423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Custom 1">
      <a:dk1>
        <a:sysClr val="windowText" lastClr="000000"/>
      </a:dk1>
      <a:lt1>
        <a:sysClr val="window" lastClr="FFFFFF"/>
      </a:lt1>
      <a:dk2>
        <a:srgbClr val="335B74"/>
      </a:dk2>
      <a:lt2>
        <a:srgbClr val="DFE3E5"/>
      </a:lt2>
      <a:accent1>
        <a:srgbClr val="76CDEE"/>
      </a:accent1>
      <a:accent2>
        <a:srgbClr val="75B5E4"/>
      </a:accent2>
      <a:accent3>
        <a:srgbClr val="27CED7"/>
      </a:accent3>
      <a:accent4>
        <a:srgbClr val="42BA97"/>
      </a:accent4>
      <a:accent5>
        <a:srgbClr val="3E8853"/>
      </a:accent5>
      <a:accent6>
        <a:srgbClr val="62A39F"/>
      </a:accent6>
      <a:hlink>
        <a:srgbClr val="6EAC1C"/>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760</TotalTime>
  <Words>4432</Words>
  <Application>Microsoft Office PowerPoint</Application>
  <PresentationFormat>Widescreen</PresentationFormat>
  <Paragraphs>568</Paragraphs>
  <Slides>80</Slides>
  <Notes>48</Notes>
  <HiddenSlides>0</HiddenSlides>
  <MMClips>8</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0</vt:i4>
      </vt:variant>
      <vt:variant>
        <vt:lpstr>Slide Titles</vt:lpstr>
      </vt:variant>
      <vt:variant>
        <vt:i4>80</vt:i4>
      </vt:variant>
    </vt:vector>
  </HeadingPairs>
  <TitlesOfParts>
    <vt:vector size="89" baseType="lpstr">
      <vt:lpstr>Arial</vt:lpstr>
      <vt:lpstr>Calibri</vt:lpstr>
      <vt:lpstr>Georgia</vt:lpstr>
      <vt:lpstr>Trebuchet MS</vt:lpstr>
      <vt:lpstr>Verdana</vt:lpstr>
      <vt:lpstr>Wingdings</vt:lpstr>
      <vt:lpstr>Wingdings 3</vt:lpstr>
      <vt:lpstr>ヒラギノ角ゴ Pro W3</vt:lpstr>
      <vt:lpstr>Facet</vt:lpstr>
      <vt:lpstr>Assassin’s Creed 4: Black Flag</vt:lpstr>
      <vt:lpstr>PowerPoint Presentation</vt:lpstr>
      <vt:lpstr>Background</vt:lpstr>
      <vt:lpstr>Presentation overview</vt:lpstr>
      <vt:lpstr>PowerPoint Presentation</vt:lpstr>
      <vt:lpstr>Assassin’s Creed 3 lighting – PS3 screenshot</vt:lpstr>
      <vt:lpstr>Lighting improvements</vt:lpstr>
      <vt:lpstr>Far Cry 3 solution: Deferred Radiance Transfer Volumes</vt:lpstr>
      <vt:lpstr>Far Cry 3 GI - Deferred Radiance Transfer Volumes</vt:lpstr>
      <vt:lpstr>New solution – background</vt:lpstr>
      <vt:lpstr>PowerPoint Presentation</vt:lpstr>
      <vt:lpstr>PowerPoint Presentation</vt:lpstr>
      <vt:lpstr>Normalized irradiance</vt:lpstr>
      <vt:lpstr>PowerPoint Presentation</vt:lpstr>
      <vt:lpstr>Implementation – tool side</vt:lpstr>
      <vt:lpstr>Data storage</vt:lpstr>
      <vt:lpstr>Implementation – tool side</vt:lpstr>
      <vt:lpstr>Implementation – tool side</vt:lpstr>
      <vt:lpstr>Implementation – tool side</vt:lpstr>
      <vt:lpstr>Implementation – tool side Optimizations</vt:lpstr>
      <vt:lpstr>PowerPoint Presentation</vt:lpstr>
      <vt:lpstr>Implementation – runtime</vt:lpstr>
      <vt:lpstr>Implementation – runtime</vt:lpstr>
      <vt:lpstr>PowerPoint Presentation</vt:lpstr>
      <vt:lpstr>PowerPoint Presentation</vt:lpstr>
      <vt:lpstr>PowerPoint Presentation</vt:lpstr>
      <vt:lpstr>PowerPoint Presentation</vt:lpstr>
      <vt:lpstr>PowerPoint Presentation</vt:lpstr>
      <vt:lpstr>PowerPoint Presentation</vt:lpstr>
      <vt:lpstr>Benchmarks and summary</vt:lpstr>
      <vt:lpstr>Limitations and future improvements</vt:lpstr>
      <vt:lpstr>Future work</vt:lpstr>
      <vt:lpstr>PowerPoint Presentation</vt:lpstr>
      <vt:lpstr>Scalable Ambient Obscurance</vt:lpstr>
      <vt:lpstr>SSAO sample number increase by using temporal supersampling</vt:lpstr>
      <vt:lpstr>PowerPoint Presentation</vt:lpstr>
      <vt:lpstr>PowerPoint Presentation</vt:lpstr>
      <vt:lpstr>PowerPoint Presentation</vt:lpstr>
      <vt:lpstr>Ambient occlusion</vt:lpstr>
      <vt:lpstr>Multi-resolution ambient occlusion Example by Inigo Quilez</vt:lpstr>
      <vt:lpstr>World Ambient Occlusion</vt:lpstr>
      <vt:lpstr>PowerPoint Presentation</vt:lpstr>
      <vt:lpstr>World Ambient Occlusion</vt:lpstr>
      <vt:lpstr>PowerPoint Presentation</vt:lpstr>
      <vt:lpstr>PowerPoint Presentation</vt:lpstr>
      <vt:lpstr>PowerPoint Presentation</vt:lpstr>
      <vt:lpstr>PowerPoint Presentation</vt:lpstr>
      <vt:lpstr>PowerPoint Presentation</vt:lpstr>
      <vt:lpstr>PowerPoint Presentation</vt:lpstr>
      <vt:lpstr>Atmospheric effects</vt:lpstr>
      <vt:lpstr>PowerPoint Presentation</vt:lpstr>
      <vt:lpstr>PowerPoint Presentation</vt:lpstr>
      <vt:lpstr>PowerPoint Presentation</vt:lpstr>
      <vt:lpstr>PowerPoint Presentation</vt:lpstr>
      <vt:lpstr>Rain ripples</vt:lpstr>
      <vt:lpstr>PowerPoint Presentation</vt:lpstr>
      <vt:lpstr>Drawing rain ripples – geometry multiplication using geometry shaders</vt:lpstr>
      <vt:lpstr>Rain ripples</vt:lpstr>
      <vt:lpstr>Wet materials</vt:lpstr>
      <vt:lpstr>PowerPoint Presentation</vt:lpstr>
      <vt:lpstr>PowerPoint Presentation</vt:lpstr>
      <vt:lpstr>PowerPoint Presentation</vt:lpstr>
      <vt:lpstr>Procedural rain drops</vt:lpstr>
      <vt:lpstr>Procedural rain simulation</vt:lpstr>
      <vt:lpstr>PowerPoint Presentation</vt:lpstr>
      <vt:lpstr>Procedural rain simulation</vt:lpstr>
      <vt:lpstr>GPU Procedural Rain update scheme</vt:lpstr>
      <vt:lpstr>PowerPoint Presentation</vt:lpstr>
      <vt:lpstr>Rain performance</vt:lpstr>
      <vt:lpstr>Geometry shader optimizations</vt:lpstr>
      <vt:lpstr>Volumetric Fog</vt:lpstr>
      <vt:lpstr>PowerPoint Presentation</vt:lpstr>
      <vt:lpstr>PowerPoint Presentation</vt:lpstr>
      <vt:lpstr>Volumetric fog</vt:lpstr>
      <vt:lpstr>PowerPoint Presentation</vt:lpstr>
      <vt:lpstr>PowerPoint Presentation</vt:lpstr>
      <vt:lpstr>Credits</vt:lpstr>
      <vt:lpstr>Special thanks</vt:lpstr>
      <vt:lpstr>Questions? Contact me!</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Assassin’s Creed 4: Black Flag</dc:title>
  <dc:creator>Bartlomiej Wronski</dc:creator>
  <cp:lastModifiedBy>Bartlomiej Wronski</cp:lastModifiedBy>
  <cp:revision>85</cp:revision>
  <dcterms:created xsi:type="dcterms:W3CDTF">2014-04-16T01:28:18Z</dcterms:created>
  <dcterms:modified xsi:type="dcterms:W3CDTF">2014-05-07T03:02:43Z</dcterms:modified>
</cp:coreProperties>
</file>