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89"/>
  </p:notesMasterIdLst>
  <p:handoutMasterIdLst>
    <p:handoutMasterId r:id="rId90"/>
  </p:handoutMasterIdLst>
  <p:sldIdLst>
    <p:sldId id="271" r:id="rId2"/>
    <p:sldId id="272" r:id="rId3"/>
    <p:sldId id="274" r:id="rId4"/>
    <p:sldId id="273" r:id="rId5"/>
    <p:sldId id="369" r:id="rId6"/>
    <p:sldId id="276" r:id="rId7"/>
    <p:sldId id="371" r:id="rId8"/>
    <p:sldId id="279" r:id="rId9"/>
    <p:sldId id="282" r:id="rId10"/>
    <p:sldId id="283" r:id="rId11"/>
    <p:sldId id="285" r:id="rId12"/>
    <p:sldId id="284" r:id="rId13"/>
    <p:sldId id="370" r:id="rId14"/>
    <p:sldId id="280" r:id="rId15"/>
    <p:sldId id="281" r:id="rId16"/>
    <p:sldId id="289" r:id="rId17"/>
    <p:sldId id="290" r:id="rId18"/>
    <p:sldId id="354" r:id="rId19"/>
    <p:sldId id="292" r:id="rId20"/>
    <p:sldId id="295" r:id="rId21"/>
    <p:sldId id="296" r:id="rId22"/>
    <p:sldId id="343" r:id="rId23"/>
    <p:sldId id="372" r:id="rId24"/>
    <p:sldId id="346" r:id="rId25"/>
    <p:sldId id="344" r:id="rId26"/>
    <p:sldId id="298" r:id="rId27"/>
    <p:sldId id="297" r:id="rId28"/>
    <p:sldId id="303" r:id="rId29"/>
    <p:sldId id="351" r:id="rId30"/>
    <p:sldId id="345" r:id="rId31"/>
    <p:sldId id="360" r:id="rId32"/>
    <p:sldId id="304" r:id="rId33"/>
    <p:sldId id="373" r:id="rId34"/>
    <p:sldId id="306" r:id="rId35"/>
    <p:sldId id="302" r:id="rId36"/>
    <p:sldId id="377" r:id="rId37"/>
    <p:sldId id="314" r:id="rId38"/>
    <p:sldId id="378" r:id="rId39"/>
    <p:sldId id="315" r:id="rId40"/>
    <p:sldId id="323" r:id="rId41"/>
    <p:sldId id="363" r:id="rId42"/>
    <p:sldId id="364" r:id="rId43"/>
    <p:sldId id="316" r:id="rId44"/>
    <p:sldId id="350" r:id="rId45"/>
    <p:sldId id="348" r:id="rId46"/>
    <p:sldId id="352" r:id="rId47"/>
    <p:sldId id="353" r:id="rId48"/>
    <p:sldId id="317" r:id="rId49"/>
    <p:sldId id="328" r:id="rId50"/>
    <p:sldId id="374" r:id="rId51"/>
    <p:sldId id="310" r:id="rId52"/>
    <p:sldId id="326" r:id="rId53"/>
    <p:sldId id="325" r:id="rId54"/>
    <p:sldId id="311" r:id="rId55"/>
    <p:sldId id="375" r:id="rId56"/>
    <p:sldId id="381" r:id="rId57"/>
    <p:sldId id="358" r:id="rId58"/>
    <p:sldId id="376" r:id="rId59"/>
    <p:sldId id="339" r:id="rId60"/>
    <p:sldId id="340" r:id="rId61"/>
    <p:sldId id="341" r:id="rId62"/>
    <p:sldId id="305" r:id="rId63"/>
    <p:sldId id="342" r:id="rId64"/>
    <p:sldId id="380" r:id="rId65"/>
    <p:sldId id="308" r:id="rId66"/>
    <p:sldId id="379" r:id="rId67"/>
    <p:sldId id="321" r:id="rId68"/>
    <p:sldId id="291" r:id="rId69"/>
    <p:sldId id="338" r:id="rId70"/>
    <p:sldId id="327" r:id="rId71"/>
    <p:sldId id="333" r:id="rId72"/>
    <p:sldId id="288" r:id="rId73"/>
    <p:sldId id="332" r:id="rId74"/>
    <p:sldId id="347" r:id="rId75"/>
    <p:sldId id="318" r:id="rId76"/>
    <p:sldId id="362" r:id="rId77"/>
    <p:sldId id="319" r:id="rId78"/>
    <p:sldId id="330" r:id="rId79"/>
    <p:sldId id="320" r:id="rId80"/>
    <p:sldId id="307" r:id="rId81"/>
    <p:sldId id="336" r:id="rId82"/>
    <p:sldId id="337" r:id="rId83"/>
    <p:sldId id="309" r:id="rId84"/>
    <p:sldId id="313" r:id="rId85"/>
    <p:sldId id="312" r:id="rId86"/>
    <p:sldId id="287" r:id="rId87"/>
    <p:sldId id="300" r:id="rId88"/>
  </p:sldIdLst>
  <p:sldSz cx="9144000" cy="5143500" type="screen16x9"/>
  <p:notesSz cx="6858000" cy="9144000"/>
  <p:custDataLst>
    <p:tags r:id="rId91"/>
  </p:custDataLst>
  <p:defaultTextStyle>
    <a:defPPr>
      <a:defRPr lang="en-US"/>
    </a:defPPr>
    <a:lvl1pPr algn="r" rtl="0" fontAlgn="base">
      <a:spcBef>
        <a:spcPct val="0"/>
      </a:spcBef>
      <a:spcAft>
        <a:spcPct val="0"/>
      </a:spcAft>
      <a:defRPr kumimoji="1" sz="2400" kern="1200">
        <a:solidFill>
          <a:schemeClr val="tx1"/>
        </a:solidFill>
        <a:latin typeface="Verdana" pitchFamily="48" charset="0"/>
        <a:ea typeface="+mn-ea"/>
        <a:cs typeface="+mn-cs"/>
      </a:defRPr>
    </a:lvl1pPr>
    <a:lvl2pPr marL="457200" algn="r" rtl="0" fontAlgn="base">
      <a:spcBef>
        <a:spcPct val="0"/>
      </a:spcBef>
      <a:spcAft>
        <a:spcPct val="0"/>
      </a:spcAft>
      <a:defRPr kumimoji="1" sz="2400" kern="1200">
        <a:solidFill>
          <a:schemeClr val="tx1"/>
        </a:solidFill>
        <a:latin typeface="Verdana" pitchFamily="48" charset="0"/>
        <a:ea typeface="+mn-ea"/>
        <a:cs typeface="+mn-cs"/>
      </a:defRPr>
    </a:lvl2pPr>
    <a:lvl3pPr marL="914400" algn="r" rtl="0" fontAlgn="base">
      <a:spcBef>
        <a:spcPct val="0"/>
      </a:spcBef>
      <a:spcAft>
        <a:spcPct val="0"/>
      </a:spcAft>
      <a:defRPr kumimoji="1" sz="2400" kern="1200">
        <a:solidFill>
          <a:schemeClr val="tx1"/>
        </a:solidFill>
        <a:latin typeface="Verdana" pitchFamily="48" charset="0"/>
        <a:ea typeface="+mn-ea"/>
        <a:cs typeface="+mn-cs"/>
      </a:defRPr>
    </a:lvl3pPr>
    <a:lvl4pPr marL="1371600" algn="r" rtl="0" fontAlgn="base">
      <a:spcBef>
        <a:spcPct val="0"/>
      </a:spcBef>
      <a:spcAft>
        <a:spcPct val="0"/>
      </a:spcAft>
      <a:defRPr kumimoji="1" sz="2400" kern="1200">
        <a:solidFill>
          <a:schemeClr val="tx1"/>
        </a:solidFill>
        <a:latin typeface="Verdana" pitchFamily="48" charset="0"/>
        <a:ea typeface="+mn-ea"/>
        <a:cs typeface="+mn-cs"/>
      </a:defRPr>
    </a:lvl4pPr>
    <a:lvl5pPr marL="1828800" algn="r" rtl="0" fontAlgn="base">
      <a:spcBef>
        <a:spcPct val="0"/>
      </a:spcBef>
      <a:spcAft>
        <a:spcPct val="0"/>
      </a:spcAft>
      <a:defRPr kumimoji="1" sz="2400" kern="1200">
        <a:solidFill>
          <a:schemeClr val="tx1"/>
        </a:solidFill>
        <a:latin typeface="Verdana" pitchFamily="48" charset="0"/>
        <a:ea typeface="+mn-ea"/>
        <a:cs typeface="+mn-cs"/>
      </a:defRPr>
    </a:lvl5pPr>
    <a:lvl6pPr marL="2286000" algn="l" defTabSz="457200" rtl="0" eaLnBrk="1" latinLnBrk="0" hangingPunct="1">
      <a:defRPr kumimoji="1" sz="2400" kern="1200">
        <a:solidFill>
          <a:schemeClr val="tx1"/>
        </a:solidFill>
        <a:latin typeface="Verdana" pitchFamily="48" charset="0"/>
        <a:ea typeface="+mn-ea"/>
        <a:cs typeface="+mn-cs"/>
      </a:defRPr>
    </a:lvl6pPr>
    <a:lvl7pPr marL="2743200" algn="l" defTabSz="457200" rtl="0" eaLnBrk="1" latinLnBrk="0" hangingPunct="1">
      <a:defRPr kumimoji="1" sz="2400" kern="1200">
        <a:solidFill>
          <a:schemeClr val="tx1"/>
        </a:solidFill>
        <a:latin typeface="Verdana" pitchFamily="48" charset="0"/>
        <a:ea typeface="+mn-ea"/>
        <a:cs typeface="+mn-cs"/>
      </a:defRPr>
    </a:lvl7pPr>
    <a:lvl8pPr marL="3200400" algn="l" defTabSz="457200" rtl="0" eaLnBrk="1" latinLnBrk="0" hangingPunct="1">
      <a:defRPr kumimoji="1" sz="2400" kern="1200">
        <a:solidFill>
          <a:schemeClr val="tx1"/>
        </a:solidFill>
        <a:latin typeface="Verdana" pitchFamily="48" charset="0"/>
        <a:ea typeface="+mn-ea"/>
        <a:cs typeface="+mn-cs"/>
      </a:defRPr>
    </a:lvl8pPr>
    <a:lvl9pPr marL="3657600" algn="l" defTabSz="457200" rtl="0" eaLnBrk="1" latinLnBrk="0" hangingPunct="1">
      <a:defRPr kumimoji="1" sz="2400" kern="1200">
        <a:solidFill>
          <a:schemeClr val="tx1"/>
        </a:solidFill>
        <a:latin typeface="Verdana" pitchFamily="48" charset="0"/>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uc Poirier" initials="LP" lastIdx="6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2645"/>
    <a:srgbClr val="00396C"/>
    <a:srgbClr val="005EB4"/>
    <a:srgbClr val="808080"/>
    <a:srgbClr val="00427E"/>
    <a:srgbClr val="003260"/>
    <a:srgbClr val="969696"/>
    <a:srgbClr val="C0C0C0"/>
    <a:srgbClr val="DDDDDD"/>
    <a:srgbClr val="00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3150" autoAdjust="0"/>
    <p:restoredTop sz="77603" autoAdjust="0"/>
  </p:normalViewPr>
  <p:slideViewPr>
    <p:cSldViewPr>
      <p:cViewPr varScale="1">
        <p:scale>
          <a:sx n="116" d="100"/>
          <a:sy n="116" d="100"/>
        </p:scale>
        <p:origin x="1224" y="102"/>
      </p:cViewPr>
      <p:guideLst>
        <p:guide orient="horz" pos="1620"/>
        <p:guide pos="2880"/>
      </p:guideLst>
    </p:cSldViewPr>
  </p:slideViewPr>
  <p:outlineViewPr>
    <p:cViewPr>
      <p:scale>
        <a:sx n="33" d="100"/>
        <a:sy n="33" d="100"/>
      </p:scale>
      <p:origin x="0" y="23328"/>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1" d="100"/>
          <a:sy n="101" d="100"/>
        </p:scale>
        <p:origin x="-357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handoutMaster" Target="handoutMasters/handoutMaster1.xml"/><Relationship Id="rId95"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tags" Target="tags/tag1.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Verdana" pitchFamily="45" charset="0"/>
              </a:defRPr>
            </a:lvl1pPr>
          </a:lstStyle>
          <a:p>
            <a:pPr>
              <a:defRPr/>
            </a:pPr>
            <a:endParaRPr lang="en-US"/>
          </a:p>
        </p:txBody>
      </p:sp>
      <p:sp>
        <p:nvSpPr>
          <p:cNvPr id="8601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Verdana" pitchFamily="45" charset="0"/>
              </a:defRPr>
            </a:lvl1pPr>
          </a:lstStyle>
          <a:p>
            <a:pPr>
              <a:defRPr/>
            </a:pPr>
            <a:endParaRPr lang="en-US"/>
          </a:p>
        </p:txBody>
      </p:sp>
      <p:sp>
        <p:nvSpPr>
          <p:cNvPr id="8602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Verdana" pitchFamily="45" charset="0"/>
              </a:defRPr>
            </a:lvl1pPr>
          </a:lstStyle>
          <a:p>
            <a:pPr>
              <a:defRPr/>
            </a:pPr>
            <a:endParaRPr lang="en-US"/>
          </a:p>
        </p:txBody>
      </p:sp>
      <p:sp>
        <p:nvSpPr>
          <p:cNvPr id="8602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Verdana" pitchFamily="45" charset="0"/>
              </a:defRPr>
            </a:lvl1pPr>
          </a:lstStyle>
          <a:p>
            <a:pPr>
              <a:defRPr/>
            </a:pPr>
            <a:fld id="{B5B8EDBE-E71A-4485-AEB1-C3F3E4558C7C}" type="slidenum">
              <a:rPr lang="en-US"/>
              <a:pPr>
                <a:defRPr/>
              </a:pPr>
              <a:t>‹#›</a:t>
            </a:fld>
            <a:endParaRPr lang="en-US"/>
          </a:p>
        </p:txBody>
      </p:sp>
    </p:spTree>
    <p:extLst>
      <p:ext uri="{BB962C8B-B14F-4D97-AF65-F5344CB8AC3E}">
        <p14:creationId xmlns:p14="http://schemas.microsoft.com/office/powerpoint/2010/main" val="8631427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kumimoji="0" sz="1200">
                <a:latin typeface="Verdana" pitchFamily="45" charset="0"/>
              </a:defRPr>
            </a:lvl1pPr>
          </a:lstStyle>
          <a:p>
            <a:pPr>
              <a:defRPr/>
            </a:pPr>
            <a:endParaRPr lang="en-US"/>
          </a:p>
        </p:txBody>
      </p:sp>
      <p:sp>
        <p:nvSpPr>
          <p:cNvPr id="8195" name="Rectangle 9"/>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kumimoji="0" sz="1200">
                <a:latin typeface="Verdana" pitchFamily="45" charset="0"/>
              </a:defRPr>
            </a:lvl1pPr>
          </a:lstStyle>
          <a:p>
            <a:pPr>
              <a:defRPr/>
            </a:pPr>
            <a:endParaRPr lang="en-US" dirty="0"/>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kumimoji="0" sz="1200">
                <a:latin typeface="Verdana" pitchFamily="45" charset="0"/>
              </a:defRPr>
            </a:lvl1pPr>
          </a:lstStyle>
          <a:p>
            <a:pPr>
              <a:defRPr/>
            </a:pPr>
            <a:endParaRPr lang="en-US"/>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kumimoji="0" sz="1200">
                <a:latin typeface="Verdana" pitchFamily="45" charset="0"/>
              </a:defRPr>
            </a:lvl1pPr>
          </a:lstStyle>
          <a:p>
            <a:pPr>
              <a:defRPr/>
            </a:pPr>
            <a:fld id="{1A971900-241C-4E4A-BC3F-064FFF1686E9}" type="slidenum">
              <a:rPr lang="en-US"/>
              <a:pPr>
                <a:defRPr/>
              </a:pPr>
              <a:t>‹#›</a:t>
            </a:fld>
            <a:endParaRPr lang="en-US"/>
          </a:p>
        </p:txBody>
      </p:sp>
    </p:spTree>
    <p:extLst>
      <p:ext uri="{BB962C8B-B14F-4D97-AF65-F5344CB8AC3E}">
        <p14:creationId xmlns:p14="http://schemas.microsoft.com/office/powerpoint/2010/main" val="28390735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900" kern="1200">
        <a:solidFill>
          <a:schemeClr val="tx1"/>
        </a:solidFill>
        <a:latin typeface="Verdana" pitchFamily="45" charset="0"/>
        <a:ea typeface="ヒラギノ角ゴ Pro W3" pitchFamily="80" charset="-128"/>
        <a:cs typeface="ヒラギノ角ゴ Pro W3" pitchFamily="80" charset="-128"/>
      </a:defRPr>
    </a:lvl1pPr>
    <a:lvl2pPr marL="457200" algn="l" rtl="0" eaLnBrk="0" fontAlgn="base" hangingPunct="0">
      <a:spcBef>
        <a:spcPct val="30000"/>
      </a:spcBef>
      <a:spcAft>
        <a:spcPct val="0"/>
      </a:spcAft>
      <a:defRPr kumimoji="1" sz="900" kern="1200">
        <a:solidFill>
          <a:schemeClr val="tx1"/>
        </a:solidFill>
        <a:latin typeface="Verdana" pitchFamily="45" charset="0"/>
        <a:ea typeface="ヒラギノ角ゴ Pro W3" pitchFamily="45" charset="-128"/>
        <a:cs typeface="+mn-cs"/>
      </a:defRPr>
    </a:lvl2pPr>
    <a:lvl3pPr marL="914400" algn="l" rtl="0" eaLnBrk="0" fontAlgn="base" hangingPunct="0">
      <a:spcBef>
        <a:spcPct val="30000"/>
      </a:spcBef>
      <a:spcAft>
        <a:spcPct val="0"/>
      </a:spcAft>
      <a:defRPr kumimoji="1" sz="900" kern="1200">
        <a:solidFill>
          <a:schemeClr val="tx1"/>
        </a:solidFill>
        <a:latin typeface="Verdana" pitchFamily="45" charset="0"/>
        <a:ea typeface="ヒラギノ角ゴ Pro W3" pitchFamily="45" charset="-128"/>
        <a:cs typeface="+mn-cs"/>
      </a:defRPr>
    </a:lvl3pPr>
    <a:lvl4pPr marL="1371600" algn="l" rtl="0" eaLnBrk="0" fontAlgn="base" hangingPunct="0">
      <a:spcBef>
        <a:spcPct val="30000"/>
      </a:spcBef>
      <a:spcAft>
        <a:spcPct val="0"/>
      </a:spcAft>
      <a:defRPr kumimoji="1" sz="900" kern="1200">
        <a:solidFill>
          <a:schemeClr val="tx1"/>
        </a:solidFill>
        <a:latin typeface="Verdana" pitchFamily="45" charset="0"/>
        <a:ea typeface="ヒラギノ角ゴ Pro W3" pitchFamily="45" charset="-128"/>
        <a:cs typeface="+mn-cs"/>
      </a:defRPr>
    </a:lvl4pPr>
    <a:lvl5pPr marL="1828800" algn="l" rtl="0" eaLnBrk="0" fontAlgn="base" hangingPunct="0">
      <a:spcBef>
        <a:spcPct val="30000"/>
      </a:spcBef>
      <a:spcAft>
        <a:spcPct val="0"/>
      </a:spcAft>
      <a:defRPr kumimoji="1" sz="900" kern="1200">
        <a:solidFill>
          <a:schemeClr val="tx1"/>
        </a:solidFill>
        <a:latin typeface="Verdana" pitchFamily="45" charset="0"/>
        <a:ea typeface="ヒラギノ角ゴ Pro W3" pitchFamily="4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1</a:t>
            </a:fld>
            <a:endParaRPr lang="en-US"/>
          </a:p>
        </p:txBody>
      </p:sp>
    </p:spTree>
    <p:extLst>
      <p:ext uri="{BB962C8B-B14F-4D97-AF65-F5344CB8AC3E}">
        <p14:creationId xmlns:p14="http://schemas.microsoft.com/office/powerpoint/2010/main" val="25978743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Composed scene of bounced lighting and regular sky light represented</a:t>
            </a:r>
            <a:r>
              <a:rPr lang="en-CA" baseline="0" dirty="0" smtClean="0"/>
              <a:t> by lighting cube. Scene rich, colorful with lots of light variation and visible normal maps.</a:t>
            </a:r>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11</a:t>
            </a:fld>
            <a:endParaRPr lang="en-US"/>
          </a:p>
        </p:txBody>
      </p:sp>
    </p:spTree>
    <p:extLst>
      <p:ext uri="{BB962C8B-B14F-4D97-AF65-F5344CB8AC3E}">
        <p14:creationId xmlns:p14="http://schemas.microsoft.com/office/powerpoint/2010/main" val="22056687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Final scene with World AO and SSAO applied.</a:t>
            </a:r>
          </a:p>
          <a:p>
            <a:r>
              <a:rPr lang="en-CA" dirty="0" smtClean="0"/>
              <a:t>To</a:t>
            </a:r>
            <a:r>
              <a:rPr lang="en-CA" baseline="0" dirty="0" smtClean="0"/>
              <a:t> read World AO technique description, see GDC 2013 presentation by Jean-Francois St-Amour called “Rendering of Assassin’s Creed 3”</a:t>
            </a:r>
          </a:p>
          <a:p>
            <a:endParaRPr lang="en-CA" baseline="0" dirty="0" smtClean="0"/>
          </a:p>
          <a:p>
            <a:r>
              <a:rPr lang="en-CA" baseline="0" dirty="0" smtClean="0"/>
              <a:t>We present multiple probes and their placement (every 2m).</a:t>
            </a:r>
          </a:p>
          <a:p>
            <a:r>
              <a:rPr lang="en-CA" baseline="0" dirty="0" smtClean="0"/>
              <a:t>Probes are placed automatically using </a:t>
            </a:r>
            <a:r>
              <a:rPr lang="en-CA" baseline="0" dirty="0" err="1" smtClean="0"/>
              <a:t>nav</a:t>
            </a:r>
            <a:r>
              <a:rPr lang="en-CA" baseline="0" dirty="0" smtClean="0"/>
              <a:t>-mesh – green lines represent probes missing due to collision – they get replaced by the probe connected to them. </a:t>
            </a:r>
          </a:p>
          <a:p>
            <a:r>
              <a:rPr lang="en-CA" baseline="0" dirty="0" smtClean="0"/>
              <a:t>We found no errors using such interpolation and probe replacement.</a:t>
            </a:r>
          </a:p>
          <a:p>
            <a:endParaRPr lang="en-CA" baseline="0" dirty="0" smtClean="0"/>
          </a:p>
          <a:p>
            <a:r>
              <a:rPr lang="en-CA" baseline="0" dirty="0" smtClean="0"/>
              <a:t>Also this screenshot shows our irradiance vector basis. This is unmodified Far Cry 3 basis – three vectors pointing up (like in Half Life 2 basis) and additional, fourth wrap-around vector responsible for lighting bounced from the ground.</a:t>
            </a:r>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12</a:t>
            </a:fld>
            <a:endParaRPr lang="en-US"/>
          </a:p>
        </p:txBody>
      </p:sp>
    </p:spTree>
    <p:extLst>
      <p:ext uri="{BB962C8B-B14F-4D97-AF65-F5344CB8AC3E}">
        <p14:creationId xmlns:p14="http://schemas.microsoft.com/office/powerpoint/2010/main" val="14539593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baseline="0" dirty="0" smtClean="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13</a:t>
            </a:fld>
            <a:endParaRPr lang="en-US"/>
          </a:p>
        </p:txBody>
      </p:sp>
    </p:spTree>
    <p:extLst>
      <p:ext uri="{BB962C8B-B14F-4D97-AF65-F5344CB8AC3E}">
        <p14:creationId xmlns:p14="http://schemas.microsoft.com/office/powerpoint/2010/main" val="26712389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To sum up scene composition:</a:t>
            </a:r>
          </a:p>
          <a:p>
            <a:pPr marL="171450" indent="-171450">
              <a:buFont typeface="Arial" panose="020B0604020202020204" pitchFamily="34" charset="0"/>
              <a:buChar char="•"/>
            </a:pPr>
            <a:r>
              <a:rPr lang="en-CA" dirty="0" smtClean="0"/>
              <a:t>[!]</a:t>
            </a:r>
            <a:r>
              <a:rPr lang="en-CA" baseline="0" dirty="0" smtClean="0"/>
              <a:t> </a:t>
            </a:r>
            <a:r>
              <a:rPr lang="en-CA" dirty="0" smtClean="0"/>
              <a:t>Right side of the slide: sky lighting – ambient cube</a:t>
            </a:r>
            <a:r>
              <a:rPr lang="en-CA" baseline="0" dirty="0" smtClean="0"/>
              <a:t> combined with normals + world ambient occlusion data simulating occlusion from high buildings and other “big” geometric features</a:t>
            </a:r>
            <a:endParaRPr lang="en-CA" dirty="0" smtClean="0"/>
          </a:p>
          <a:p>
            <a:pPr marL="171450" indent="-171450">
              <a:buFont typeface="Arial" panose="020B0604020202020204" pitchFamily="34" charset="0"/>
              <a:buChar char="•"/>
            </a:pPr>
            <a:r>
              <a:rPr lang="en-CA" dirty="0" smtClean="0"/>
              <a:t>[!]</a:t>
            </a:r>
            <a:r>
              <a:rPr lang="en-CA" baseline="0" dirty="0" smtClean="0"/>
              <a:t> </a:t>
            </a:r>
            <a:r>
              <a:rPr lang="en-CA" dirty="0" smtClean="0"/>
              <a:t>Left side of</a:t>
            </a:r>
            <a:r>
              <a:rPr lang="en-CA" baseline="0" dirty="0" smtClean="0"/>
              <a:t> the side: indirect </a:t>
            </a:r>
            <a:r>
              <a:rPr lang="en-CA" baseline="0" dirty="0" err="1" smtClean="0"/>
              <a:t>lighing</a:t>
            </a:r>
            <a:r>
              <a:rPr lang="en-CA" baseline="0" dirty="0" smtClean="0"/>
              <a:t>:</a:t>
            </a:r>
          </a:p>
          <a:p>
            <a:pPr marL="628650" lvl="1" indent="-171450">
              <a:buFontTx/>
              <a:buChar char="-"/>
            </a:pPr>
            <a:r>
              <a:rPr lang="en-CA" baseline="0" dirty="0" smtClean="0"/>
              <a:t>3 Irradiance textures (R, G, B storing 4 basis vectors in RGBA channels)</a:t>
            </a:r>
          </a:p>
          <a:p>
            <a:pPr marL="628650" lvl="1" indent="-171450">
              <a:buFontTx/>
              <a:buChar char="-"/>
            </a:pPr>
            <a:r>
              <a:rPr lang="en-CA" baseline="0" dirty="0" smtClean="0"/>
              <a:t>World height data with information at which height was irradiance light probe placed</a:t>
            </a:r>
          </a:p>
          <a:p>
            <a:pPr marL="628650" lvl="1" indent="-171450">
              <a:buFontTx/>
              <a:buChar char="-"/>
            </a:pPr>
            <a:r>
              <a:rPr lang="en-CA" baseline="0" dirty="0" smtClean="0"/>
              <a:t>Blend out with distance and on height mismatch</a:t>
            </a:r>
          </a:p>
          <a:p>
            <a:pPr marL="171450" indent="-171450">
              <a:buFont typeface="Arial" panose="020B0604020202020204" pitchFamily="34" charset="0"/>
              <a:buChar char="•"/>
            </a:pPr>
            <a:r>
              <a:rPr lang="en-CA" dirty="0" smtClean="0"/>
              <a:t>[!]</a:t>
            </a:r>
            <a:r>
              <a:rPr lang="en-CA" baseline="0" dirty="0" smtClean="0"/>
              <a:t> Center: combined ambient (no SSAO)</a:t>
            </a:r>
          </a:p>
          <a:p>
            <a:pPr marL="0" indent="0">
              <a:buFontTx/>
              <a:buNone/>
            </a:pPr>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14</a:t>
            </a:fld>
            <a:endParaRPr lang="en-US"/>
          </a:p>
        </p:txBody>
      </p:sp>
    </p:spTree>
    <p:extLst>
      <p:ext uri="{BB962C8B-B14F-4D97-AF65-F5344CB8AC3E}">
        <p14:creationId xmlns:p14="http://schemas.microsoft.com/office/powerpoint/2010/main" val="33837633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900" b="1" dirty="0" smtClean="0"/>
              <a:t>Summary and benchmarks</a:t>
            </a:r>
            <a:endParaRPr lang="en-CA" sz="900" b="1" baseline="0" dirty="0" smtClean="0"/>
          </a:p>
          <a:p>
            <a:endParaRPr lang="en-CA" sz="900" dirty="0" smtClean="0"/>
          </a:p>
          <a:p>
            <a:r>
              <a:rPr lang="en-CA" sz="900" dirty="0" smtClean="0"/>
              <a:t>Performance</a:t>
            </a:r>
            <a:r>
              <a:rPr lang="en-CA" sz="900" baseline="0" dirty="0" smtClean="0"/>
              <a:t> cost:</a:t>
            </a:r>
          </a:p>
          <a:p>
            <a:r>
              <a:rPr lang="en-CA" sz="900" baseline="0" dirty="0" smtClean="0"/>
              <a:t>PS3 &amp; X360 Without stencil marking optimization (sky, ocean) 1.2ms for </a:t>
            </a:r>
            <a:r>
              <a:rPr lang="en-CA" sz="900" baseline="0" dirty="0" err="1" smtClean="0"/>
              <a:t>fullscreen</a:t>
            </a:r>
            <a:r>
              <a:rPr lang="en-CA" sz="900" baseline="0" dirty="0" smtClean="0"/>
              <a:t> pass</a:t>
            </a:r>
          </a:p>
          <a:p>
            <a:r>
              <a:rPr lang="en-CA" sz="900" baseline="0" dirty="0" smtClean="0"/>
              <a:t>When combined with calculating shadow mask in the same pass, around 1.8ms</a:t>
            </a:r>
          </a:p>
          <a:p>
            <a:r>
              <a:rPr lang="en-CA" sz="900" baseline="0" dirty="0" smtClean="0"/>
              <a:t>On next gen and PC cost of bounce calculations is negligible compared to shadow mask that it is computed with</a:t>
            </a:r>
          </a:p>
          <a:p>
            <a:endParaRPr lang="en-CA" sz="900" baseline="0" dirty="0" smtClean="0"/>
          </a:p>
          <a:p>
            <a:r>
              <a:rPr lang="en-CA" sz="900" baseline="0" dirty="0" smtClean="0"/>
              <a:t>Memory cost:</a:t>
            </a:r>
          </a:p>
          <a:p>
            <a:r>
              <a:rPr lang="en-CA" sz="900" baseline="0" dirty="0" smtClean="0"/>
              <a:t>We load 25 sectors around the player, all of them store data as 16x16 probes for 8 times of day and irradiance in 4 directions:</a:t>
            </a:r>
          </a:p>
          <a:p>
            <a:r>
              <a:rPr lang="en-CA" sz="900" baseline="0" dirty="0" smtClean="0"/>
              <a:t>25 RGBA textures sized 48x128 = 600kb of VRAM</a:t>
            </a:r>
          </a:p>
          <a:p>
            <a:r>
              <a:rPr lang="en-CA" sz="900" baseline="0" dirty="0" smtClean="0"/>
              <a:t>We thought about DXT5 compression or streaming just required 2 times of day, but cost is almost negligible so we didn’t need to pursue it</a:t>
            </a:r>
          </a:p>
          <a:p>
            <a:endParaRPr lang="en-CA" sz="900" baseline="0" dirty="0" smtClean="0"/>
          </a:p>
          <a:p>
            <a:r>
              <a:rPr lang="en-CA" sz="900" baseline="0" dirty="0" smtClean="0"/>
              <a:t>CPU performance:</a:t>
            </a:r>
          </a:p>
          <a:p>
            <a:r>
              <a:rPr lang="en-CA" sz="900" baseline="0" dirty="0" smtClean="0"/>
              <a:t>In terms of CPU performance, picking proper textures, issuing </a:t>
            </a:r>
            <a:r>
              <a:rPr lang="en-CA" sz="900" baseline="0" dirty="0" err="1" smtClean="0"/>
              <a:t>drawcalls</a:t>
            </a:r>
            <a:r>
              <a:rPr lang="en-CA" sz="900" baseline="0" dirty="0" smtClean="0"/>
              <a:t> to blend them and calculating overlap texture viewport is not free.</a:t>
            </a:r>
          </a:p>
          <a:p>
            <a:r>
              <a:rPr lang="en-CA" sz="900" baseline="0" dirty="0" smtClean="0"/>
              <a:t>Also we needed to </a:t>
            </a:r>
            <a:r>
              <a:rPr lang="en-CA" sz="900" baseline="0" dirty="0" err="1" smtClean="0"/>
              <a:t>uncompress</a:t>
            </a:r>
            <a:r>
              <a:rPr lang="en-CA" sz="900" baseline="0" dirty="0" smtClean="0"/>
              <a:t> world height data available for gameplay and placed in RAM memory. We optimized it a lot using vector </a:t>
            </a:r>
            <a:r>
              <a:rPr lang="en-CA" sz="900" baseline="0" dirty="0" err="1" smtClean="0"/>
              <a:t>intrinsics</a:t>
            </a:r>
            <a:r>
              <a:rPr lang="en-CA" sz="900" baseline="0" dirty="0" smtClean="0"/>
              <a:t>, but still cost was non-negligible.</a:t>
            </a:r>
          </a:p>
          <a:p>
            <a:r>
              <a:rPr lang="en-CA" sz="900" baseline="0" dirty="0" smtClean="0"/>
              <a:t>In the end it cost us ~0.6ms for full update. Fortunately, some parts we didn’t have to do – as we supported </a:t>
            </a:r>
            <a:r>
              <a:rPr lang="en-CA" sz="900" baseline="0" dirty="0" err="1" smtClean="0"/>
              <a:t>texel</a:t>
            </a:r>
            <a:r>
              <a:rPr lang="en-CA" sz="900" baseline="0" dirty="0" smtClean="0"/>
              <a:t> snapping, we could update height data only when it was needed.</a:t>
            </a:r>
          </a:p>
          <a:p>
            <a:endParaRPr lang="en-CA" sz="900" baseline="0" dirty="0" smtClean="0"/>
          </a:p>
          <a:p>
            <a:r>
              <a:rPr lang="en-CA" sz="900" baseline="0" dirty="0" smtClean="0"/>
              <a:t>Number of probes:</a:t>
            </a:r>
          </a:p>
          <a:p>
            <a:r>
              <a:rPr lang="en-CA" sz="900" baseline="0" dirty="0" smtClean="0"/>
              <a:t>When using </a:t>
            </a:r>
            <a:r>
              <a:rPr lang="en-CA" sz="900" baseline="0" dirty="0" err="1" smtClean="0"/>
              <a:t>bruteforce</a:t>
            </a:r>
            <a:r>
              <a:rPr lang="en-CA" sz="900" baseline="0" dirty="0" smtClean="0"/>
              <a:t> placement on lowest available spot in the world aligned to grid, we had around 110 000 probes per typical game world.</a:t>
            </a:r>
          </a:p>
          <a:p>
            <a:r>
              <a:rPr lang="en-CA" sz="900" baseline="0" dirty="0" smtClean="0"/>
              <a:t>When we used navigation mesh to place probes only on areas accessible to the player, it got down to 30 000.</a:t>
            </a:r>
          </a:p>
          <a:p>
            <a:endParaRPr lang="en-CA" sz="900" baseline="0" dirty="0" smtClean="0"/>
          </a:p>
          <a:p>
            <a:r>
              <a:rPr lang="en-CA" sz="900" baseline="0" dirty="0" smtClean="0"/>
              <a:t>Full baking time:</a:t>
            </a:r>
          </a:p>
          <a:p>
            <a:r>
              <a:rPr lang="en-CA" sz="900" baseline="0" dirty="0" smtClean="0"/>
              <a:t>On single machine equipped with </a:t>
            </a:r>
            <a:r>
              <a:rPr lang="en-CA" sz="900" baseline="0" dirty="0" err="1" smtClean="0"/>
              <a:t>nVidia</a:t>
            </a:r>
            <a:r>
              <a:rPr lang="en-CA" sz="900" baseline="0" dirty="0" smtClean="0"/>
              <a:t> GTX 680, full baking time for whole world and all 8 times of day was around 8 minutes. Therefore it didn’t require any distribution over whole world, technical art directors and lighting artists were able to trigger it on demand.</a:t>
            </a:r>
          </a:p>
          <a:p>
            <a:r>
              <a:rPr lang="en-CA" sz="900" baseline="0" dirty="0" smtClean="0"/>
              <a:t>We also added option to re-bake some probes or have continuous baking in background in editor (probes visible in the viewport were constantly </a:t>
            </a:r>
            <a:r>
              <a:rPr lang="en-CA" sz="900" baseline="0" dirty="0" err="1" smtClean="0"/>
              <a:t>rebaked</a:t>
            </a:r>
            <a:r>
              <a:rPr lang="en-CA" sz="900" baseline="0" dirty="0" smtClean="0"/>
              <a:t> in the background – almost no performance impact)</a:t>
            </a:r>
          </a:p>
          <a:p>
            <a:endParaRPr lang="en-CA" sz="900" baseline="0" dirty="0" smtClean="0"/>
          </a:p>
          <a:p>
            <a:endParaRPr lang="en-CA" sz="900" baseline="0" dirty="0" smtClean="0"/>
          </a:p>
          <a:p>
            <a:endParaRPr lang="fr-CA" sz="900"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15</a:t>
            </a:fld>
            <a:endParaRPr lang="en-US"/>
          </a:p>
        </p:txBody>
      </p:sp>
    </p:spTree>
    <p:extLst>
      <p:ext uri="{BB962C8B-B14F-4D97-AF65-F5344CB8AC3E}">
        <p14:creationId xmlns:p14="http://schemas.microsoft.com/office/powerpoint/2010/main" val="2960520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900" b="1" dirty="0" smtClean="0"/>
              <a:t>Volumetric Fog</a:t>
            </a:r>
          </a:p>
          <a:p>
            <a:pPr eaLnBrk="1" hangingPunct="1"/>
            <a:endParaRPr lang="en-CA" sz="900" dirty="0" smtClean="0"/>
          </a:p>
          <a:p>
            <a:pPr eaLnBrk="1" hangingPunct="1"/>
            <a:r>
              <a:rPr lang="en-CA" sz="900" dirty="0" smtClean="0"/>
              <a:t>Technique we called internally a “volumetric fog” is in fact simulation</a:t>
            </a:r>
            <a:r>
              <a:rPr lang="en-CA" sz="900" baseline="0" dirty="0" smtClean="0"/>
              <a:t> of various and d</a:t>
            </a:r>
            <a:r>
              <a:rPr lang="en-CA" sz="900" dirty="0" smtClean="0"/>
              <a:t>ifferent atmospheric phenomena:</a:t>
            </a:r>
          </a:p>
          <a:p>
            <a:pPr marL="342900" indent="-342900" eaLnBrk="1" hangingPunct="1">
              <a:buFont typeface="Arial" panose="020B0604020202020204" pitchFamily="34" charset="0"/>
              <a:buChar char="•"/>
            </a:pPr>
            <a:r>
              <a:rPr lang="en-CA" sz="900" dirty="0" smtClean="0"/>
              <a:t>Fog, mist, haze</a:t>
            </a:r>
          </a:p>
          <a:p>
            <a:pPr marL="342900" lvl="0" indent="-342900">
              <a:buFont typeface="Arial" panose="020B0604020202020204" pitchFamily="34" charset="0"/>
              <a:buChar char="•"/>
            </a:pPr>
            <a:r>
              <a:rPr lang="en-CA" sz="900" dirty="0" smtClean="0"/>
              <a:t>“God rays”</a:t>
            </a:r>
          </a:p>
          <a:p>
            <a:pPr marL="342900" lvl="0" indent="-342900">
              <a:buFont typeface="Arial" panose="020B0604020202020204" pitchFamily="34" charset="0"/>
              <a:buChar char="•"/>
            </a:pPr>
            <a:r>
              <a:rPr lang="en-CA" sz="900" dirty="0" smtClean="0"/>
              <a:t>Light shafts</a:t>
            </a:r>
          </a:p>
          <a:p>
            <a:pPr marL="342900" lvl="0" indent="-342900">
              <a:buFont typeface="Arial" panose="020B0604020202020204" pitchFamily="34" charset="0"/>
              <a:buChar char="•"/>
            </a:pPr>
            <a:r>
              <a:rPr lang="en-CA" sz="900" dirty="0" smtClean="0"/>
              <a:t>Dusty/wet air</a:t>
            </a:r>
          </a:p>
          <a:p>
            <a:pPr marL="342900" lvl="0" indent="-342900">
              <a:buFont typeface="Arial" panose="020B0604020202020204" pitchFamily="34" charset="0"/>
              <a:buChar char="•"/>
            </a:pPr>
            <a:r>
              <a:rPr lang="en-CA" sz="900" dirty="0" smtClean="0"/>
              <a:t>Volumetric shadows</a:t>
            </a:r>
          </a:p>
          <a:p>
            <a:r>
              <a:rPr lang="en-CA" sz="900" dirty="0" smtClean="0"/>
              <a:t>But all of them happen because of single physical phenomenon</a:t>
            </a:r>
            <a:r>
              <a:rPr lang="en-CA" sz="900" baseline="0" dirty="0" smtClean="0"/>
              <a:t> - </a:t>
            </a:r>
            <a:r>
              <a:rPr lang="en-CA" sz="900" dirty="0" smtClean="0"/>
              <a:t>light in-</a:t>
            </a:r>
            <a:r>
              <a:rPr lang="en-CA" sz="900" baseline="0" dirty="0" smtClean="0"/>
              <a:t> and out- </a:t>
            </a:r>
            <a:r>
              <a:rPr lang="en-CA" sz="900" dirty="0" smtClean="0"/>
              <a:t>scattering!</a:t>
            </a:r>
            <a:endParaRPr lang="pl-PL" sz="900" dirty="0" smtClean="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16</a:t>
            </a:fld>
            <a:endParaRPr lang="en-US"/>
          </a:p>
        </p:txBody>
      </p:sp>
    </p:spTree>
    <p:extLst>
      <p:ext uri="{BB962C8B-B14F-4D97-AF65-F5344CB8AC3E}">
        <p14:creationId xmlns:p14="http://schemas.microsoft.com/office/powerpoint/2010/main" val="34596630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No light scattering</a:t>
            </a:r>
            <a:r>
              <a:rPr lang="en-CA" baseline="0" dirty="0" smtClean="0"/>
              <a:t> / non-participating transport media</a:t>
            </a:r>
          </a:p>
          <a:p>
            <a:r>
              <a:rPr lang="en-CA" baseline="0" dirty="0" smtClean="0"/>
              <a:t>We assume that the transport media behaves like vacuum – there is no radiance loss or gain on light paths between objects. </a:t>
            </a:r>
          </a:p>
          <a:p>
            <a:r>
              <a:rPr lang="en-CA" baseline="0" dirty="0" smtClean="0"/>
              <a:t>Typical rendering scenario – light from the light source bounces from one object to another according to the surface BRDF functions, finally reaching camera/eye.</a:t>
            </a:r>
          </a:p>
          <a:p>
            <a:r>
              <a:rPr lang="en-CA" baseline="0" dirty="0" smtClean="0"/>
              <a:t>Simplest possible case is no bounced light/GI, just direct lighting.</a:t>
            </a:r>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17</a:t>
            </a:fld>
            <a:endParaRPr lang="en-US"/>
          </a:p>
        </p:txBody>
      </p:sp>
    </p:spTree>
    <p:extLst>
      <p:ext uri="{BB962C8B-B14F-4D97-AF65-F5344CB8AC3E}">
        <p14:creationId xmlns:p14="http://schemas.microsoft.com/office/powerpoint/2010/main" val="34596630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When media participates in light transport, every particle large enough to affect photons/light</a:t>
            </a:r>
            <a:r>
              <a:rPr lang="en-CA" baseline="0" dirty="0" smtClean="0"/>
              <a:t> rays </a:t>
            </a:r>
            <a:r>
              <a:rPr lang="en-CA" dirty="0" smtClean="0"/>
              <a:t>takes part in the light transport equation.</a:t>
            </a:r>
          </a:p>
          <a:p>
            <a:r>
              <a:rPr lang="en-CA" dirty="0" smtClean="0"/>
              <a:t>For example dust or water particles make some light rays / photons bounce in random directions, making some light enter the</a:t>
            </a:r>
            <a:r>
              <a:rPr lang="en-CA" baseline="0" dirty="0" smtClean="0"/>
              <a:t> light path (in-scattering).</a:t>
            </a:r>
          </a:p>
          <a:p>
            <a:r>
              <a:rPr lang="en-CA" baseline="0" dirty="0" smtClean="0"/>
              <a:t>While on the other hand also some light gets bounced away, exiting the light path and becoming darker (out-scattering).</a:t>
            </a:r>
          </a:p>
          <a:p>
            <a:endParaRPr lang="en-CA" baseline="0" dirty="0" smtClean="0"/>
          </a:p>
          <a:p>
            <a:r>
              <a:rPr lang="en-CA" baseline="0" dirty="0" smtClean="0"/>
              <a:t>Obviously, in reality this is very complex as every particle both out-scatters and in-scatters some light according to phase functions, so multiple rays exit and enter the light path multiple times, but usually in real-time rendering we have to ignore multiple scattering.</a:t>
            </a:r>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18</a:t>
            </a:fld>
            <a:endParaRPr lang="en-US"/>
          </a:p>
        </p:txBody>
      </p:sp>
    </p:spTree>
    <p:extLst>
      <p:ext uri="{BB962C8B-B14F-4D97-AF65-F5344CB8AC3E}">
        <p14:creationId xmlns:p14="http://schemas.microsoft.com/office/powerpoint/2010/main" val="34596630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 Light</a:t>
            </a:r>
            <a:r>
              <a:rPr lang="en-CA" baseline="0" dirty="0" smtClean="0"/>
              <a:t> scattering effect is not always clearly visible and in many cases it can be ignored. Its visibility depends on:</a:t>
            </a:r>
          </a:p>
          <a:p>
            <a:pPr marL="171450" indent="-171450">
              <a:buFontTx/>
              <a:buChar char="-"/>
            </a:pPr>
            <a:r>
              <a:rPr lang="en-CA" baseline="0" dirty="0" smtClean="0"/>
              <a:t>Media – for example air/water/steam/milk have different media particle sizes.</a:t>
            </a:r>
          </a:p>
          <a:p>
            <a:pPr marL="171450" indent="-171450">
              <a:buFontTx/>
              <a:buChar char="-"/>
            </a:pPr>
            <a:r>
              <a:rPr lang="en-CA" baseline="0" dirty="0" smtClean="0"/>
              <a:t>Distance – it is easy to see light scattering on distant mountains, it’s difficult to notice any effect in clean air in couple meters range.</a:t>
            </a:r>
          </a:p>
          <a:p>
            <a:pPr marL="171450" indent="-171450">
              <a:buFontTx/>
              <a:buChar char="-"/>
            </a:pPr>
            <a:r>
              <a:rPr lang="en-CA" baseline="0" dirty="0" smtClean="0"/>
              <a:t>Light angle – scattering phase functions cause sky look blue at noon and orange/pink at dusk/dawn.</a:t>
            </a:r>
          </a:p>
          <a:p>
            <a:pPr marL="171450" indent="-171450">
              <a:buFontTx/>
              <a:buChar char="-"/>
            </a:pPr>
            <a:r>
              <a:rPr lang="en-CA" baseline="0" dirty="0" smtClean="0"/>
              <a:t>Weather conditions – in fact different weather means different sized particles in the air – for example more dust or steam/water.</a:t>
            </a:r>
          </a:p>
          <a:p>
            <a:pPr marL="171450" indent="-171450">
              <a:buFontTx/>
              <a:buChar char="-"/>
            </a:pPr>
            <a:r>
              <a:rPr lang="en-CA" baseline="0" dirty="0" smtClean="0"/>
              <a:t>Light occlusion – if light is shadowed, it cannot contribute to light in-scattering – this is what creates interesting light-shaft effect.</a:t>
            </a:r>
          </a:p>
          <a:p>
            <a:pPr marL="0" indent="0">
              <a:buFontTx/>
              <a:buNone/>
            </a:pPr>
            <a:endParaRPr lang="en-CA" baseline="0" dirty="0" smtClean="0"/>
          </a:p>
          <a:p>
            <a:pPr marL="0" indent="0">
              <a:buFontTx/>
              <a:buNone/>
            </a:pPr>
            <a:r>
              <a:rPr lang="en-CA" dirty="0" smtClean="0"/>
              <a:t>[!] </a:t>
            </a:r>
            <a:r>
              <a:rPr lang="en-CA" baseline="0" dirty="0" smtClean="0"/>
              <a:t>Problem is very difficult to solve, as scattering equation is a differential equation and it’s solution is a calculus that cannot be solved analytically for “any” scattering media, shadowing and conditions.</a:t>
            </a:r>
          </a:p>
          <a:p>
            <a:pPr marL="0" indent="0">
              <a:buFontTx/>
              <a:buNone/>
            </a:pPr>
            <a:endParaRPr lang="en-CA" dirty="0" smtClean="0"/>
          </a:p>
          <a:p>
            <a:pPr marL="0" indent="0">
              <a:buFontTx/>
              <a:buNone/>
            </a:pPr>
            <a:r>
              <a:rPr lang="en-CA" dirty="0" smtClean="0"/>
              <a:t>[!] </a:t>
            </a:r>
            <a:r>
              <a:rPr lang="en-CA" baseline="0" dirty="0" smtClean="0"/>
              <a:t>Game developers already used various cheap approximations for very long, including:</a:t>
            </a:r>
          </a:p>
          <a:p>
            <a:pPr marL="171450" indent="-171450">
              <a:buFontTx/>
              <a:buChar char="-"/>
            </a:pPr>
            <a:r>
              <a:rPr lang="en-CA" baseline="0" dirty="0" smtClean="0"/>
              <a:t>Post-effect based “god rays”</a:t>
            </a:r>
          </a:p>
          <a:p>
            <a:pPr marL="171450" indent="-171450">
              <a:buFontTx/>
              <a:buChar char="-"/>
            </a:pPr>
            <a:r>
              <a:rPr lang="en-CA" baseline="0" dirty="0" smtClean="0"/>
              <a:t>Billboard/particle based light shafts</a:t>
            </a:r>
          </a:p>
          <a:p>
            <a:pPr marL="171450" indent="-171450">
              <a:buFontTx/>
              <a:buChar char="-"/>
            </a:pPr>
            <a:r>
              <a:rPr lang="en-CA" baseline="0" dirty="0" smtClean="0"/>
              <a:t>Distance based linear or exponential fog</a:t>
            </a:r>
          </a:p>
          <a:p>
            <a:pPr marL="171450" indent="-171450">
              <a:buFontTx/>
              <a:buChar char="-"/>
            </a:pPr>
            <a:r>
              <a:rPr lang="en-CA" baseline="0" dirty="0" smtClean="0"/>
              <a:t>Volumetric shadows via </a:t>
            </a:r>
            <a:r>
              <a:rPr lang="en-CA" baseline="0" dirty="0" err="1" smtClean="0"/>
              <a:t>raymarching</a:t>
            </a:r>
            <a:endParaRPr lang="en-CA" baseline="0" dirty="0" smtClean="0"/>
          </a:p>
          <a:p>
            <a:pPr marL="171450" indent="-171450">
              <a:buFontTx/>
              <a:buChar char="-"/>
            </a:pPr>
            <a:endParaRPr lang="en-CA" baseline="0" dirty="0" smtClean="0"/>
          </a:p>
          <a:p>
            <a:pPr marL="0" indent="0">
              <a:buFontTx/>
              <a:buNone/>
            </a:pPr>
            <a:r>
              <a:rPr lang="en-CA" baseline="0" dirty="0" smtClean="0"/>
              <a:t>Unfortunately, none of this techniques was enough for us. We had all of them working, but the problem was that all of them were separate techniques. We wanted to have an unified, physically based solution that would combine all of them, allow us to achieve visual consistency, and would mean no tedious work and set-up for artists.</a:t>
            </a:r>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19</a:t>
            </a:fld>
            <a:endParaRPr lang="en-US"/>
          </a:p>
        </p:txBody>
      </p:sp>
    </p:spTree>
    <p:extLst>
      <p:ext uri="{BB962C8B-B14F-4D97-AF65-F5344CB8AC3E}">
        <p14:creationId xmlns:p14="http://schemas.microsoft.com/office/powerpoint/2010/main" val="34596630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After prototyping</a:t>
            </a:r>
            <a:r>
              <a:rPr lang="en-CA" baseline="0" dirty="0" smtClean="0"/>
              <a:t> numerous “classic” techniques, our biggest inspiration came from “Light Propagation Volumes” GI technique by Anton </a:t>
            </a:r>
            <a:r>
              <a:rPr lang="en-CA" baseline="0" dirty="0" err="1" smtClean="0"/>
              <a:t>Kaplanyan</a:t>
            </a:r>
            <a:r>
              <a:rPr lang="en-CA" baseline="0" dirty="0" smtClean="0"/>
              <a:t> presented at </a:t>
            </a:r>
            <a:r>
              <a:rPr lang="en-CA" baseline="0" dirty="0" err="1" smtClean="0"/>
              <a:t>Siggraph</a:t>
            </a:r>
            <a:r>
              <a:rPr lang="en-CA" baseline="0" dirty="0" smtClean="0"/>
              <a:t> 2009.</a:t>
            </a:r>
          </a:p>
          <a:p>
            <a:r>
              <a:rPr lang="en-CA" baseline="0" dirty="0" smtClean="0"/>
              <a:t>In technique summary and future work section, author mentions using lit volumetric texture – the result of injecting and propagating light to simulate GI – to compute participating media light transport.</a:t>
            </a:r>
          </a:p>
          <a:p>
            <a:r>
              <a:rPr lang="en-CA" baseline="0" dirty="0" smtClean="0"/>
              <a:t>This has advantage of performing </a:t>
            </a:r>
            <a:r>
              <a:rPr lang="en-CA" baseline="0" dirty="0" err="1" smtClean="0"/>
              <a:t>raymarching</a:t>
            </a:r>
            <a:r>
              <a:rPr lang="en-CA" baseline="0" dirty="0" smtClean="0"/>
              <a:t> just once, independent of number of light sources. Whole light transport in participating media can be unified. We believed that if we added simple shadowing term, we would gain light shafts/god rays just for the cost of calculating the shadowing.</a:t>
            </a:r>
          </a:p>
          <a:p>
            <a:r>
              <a:rPr lang="en-CA" baseline="0" dirty="0" smtClean="0"/>
              <a:t>We decided to follow that path.</a:t>
            </a:r>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20</a:t>
            </a:fld>
            <a:endParaRPr lang="en-US"/>
          </a:p>
        </p:txBody>
      </p:sp>
    </p:spTree>
    <p:extLst>
      <p:ext uri="{BB962C8B-B14F-4D97-AF65-F5344CB8AC3E}">
        <p14:creationId xmlns:p14="http://schemas.microsoft.com/office/powerpoint/2010/main" val="34596630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900" dirty="0" smtClean="0"/>
              <a:t>Assassin’s Creed 4 is a </a:t>
            </a:r>
            <a:r>
              <a:rPr lang="en-US" sz="900" dirty="0" smtClean="0"/>
              <a:t>historical action-adventure video game </a:t>
            </a:r>
            <a:r>
              <a:rPr kumimoji="1" lang="en-US" sz="900" b="0" i="0" kern="1200" dirty="0" smtClean="0">
                <a:solidFill>
                  <a:schemeClr val="tx1"/>
                </a:solidFill>
                <a:effectLst/>
                <a:latin typeface="Verdana" pitchFamily="45" charset="0"/>
                <a:ea typeface="ヒラギノ角ゴ Pro W3" pitchFamily="80" charset="-128"/>
                <a:cs typeface="ヒラギノ角ゴ Pro W3" pitchFamily="80" charset="-128"/>
              </a:rPr>
              <a:t>set in seventeenth century, golden age of piracy</a:t>
            </a:r>
            <a:r>
              <a:rPr kumimoji="1" lang="en-US" sz="900" b="0" i="0" kern="1200" baseline="0" dirty="0" smtClean="0">
                <a:solidFill>
                  <a:schemeClr val="tx1"/>
                </a:solidFill>
                <a:effectLst/>
                <a:latin typeface="Verdana" pitchFamily="45" charset="0"/>
                <a:ea typeface="ヒラギノ角ゴ Pro W3" pitchFamily="80" charset="-128"/>
                <a:cs typeface="ヒラギノ角ゴ Pro W3" pitchFamily="80" charset="-128"/>
              </a:rPr>
              <a:t> and placed in </a:t>
            </a:r>
            <a:r>
              <a:rPr kumimoji="1" lang="en-US" sz="900" b="0" i="0" kern="1200" dirty="0" smtClean="0">
                <a:solidFill>
                  <a:schemeClr val="tx1"/>
                </a:solidFill>
                <a:effectLst/>
                <a:latin typeface="Verdana" pitchFamily="45" charset="0"/>
                <a:ea typeface="ヒラギノ角ゴ Pro W3" pitchFamily="80" charset="-128"/>
                <a:cs typeface="ヒラギノ角ゴ Pro W3" pitchFamily="80" charset="-128"/>
              </a:rPr>
              <a:t>vast open world of Caribbean Sea area. </a:t>
            </a:r>
          </a:p>
          <a:p>
            <a:r>
              <a:rPr lang="en-CA" sz="900" dirty="0" smtClean="0"/>
              <a:t>It is in fact the sixth installment</a:t>
            </a:r>
            <a:r>
              <a:rPr lang="en-CA" sz="900" baseline="0" dirty="0" smtClean="0"/>
              <a:t> to the critically acclaimed Assassin’s Creed game franchise, </a:t>
            </a:r>
            <a:r>
              <a:rPr lang="en-US" sz="900" baseline="0" dirty="0" smtClean="0"/>
              <a:t>but the new setting and historic period presented several new challenges</a:t>
            </a:r>
            <a:r>
              <a:rPr lang="en-CA" sz="900" baseline="0" dirty="0" smtClean="0"/>
              <a:t>:</a:t>
            </a:r>
          </a:p>
          <a:p>
            <a:pPr marL="171450" indent="-171450">
              <a:buFont typeface="Arial" panose="020B0604020202020204" pitchFamily="34" charset="0"/>
              <a:buChar char="•"/>
            </a:pPr>
            <a:r>
              <a:rPr kumimoji="1" lang="en-CA" sz="900" b="0" i="0" kern="1200" baseline="0" dirty="0" smtClean="0">
                <a:solidFill>
                  <a:schemeClr val="tx1"/>
                </a:solidFill>
                <a:effectLst/>
                <a:latin typeface="Verdana" pitchFamily="45" charset="0"/>
                <a:ea typeface="ヒラギノ角ゴ Pro W3" pitchFamily="80" charset="-128"/>
                <a:cs typeface="ヒラギノ角ゴ Pro W3" pitchFamily="80" charset="-128"/>
              </a:rPr>
              <a:t>Multiple environment types</a:t>
            </a:r>
          </a:p>
          <a:p>
            <a:pPr marL="628650" marR="0" lvl="1"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kumimoji="1" lang="en-CA" sz="900" b="0" i="0" kern="1200" baseline="0" dirty="0" smtClean="0">
                <a:solidFill>
                  <a:schemeClr val="tx1"/>
                </a:solidFill>
                <a:effectLst/>
                <a:latin typeface="Verdana" pitchFamily="45" charset="0"/>
                <a:ea typeface="ヒラギノ角ゴ Pro W3" pitchFamily="80" charset="-128"/>
                <a:cs typeface="ヒラギノ角ゴ Pro W3" pitchFamily="80" charset="-128"/>
              </a:rPr>
              <a:t>Small islands and non-habited beaches</a:t>
            </a:r>
          </a:p>
          <a:p>
            <a:pPr marL="628650" lvl="1" indent="-171450">
              <a:buFont typeface="Arial" panose="020B0604020202020204" pitchFamily="34" charset="0"/>
              <a:buChar char="•"/>
            </a:pPr>
            <a:r>
              <a:rPr kumimoji="1" lang="en-CA" sz="900" b="0" i="0" kern="1200" baseline="0" dirty="0" smtClean="0">
                <a:solidFill>
                  <a:schemeClr val="tx1"/>
                </a:solidFill>
                <a:effectLst/>
                <a:latin typeface="Verdana" pitchFamily="45" charset="0"/>
                <a:ea typeface="ヒラギノ角ゴ Pro W3" pitchFamily="80" charset="-128"/>
                <a:cs typeface="ヒラギノ角ゴ Pro W3" pitchFamily="80" charset="-128"/>
              </a:rPr>
              <a:t>Densely populated cities</a:t>
            </a:r>
          </a:p>
          <a:p>
            <a:pPr marL="628650" lvl="1" indent="-171450">
              <a:buFont typeface="Arial" panose="020B0604020202020204" pitchFamily="34" charset="0"/>
              <a:buChar char="•"/>
            </a:pPr>
            <a:r>
              <a:rPr kumimoji="1" lang="en-CA" sz="900" b="0" i="0" kern="1200" baseline="0" dirty="0" smtClean="0">
                <a:solidFill>
                  <a:schemeClr val="tx1"/>
                </a:solidFill>
                <a:effectLst/>
                <a:latin typeface="Verdana" pitchFamily="45" charset="0"/>
                <a:ea typeface="ヒラギノ角ゴ Pro W3" pitchFamily="80" charset="-128"/>
                <a:cs typeface="ヒラギノ角ゴ Pro W3" pitchFamily="80" charset="-128"/>
              </a:rPr>
              <a:t>Deep jungles</a:t>
            </a:r>
          </a:p>
          <a:p>
            <a:pPr marL="628650" lvl="1" indent="-171450">
              <a:buFont typeface="Arial" panose="020B0604020202020204" pitchFamily="34" charset="0"/>
              <a:buChar char="•"/>
            </a:pPr>
            <a:r>
              <a:rPr kumimoji="1" lang="en-CA" sz="900" b="0" i="0" kern="1200" baseline="0" dirty="0" smtClean="0">
                <a:solidFill>
                  <a:schemeClr val="tx1"/>
                </a:solidFill>
                <a:effectLst/>
                <a:latin typeface="Verdana" pitchFamily="45" charset="0"/>
                <a:ea typeface="ヒラギノ角ゴ Pro W3" pitchFamily="80" charset="-128"/>
                <a:cs typeface="ヒラギノ角ゴ Pro W3" pitchFamily="80" charset="-128"/>
              </a:rPr>
              <a:t>Open world of Caribbean Sea</a:t>
            </a:r>
          </a:p>
          <a:p>
            <a:pPr marL="171450" lvl="0" indent="-171450">
              <a:buFont typeface="Arial" panose="020B0604020202020204" pitchFamily="34" charset="0"/>
              <a:buChar char="•"/>
            </a:pPr>
            <a:r>
              <a:rPr kumimoji="1" lang="en-CA" sz="900" b="0" i="0" kern="1200" baseline="0" dirty="0" smtClean="0">
                <a:solidFill>
                  <a:schemeClr val="tx1"/>
                </a:solidFill>
                <a:effectLst/>
                <a:latin typeface="Verdana" pitchFamily="45" charset="0"/>
                <a:ea typeface="ヒラギノ角ゴ Pro W3" pitchFamily="80" charset="-128"/>
                <a:cs typeface="ヒラギノ角ゴ Pro W3" pitchFamily="80" charset="-128"/>
              </a:rPr>
              <a:t>Dynamically changing and unpredictable tropical weather and various atmospheric phenomena – rain storms, mist, fog, god rays</a:t>
            </a:r>
          </a:p>
          <a:p>
            <a:pPr marL="171450" lvl="0" indent="-171450">
              <a:buFont typeface="Arial" panose="020B0604020202020204" pitchFamily="34" charset="0"/>
              <a:buChar char="•"/>
            </a:pPr>
            <a:r>
              <a:rPr kumimoji="1" lang="en-CA" sz="900" b="0" i="0" kern="1200" baseline="0" dirty="0" smtClean="0">
                <a:solidFill>
                  <a:schemeClr val="tx1"/>
                </a:solidFill>
                <a:effectLst/>
                <a:latin typeface="Verdana" pitchFamily="45" charset="0"/>
                <a:ea typeface="ヒラギノ角ゴ Pro W3" pitchFamily="80" charset="-128"/>
                <a:cs typeface="ヒラギノ角ゴ Pro W3" pitchFamily="80" charset="-128"/>
              </a:rPr>
              <a:t>Very small number of artificial light sources and need to achieve interesting and complex lighting using only natural light</a:t>
            </a:r>
            <a:endParaRPr kumimoji="1" lang="en-US" sz="900" b="0" i="0" kern="1200" dirty="0" smtClean="0">
              <a:solidFill>
                <a:schemeClr val="tx1"/>
              </a:solidFill>
              <a:effectLst/>
              <a:latin typeface="Verdana" pitchFamily="45" charset="0"/>
              <a:ea typeface="ヒラギノ角ゴ Pro W3" pitchFamily="80" charset="-128"/>
              <a:cs typeface="ヒラギノ角ゴ Pro W3" pitchFamily="80" charset="-128"/>
            </a:endParaRPr>
          </a:p>
          <a:p>
            <a:r>
              <a:rPr kumimoji="1" lang="en-US" sz="900" b="0" i="0" kern="1200" dirty="0" smtClean="0">
                <a:solidFill>
                  <a:schemeClr val="tx1"/>
                </a:solidFill>
                <a:effectLst/>
                <a:latin typeface="Verdana" pitchFamily="45" charset="0"/>
                <a:ea typeface="ヒラギノ角ゴ Pro W3" pitchFamily="80" charset="-128"/>
                <a:cs typeface="ヒラギノ角ゴ Pro W3" pitchFamily="80" charset="-128"/>
              </a:rPr>
              <a:t>Our game targeted six different</a:t>
            </a:r>
            <a:r>
              <a:rPr kumimoji="1" lang="en-US" sz="900" b="0" i="0" kern="1200" baseline="0" dirty="0" smtClean="0">
                <a:solidFill>
                  <a:schemeClr val="tx1"/>
                </a:solidFill>
                <a:effectLst/>
                <a:latin typeface="Verdana" pitchFamily="45" charset="0"/>
                <a:ea typeface="ヒラギノ角ゴ Pro W3" pitchFamily="80" charset="-128"/>
                <a:cs typeface="ヒラギノ角ゴ Pro W3" pitchFamily="80" charset="-128"/>
              </a:rPr>
              <a:t> hardware platforms, including the next-generation consoles - Microsoft Xbox One and Sony PlayStation 4.</a:t>
            </a:r>
          </a:p>
          <a:p>
            <a:r>
              <a:rPr kumimoji="1" lang="en-US" sz="900" b="0" i="0" kern="1200" baseline="0" dirty="0" smtClean="0">
                <a:solidFill>
                  <a:schemeClr val="tx1"/>
                </a:solidFill>
                <a:effectLst/>
                <a:latin typeface="Verdana" pitchFamily="45" charset="0"/>
                <a:ea typeface="ヒラギノ角ゴ Pro W3" pitchFamily="80" charset="-128"/>
                <a:cs typeface="ヒラギノ角ゴ Pro W3" pitchFamily="80" charset="-128"/>
              </a:rPr>
              <a:t>I’m going to cover what we achieved using new capabilities and available power of this hardware, while still maintaining consistent art direction between all the target platforms.</a:t>
            </a:r>
            <a:endParaRPr lang="fr-CA" sz="900"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2</a:t>
            </a:fld>
            <a:endParaRPr lang="en-US"/>
          </a:p>
        </p:txBody>
      </p:sp>
    </p:spTree>
    <p:extLst>
      <p:ext uri="{BB962C8B-B14F-4D97-AF65-F5344CB8AC3E}">
        <p14:creationId xmlns:p14="http://schemas.microsoft.com/office/powerpoint/2010/main" val="16034792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SHOW VIDEO HERE</a:t>
            </a:r>
          </a:p>
          <a:p>
            <a:endParaRPr lang="en-CA" dirty="0" smtClean="0"/>
          </a:p>
          <a:p>
            <a:r>
              <a:rPr lang="en-CA" dirty="0" smtClean="0"/>
              <a:t>Our algorithm</a:t>
            </a:r>
            <a:r>
              <a:rPr lang="en-CA" baseline="0" dirty="0" smtClean="0"/>
              <a:t> consists of three basic steps (and additional one for applying fog in deferred pipelines or as post-effect).</a:t>
            </a:r>
          </a:p>
          <a:p>
            <a:r>
              <a:rPr lang="en-CA" baseline="0" dirty="0" smtClean="0"/>
              <a:t>I’m going to cover them separately.</a:t>
            </a:r>
          </a:p>
          <a:p>
            <a:pPr marL="0" indent="0">
              <a:buNone/>
            </a:pPr>
            <a:endParaRPr lang="en-CA" baseline="0" dirty="0" smtClean="0"/>
          </a:p>
          <a:p>
            <a:pPr marL="0" indent="0">
              <a:buNone/>
            </a:pPr>
            <a:r>
              <a:rPr lang="en-CA" baseline="0" dirty="0" smtClean="0"/>
              <a:t>The first step is preparing the shadowmaps to be used fog calculating sun scattering shadowing.</a:t>
            </a:r>
          </a:p>
          <a:p>
            <a:pPr marL="228600" indent="-228600">
              <a:buAutoNum type="arabicPeriod"/>
            </a:pPr>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21</a:t>
            </a:fld>
            <a:endParaRPr lang="en-US"/>
          </a:p>
        </p:txBody>
      </p:sp>
    </p:spTree>
    <p:extLst>
      <p:ext uri="{BB962C8B-B14F-4D97-AF65-F5344CB8AC3E}">
        <p14:creationId xmlns:p14="http://schemas.microsoft.com/office/powerpoint/2010/main" val="34596630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CA" baseline="0" dirty="0" smtClean="0"/>
              <a:t>Why do we need it?</a:t>
            </a:r>
          </a:p>
          <a:p>
            <a:pPr marL="0" marR="0" indent="0" algn="l" defTabSz="914400" rtl="0" eaLnBrk="0" fontAlgn="base" latinLnBrk="0" hangingPunct="0">
              <a:lnSpc>
                <a:spcPct val="100000"/>
              </a:lnSpc>
              <a:spcBef>
                <a:spcPct val="30000"/>
              </a:spcBef>
              <a:spcAft>
                <a:spcPct val="0"/>
              </a:spcAft>
              <a:buClrTx/>
              <a:buSzTx/>
              <a:buFontTx/>
              <a:buNone/>
              <a:tabLst/>
              <a:defRPr/>
            </a:pPr>
            <a:r>
              <a:rPr lang="en-CA" baseline="0" dirty="0" smtClean="0"/>
              <a:t>Our regular shadowing cascades were very high resolution (4 cascades, 1k x 1k) and had dense, high resolution information in them. </a:t>
            </a:r>
          </a:p>
          <a:p>
            <a:r>
              <a:rPr lang="en-CA" dirty="0" smtClean="0"/>
              <a:t>It was way</a:t>
            </a:r>
            <a:r>
              <a:rPr lang="en-CA" baseline="0" dirty="0" smtClean="0"/>
              <a:t> too much detail for us, especially for close ranges and in first two cascades, condensed in first couple meters.</a:t>
            </a:r>
          </a:p>
          <a:p>
            <a:r>
              <a:rPr lang="en-CA" baseline="0" dirty="0" smtClean="0"/>
              <a:t>For smooth and approximate volumetric fog we needed something of much smaller resolution to reduce any flickering / aliasing artifacts from moving foliage etc.</a:t>
            </a:r>
          </a:p>
          <a:p>
            <a:r>
              <a:rPr lang="en-CA" baseline="0" dirty="0" smtClean="0"/>
              <a:t>First implementations using wide kernel PCF had very poor performance and still some flickering and aliasing artifacts.</a:t>
            </a:r>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22</a:t>
            </a:fld>
            <a:endParaRPr lang="en-US"/>
          </a:p>
        </p:txBody>
      </p:sp>
    </p:spTree>
    <p:extLst>
      <p:ext uri="{BB962C8B-B14F-4D97-AF65-F5344CB8AC3E}">
        <p14:creationId xmlns:p14="http://schemas.microsoft.com/office/powerpoint/2010/main" val="41667519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CA" baseline="0" dirty="0" smtClean="0"/>
              <a:t>The solution came from Exponential Shadow Maps algorithm.</a:t>
            </a:r>
          </a:p>
          <a:p>
            <a:pPr marL="0" marR="0" indent="0" algn="l" defTabSz="914400" rtl="0" eaLnBrk="0" fontAlgn="base" latinLnBrk="0" hangingPunct="0">
              <a:lnSpc>
                <a:spcPct val="100000"/>
              </a:lnSpc>
              <a:spcBef>
                <a:spcPct val="30000"/>
              </a:spcBef>
              <a:spcAft>
                <a:spcPct val="0"/>
              </a:spcAft>
              <a:buClrTx/>
              <a:buSzTx/>
              <a:buFontTx/>
              <a:buNone/>
              <a:tabLst/>
              <a:defRPr/>
            </a:pPr>
            <a:r>
              <a:rPr lang="en-CA" baseline="0" dirty="0" smtClean="0"/>
              <a:t>First we </a:t>
            </a:r>
            <a:r>
              <a:rPr lang="en-CA" baseline="0" dirty="0" err="1" smtClean="0"/>
              <a:t>downsample</a:t>
            </a:r>
            <a:r>
              <a:rPr lang="en-CA" baseline="0" dirty="0" smtClean="0"/>
              <a:t> our cascaded shadowmaps four times (target R32F 1024 x 256 texture). During downsampling we calculate exponential shadowing probability distribution (see Exponential Shadow Mapping, an extension to Variance Shadow Mapping using exponential probabilistic distribution function instead of </a:t>
            </a:r>
            <a:r>
              <a:rPr lang="en-CA" baseline="0" dirty="0" err="1" smtClean="0"/>
              <a:t>Chebyshevs</a:t>
            </a:r>
            <a:r>
              <a:rPr lang="en-CA" baseline="0" dirty="0" smtClean="0"/>
              <a:t> inequality). </a:t>
            </a:r>
          </a:p>
          <a:p>
            <a:pPr marL="0" marR="0" indent="0" algn="l" defTabSz="914400" rtl="0" eaLnBrk="0" fontAlgn="base" latinLnBrk="0" hangingPunct="0">
              <a:lnSpc>
                <a:spcPct val="100000"/>
              </a:lnSpc>
              <a:spcBef>
                <a:spcPct val="30000"/>
              </a:spcBef>
              <a:spcAft>
                <a:spcPct val="0"/>
              </a:spcAft>
              <a:buClrTx/>
              <a:buSzTx/>
              <a:buFontTx/>
              <a:buNone/>
              <a:tabLst/>
              <a:defRPr/>
            </a:pPr>
            <a:r>
              <a:rPr lang="en-CA" baseline="0" dirty="0" smtClean="0"/>
              <a:t>We also do additional separable box filter (as two separate steps) during this pass to make shadows softer and remove aliasing artifacts.</a:t>
            </a:r>
          </a:p>
          <a:p>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23</a:t>
            </a:fld>
            <a:endParaRPr lang="en-US"/>
          </a:p>
        </p:txBody>
      </p:sp>
    </p:spTree>
    <p:extLst>
      <p:ext uri="{BB962C8B-B14F-4D97-AF65-F5344CB8AC3E}">
        <p14:creationId xmlns:p14="http://schemas.microsoft.com/office/powerpoint/2010/main" val="27680073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CA" baseline="0" dirty="0" smtClean="0"/>
              <a:t>The solution came from Exponential Shadow Maps algorithm.</a:t>
            </a:r>
          </a:p>
          <a:p>
            <a:pPr marL="0" marR="0" indent="0" algn="l" defTabSz="914400" rtl="0" eaLnBrk="0" fontAlgn="base" latinLnBrk="0" hangingPunct="0">
              <a:lnSpc>
                <a:spcPct val="100000"/>
              </a:lnSpc>
              <a:spcBef>
                <a:spcPct val="30000"/>
              </a:spcBef>
              <a:spcAft>
                <a:spcPct val="0"/>
              </a:spcAft>
              <a:buClrTx/>
              <a:buSzTx/>
              <a:buFontTx/>
              <a:buNone/>
              <a:tabLst/>
              <a:defRPr/>
            </a:pPr>
            <a:r>
              <a:rPr lang="en-CA" baseline="0" dirty="0" smtClean="0"/>
              <a:t>First we </a:t>
            </a:r>
            <a:r>
              <a:rPr lang="en-CA" baseline="0" dirty="0" err="1" smtClean="0"/>
              <a:t>downsample</a:t>
            </a:r>
            <a:r>
              <a:rPr lang="en-CA" baseline="0" dirty="0" smtClean="0"/>
              <a:t> our cascaded shadowmaps four times (target R32F 1024 x 256 texture). During downsampling we calculate exponential shadowing probability distribution (see Exponential Shadow Mapping, an extension to Variance Shadow Mapping using exponential probabilistic distribution function instead of </a:t>
            </a:r>
            <a:r>
              <a:rPr lang="en-CA" baseline="0" dirty="0" err="1" smtClean="0"/>
              <a:t>Chebyshevs</a:t>
            </a:r>
            <a:r>
              <a:rPr lang="en-CA" baseline="0" dirty="0" smtClean="0"/>
              <a:t> inequality). </a:t>
            </a:r>
          </a:p>
          <a:p>
            <a:pPr marL="0" marR="0" indent="0" algn="l" defTabSz="914400" rtl="0" eaLnBrk="0" fontAlgn="base" latinLnBrk="0" hangingPunct="0">
              <a:lnSpc>
                <a:spcPct val="100000"/>
              </a:lnSpc>
              <a:spcBef>
                <a:spcPct val="30000"/>
              </a:spcBef>
              <a:spcAft>
                <a:spcPct val="0"/>
              </a:spcAft>
              <a:buClrTx/>
              <a:buSzTx/>
              <a:buFontTx/>
              <a:buNone/>
              <a:tabLst/>
              <a:defRPr/>
            </a:pPr>
            <a:r>
              <a:rPr lang="en-CA" baseline="0" dirty="0" smtClean="0"/>
              <a:t>We also do additional separable box filter (as two separate steps) during this pass to make shadows softer and remove aliasing artifacts.</a:t>
            </a:r>
          </a:p>
          <a:p>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24</a:t>
            </a:fld>
            <a:endParaRPr lang="en-US"/>
          </a:p>
        </p:txBody>
      </p:sp>
    </p:spTree>
    <p:extLst>
      <p:ext uri="{BB962C8B-B14F-4D97-AF65-F5344CB8AC3E}">
        <p14:creationId xmlns:p14="http://schemas.microsoft.com/office/powerpoint/2010/main" val="41667519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CA" baseline="0" dirty="0" smtClean="0"/>
              <a:t>Second step is calculating fog density and in-scattered light and storing it into volumetric texture. We use compute shader for this step and to every volume cell sum the result of shadowed sun lighting, ambient lighting and multiple local lights intersecting with given volume cell. To calculate light in-scattered we basically do regular forward lighting on every cell of volume texture. We also calculate the fog density (which corresponds to number and size of the particles in the air that take part in scattering process)</a:t>
            </a:r>
            <a:r>
              <a:rPr lang="fr-CA" baseline="0" dirty="0" smtClean="0"/>
              <a:t>.</a:t>
            </a:r>
            <a:endParaRPr lang="en-CA" baseline="0" dirty="0" smtClean="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25</a:t>
            </a:fld>
            <a:endParaRPr lang="en-US"/>
          </a:p>
        </p:txBody>
      </p:sp>
    </p:spTree>
    <p:extLst>
      <p:ext uri="{BB962C8B-B14F-4D97-AF65-F5344CB8AC3E}">
        <p14:creationId xmlns:p14="http://schemas.microsoft.com/office/powerpoint/2010/main" val="34596630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How</a:t>
            </a:r>
            <a:r>
              <a:rPr lang="en-CA" baseline="0" dirty="0" smtClean="0"/>
              <a:t> does our volumetric fog look like?</a:t>
            </a:r>
          </a:p>
          <a:p>
            <a:endParaRPr lang="en-CA" dirty="0" smtClean="0"/>
          </a:p>
          <a:p>
            <a:r>
              <a:rPr lang="en-CA" dirty="0" smtClean="0"/>
              <a:t>At first, we tried</a:t>
            </a:r>
            <a:r>
              <a:rPr lang="en-CA" baseline="0" dirty="0" smtClean="0"/>
              <a:t> simplest data layout –cuboid aligned to world space coordinates</a:t>
            </a:r>
            <a:r>
              <a:rPr lang="fr-CA" baseline="0" dirty="0" smtClean="0"/>
              <a:t>. It </a:t>
            </a:r>
            <a:r>
              <a:rPr lang="fr-CA" baseline="0" dirty="0" err="1" smtClean="0"/>
              <a:t>provided</a:t>
            </a:r>
            <a:r>
              <a:rPr lang="fr-CA" baseline="0" dirty="0" smtClean="0"/>
              <a:t> multiple </a:t>
            </a:r>
            <a:r>
              <a:rPr lang="fr-CA" baseline="0" dirty="0" err="1" smtClean="0"/>
              <a:t>benefits</a:t>
            </a:r>
            <a:r>
              <a:rPr lang="fr-CA" baseline="0" dirty="0" smtClean="0"/>
              <a:t> – for </a:t>
            </a:r>
            <a:r>
              <a:rPr lang="fr-CA" baseline="0" dirty="0" err="1" smtClean="0"/>
              <a:t>example</a:t>
            </a:r>
            <a:r>
              <a:rPr lang="fr-CA" baseline="0" dirty="0" smtClean="0"/>
              <a:t> </a:t>
            </a:r>
            <a:r>
              <a:rPr lang="fr-CA" baseline="0" dirty="0" err="1" smtClean="0"/>
              <a:t>very</a:t>
            </a:r>
            <a:r>
              <a:rPr lang="fr-CA" baseline="0" dirty="0" smtClean="0"/>
              <a:t> </a:t>
            </a:r>
            <a:r>
              <a:rPr lang="fr-CA" baseline="0" dirty="0" err="1" smtClean="0"/>
              <a:t>easy</a:t>
            </a:r>
            <a:r>
              <a:rPr lang="fr-CA" baseline="0" dirty="0" smtClean="0"/>
              <a:t> temporal </a:t>
            </a:r>
            <a:r>
              <a:rPr lang="fr-CA" baseline="0" dirty="0" err="1" smtClean="0"/>
              <a:t>filtering</a:t>
            </a:r>
            <a:r>
              <a:rPr lang="fr-CA" baseline="0" dirty="0" smtClean="0"/>
              <a:t>, but </a:t>
            </a:r>
            <a:r>
              <a:rPr lang="fr-CA" baseline="0" dirty="0" err="1" smtClean="0"/>
              <a:t>raymarching</a:t>
            </a:r>
            <a:r>
              <a:rPr lang="fr-CA" baseline="0" dirty="0" smtClean="0"/>
              <a:t> </a:t>
            </a:r>
            <a:r>
              <a:rPr lang="fr-CA" baseline="0" dirty="0" err="1" smtClean="0"/>
              <a:t>through</a:t>
            </a:r>
            <a:r>
              <a:rPr lang="fr-CA" baseline="0" dirty="0" smtClean="0"/>
              <a:t> </a:t>
            </a:r>
            <a:r>
              <a:rPr lang="fr-CA" baseline="0" dirty="0" err="1" smtClean="0"/>
              <a:t>such</a:t>
            </a:r>
            <a:r>
              <a:rPr lang="fr-CA" baseline="0" dirty="0" smtClean="0"/>
              <a:t> volume </a:t>
            </a:r>
            <a:r>
              <a:rPr lang="fr-CA" baseline="0" dirty="0" err="1" smtClean="0"/>
              <a:t>required</a:t>
            </a:r>
            <a:r>
              <a:rPr lang="fr-CA" baseline="0" dirty="0" smtClean="0"/>
              <a:t> multiple </a:t>
            </a:r>
            <a:r>
              <a:rPr lang="fr-CA" baseline="0" dirty="0" err="1" smtClean="0"/>
              <a:t>samples</a:t>
            </a:r>
            <a:r>
              <a:rPr lang="fr-CA" baseline="0" dirty="0" smtClean="0"/>
              <a:t>, </a:t>
            </a:r>
            <a:r>
              <a:rPr lang="fr-CA" baseline="0" dirty="0" err="1" smtClean="0"/>
              <a:t>was</a:t>
            </a:r>
            <a:r>
              <a:rPr lang="fr-CA" baseline="0" dirty="0" smtClean="0"/>
              <a:t> slow and </a:t>
            </a:r>
            <a:r>
              <a:rPr lang="fr-CA" baseline="0" dirty="0" err="1" smtClean="0"/>
              <a:t>produced</a:t>
            </a:r>
            <a:r>
              <a:rPr lang="fr-CA" baseline="0" dirty="0" smtClean="0"/>
              <a:t> aliasing </a:t>
            </a:r>
            <a:r>
              <a:rPr lang="fr-CA" baseline="0" dirty="0" err="1" smtClean="0"/>
              <a:t>artifacts</a:t>
            </a:r>
            <a:r>
              <a:rPr lang="fr-CA" baseline="0" dirty="0" smtClean="0"/>
              <a:t>.</a:t>
            </a:r>
          </a:p>
          <a:p>
            <a:r>
              <a:rPr lang="en-CA" baseline="0" dirty="0" smtClean="0"/>
              <a:t>Instead we decided to use layout aligned with the camera frustum. We directly map frustum to cuboid using normalized device coordinates in width x height axis and for depth slices we use linear depth.</a:t>
            </a:r>
          </a:p>
          <a:p>
            <a:r>
              <a:rPr lang="en-CA" baseline="0" dirty="0" smtClean="0"/>
              <a:t>This has several disadvantages such as being prone to temporal aliasing and flickering, but </a:t>
            </a:r>
            <a:r>
              <a:rPr lang="en-CA" baseline="0" dirty="0" err="1" smtClean="0"/>
              <a:t>raymarching</a:t>
            </a:r>
            <a:r>
              <a:rPr lang="en-CA" baseline="0" dirty="0" smtClean="0"/>
              <a:t> is just a parallel scan through depth slices.</a:t>
            </a:r>
          </a:p>
          <a:p>
            <a:r>
              <a:rPr lang="en-CA" baseline="0" dirty="0" smtClean="0"/>
              <a:t>We tried various depth distributions and ended up with one concentrated near the camera – this is where we need the most precision and aliasing artifacts show up easily.</a:t>
            </a:r>
          </a:p>
          <a:p>
            <a:r>
              <a:rPr lang="en-CA" baseline="0" dirty="0" smtClean="0"/>
              <a:t>Note: even with linearly distributed depth slices, actual volume cells get bigger the farther we get away from the camera (due to perspective transformation), so to calculate density properly and to be physically based, one must take it into account.</a:t>
            </a:r>
          </a:p>
          <a:p>
            <a:r>
              <a:rPr lang="en-CA" baseline="0" dirty="0" smtClean="0"/>
              <a:t>We used volumes sized 160x90x64 or 160x90x128 depending on the platform. It provides fixed cost of almost all of the passes, not dependent on the screen resolution.</a:t>
            </a:r>
          </a:p>
          <a:p>
            <a:r>
              <a:rPr lang="en-CA" baseline="0" dirty="0" smtClean="0"/>
              <a:t>In 160x90x64 layout number of </a:t>
            </a:r>
            <a:r>
              <a:rPr lang="en-CA" baseline="0" dirty="0" err="1" smtClean="0"/>
              <a:t>texels</a:t>
            </a:r>
            <a:r>
              <a:rPr lang="en-CA" baseline="0" dirty="0" smtClean="0"/>
              <a:t> is equal to number of </a:t>
            </a:r>
            <a:r>
              <a:rPr lang="en-CA" baseline="0" dirty="0" err="1" smtClean="0"/>
              <a:t>texels</a:t>
            </a:r>
            <a:r>
              <a:rPr lang="en-CA" baseline="0" dirty="0" smtClean="0"/>
              <a:t> in 720p surface – but for every cell we perform lighting calculations just once.</a:t>
            </a:r>
          </a:p>
          <a:p>
            <a:r>
              <a:rPr lang="en-CA" baseline="0" dirty="0" smtClean="0"/>
              <a:t>Effect range depends on artist defined settings, but we used it for distances under 50 meters – to keep long distance fog consistent with current gen art direction – but there are no reasons why it wouldn’t be possible to do longer range fog (using exponential depth distribution or cascaded approach)</a:t>
            </a:r>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26</a:t>
            </a:fld>
            <a:endParaRPr lang="en-US"/>
          </a:p>
        </p:txBody>
      </p:sp>
    </p:spTree>
    <p:extLst>
      <p:ext uri="{BB962C8B-B14F-4D97-AF65-F5344CB8AC3E}">
        <p14:creationId xmlns:p14="http://schemas.microsoft.com/office/powerpoint/2010/main" val="34596630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The resolution of our</a:t>
            </a:r>
            <a:r>
              <a:rPr lang="en-CA" baseline="0" dirty="0" smtClean="0"/>
              <a:t> volume textures may seem extremely low, but it is sufficient:</a:t>
            </a:r>
          </a:p>
          <a:p>
            <a:pPr marL="228600" indent="-228600">
              <a:buAutoNum type="arabicPeriod"/>
            </a:pPr>
            <a:r>
              <a:rPr lang="en-CA" baseline="0" dirty="0" smtClean="0"/>
              <a:t>We store low frequency information for every depth stored along the ray.</a:t>
            </a:r>
          </a:p>
          <a:p>
            <a:pPr marL="228600" indent="-228600">
              <a:buAutoNum type="arabicPeriod"/>
            </a:pPr>
            <a:r>
              <a:rPr lang="en-CA" baseline="0" dirty="0" smtClean="0"/>
              <a:t>Every target pixel receives information about proper and precise depth from its native resolution.</a:t>
            </a:r>
          </a:p>
          <a:p>
            <a:pPr marL="228600" indent="-228600">
              <a:buAutoNum type="arabicPeriod"/>
            </a:pPr>
            <a:r>
              <a:rPr lang="en-CA" baseline="0" dirty="0" smtClean="0"/>
              <a:t>Due to the fact that when applying effect, we use </a:t>
            </a:r>
            <a:r>
              <a:rPr lang="en-CA" baseline="0" dirty="0" err="1" smtClean="0"/>
              <a:t>quadrilinear</a:t>
            </a:r>
            <a:r>
              <a:rPr lang="en-CA" baseline="0" dirty="0" smtClean="0"/>
              <a:t> filtering on volumetric data, we are unable to see single </a:t>
            </a:r>
            <a:r>
              <a:rPr lang="en-CA" baseline="0" dirty="0" err="1" smtClean="0"/>
              <a:t>texels</a:t>
            </a:r>
            <a:r>
              <a:rPr lang="en-CA" baseline="0" dirty="0" smtClean="0"/>
              <a:t> of volume texture. </a:t>
            </a:r>
          </a:p>
          <a:p>
            <a:pPr marL="228600" indent="-228600">
              <a:buAutoNum type="arabicPeriod"/>
            </a:pPr>
            <a:r>
              <a:rPr lang="en-CA" baseline="0" dirty="0" smtClean="0"/>
              <a:t>Perspective correction and volume shape makes sure that information is distributed correctly</a:t>
            </a:r>
          </a:p>
          <a:p>
            <a:endParaRPr lang="en-CA" baseline="0" dirty="0" smtClean="0"/>
          </a:p>
          <a:p>
            <a:r>
              <a:rPr lang="en-CA" baseline="0" dirty="0" smtClean="0"/>
              <a:t>Obviously, produced effect is very soft and is missing high frequency geometric details, but it fits our art direction and is quite similar to reality (because in the real atmosphere multiple scattering effect takes place and softens the look of light shafts a lot).</a:t>
            </a:r>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27</a:t>
            </a:fld>
            <a:endParaRPr lang="en-US"/>
          </a:p>
        </p:txBody>
      </p:sp>
    </p:spTree>
    <p:extLst>
      <p:ext uri="{BB962C8B-B14F-4D97-AF65-F5344CB8AC3E}">
        <p14:creationId xmlns:p14="http://schemas.microsoft.com/office/powerpoint/2010/main" val="34596630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a:t>
            </a:r>
            <a:r>
              <a:rPr lang="en-CA" baseline="0" dirty="0" smtClean="0"/>
              <a:t> </a:t>
            </a:r>
            <a:r>
              <a:rPr lang="en-CA" dirty="0" smtClean="0"/>
              <a:t>In the first volumetric pass of</a:t>
            </a:r>
            <a:r>
              <a:rPr lang="en-CA" baseline="0" dirty="0" smtClean="0"/>
              <a:t> the algorithm, we use compute shaders to build participating media lighting and its density.</a:t>
            </a:r>
          </a:p>
          <a:p>
            <a:r>
              <a:rPr lang="en-CA" baseline="0" dirty="0" smtClean="0"/>
              <a:t>Compute shaders are much easier to prototype that kind of effects due to possibility of use of 3D texture UAVs – we don’t need to set up geometry shader to target slices.</a:t>
            </a:r>
          </a:p>
          <a:p>
            <a:endParaRPr lang="en-CA" baseline="0" dirty="0" smtClean="0"/>
          </a:p>
          <a:p>
            <a:r>
              <a:rPr lang="en-CA" baseline="0" dirty="0" smtClean="0"/>
              <a:t>We combined density and lighting calculations due to a bit smaller bandwidth usage, but they can be split and totally decoupled.</a:t>
            </a:r>
          </a:p>
          <a:p>
            <a:r>
              <a:rPr lang="en-CA" baseline="0" dirty="0" smtClean="0"/>
              <a:t>This would allow to for example have volumes adding some media density locally to simulate smoke emission or have fully art driven fog layout. Another possibility would be to have optimization for lights – calculate it only inside volume, not in loop for every </a:t>
            </a:r>
            <a:r>
              <a:rPr lang="en-CA" baseline="0" dirty="0" err="1" smtClean="0"/>
              <a:t>texel</a:t>
            </a:r>
            <a:r>
              <a:rPr lang="en-CA" baseline="0" dirty="0" smtClean="0"/>
              <a:t>.</a:t>
            </a:r>
          </a:p>
          <a:p>
            <a:endParaRPr lang="en-CA" baseline="0" dirty="0" smtClean="0"/>
          </a:p>
          <a:p>
            <a:r>
              <a:rPr lang="en-CA" baseline="0" dirty="0" smtClean="0"/>
              <a:t>Density calculation is pretty straightforward, it is just one octave of </a:t>
            </a:r>
            <a:r>
              <a:rPr lang="en-CA" baseline="0" dirty="0" err="1" smtClean="0"/>
              <a:t>Perlin</a:t>
            </a:r>
            <a:r>
              <a:rPr lang="en-CA" baseline="0" dirty="0" smtClean="0"/>
              <a:t> noise that is animated by wind. We tried using multiple octaves, but in the end difference was rather subtle for added cost.</a:t>
            </a:r>
          </a:p>
          <a:p>
            <a:r>
              <a:rPr lang="en-CA" baseline="0" dirty="0" smtClean="0"/>
              <a:t>We also calculated vertical media density attenuation, as usually heavy particles such as steam water particles tend to gather around the ground level.</a:t>
            </a:r>
          </a:p>
          <a:p>
            <a:endParaRPr lang="en-CA" baseline="0" dirty="0" smtClean="0"/>
          </a:p>
          <a:p>
            <a:r>
              <a:rPr lang="en-CA" baseline="0" dirty="0" smtClean="0"/>
              <a:t>[!] For lighting part we simply accumulated lighting from main light (sun/moonlight), constant ambient term and multiple dynamic point lights that were intersecting with view frustum and marked by artists as lights affecting the atmosphere.</a:t>
            </a:r>
          </a:p>
          <a:p>
            <a:r>
              <a:rPr lang="en-CA" baseline="0" dirty="0" smtClean="0"/>
              <a:t>We used mentioned Exponential Shadow Maps shadowing technique to get shadows from the main light. </a:t>
            </a:r>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28</a:t>
            </a:fld>
            <a:endParaRPr lang="en-US"/>
          </a:p>
        </p:txBody>
      </p:sp>
    </p:spTree>
    <p:extLst>
      <p:ext uri="{BB962C8B-B14F-4D97-AF65-F5344CB8AC3E}">
        <p14:creationId xmlns:p14="http://schemas.microsoft.com/office/powerpoint/2010/main" val="34596630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aseline="0" dirty="0" smtClean="0"/>
              <a:t>On AC4 we didn’t have any physically-based phase functions. Lighting color gradient (oriented towards direction of sun) was purely art-driven. </a:t>
            </a:r>
          </a:p>
          <a:p>
            <a:r>
              <a:rPr lang="en-CA" baseline="0" dirty="0" smtClean="0"/>
              <a:t>We had 2 colors of phase function – in direction of the sun and in opposite direction, apart from that with fully isotropic shape.</a:t>
            </a:r>
          </a:p>
          <a:p>
            <a:r>
              <a:rPr lang="en-CA" baseline="0" dirty="0" smtClean="0"/>
              <a:t>Obviously, any phase function can be applied in this pass to achieve more physically-correct effect.</a:t>
            </a:r>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29</a:t>
            </a:fld>
            <a:endParaRPr lang="en-US"/>
          </a:p>
        </p:txBody>
      </p:sp>
    </p:spTree>
    <p:extLst>
      <p:ext uri="{BB962C8B-B14F-4D97-AF65-F5344CB8AC3E}">
        <p14:creationId xmlns:p14="http://schemas.microsoft.com/office/powerpoint/2010/main" val="34596630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CA" baseline="0" dirty="0" smtClean="0"/>
              <a:t>Third step is solving the scattering equation by linearly marching through the fog volume and performing a numerical calculus solution.</a:t>
            </a:r>
          </a:p>
          <a:p>
            <a:pPr marL="228600" indent="-228600">
              <a:buAutoNum type="arabicPeriod"/>
            </a:pPr>
            <a:r>
              <a:rPr lang="en-CA" baseline="0" dirty="0" smtClean="0"/>
              <a:t>Fourth step that is typical to deferred renderer is combining data from scattering solution (just one bilinear volume texture fetch!), depth buffer and lighting buffer without the fog. This step is not required in forward rendering pipelines.</a:t>
            </a:r>
          </a:p>
          <a:p>
            <a:pPr marL="228600" indent="-228600">
              <a:buAutoNum type="arabicPeriod"/>
            </a:pPr>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30</a:t>
            </a:fld>
            <a:endParaRPr lang="en-US"/>
          </a:p>
        </p:txBody>
      </p:sp>
    </p:spTree>
    <p:extLst>
      <p:ext uri="{BB962C8B-B14F-4D97-AF65-F5344CB8AC3E}">
        <p14:creationId xmlns:p14="http://schemas.microsoft.com/office/powerpoint/2010/main" val="34596630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I’m going to cover the new</a:t>
            </a:r>
            <a:r>
              <a:rPr lang="en-CA" baseline="0" dirty="0" smtClean="0"/>
              <a:t> features that became possible with new hardware and talk about optimizations for the next gen hardware:</a:t>
            </a:r>
          </a:p>
          <a:p>
            <a:pPr marL="171450" indent="-171450">
              <a:buFontTx/>
              <a:buChar char="-"/>
            </a:pPr>
            <a:r>
              <a:rPr lang="en-CA" baseline="0" dirty="0" smtClean="0"/>
              <a:t>[!] Global illumination algorithm– Deferred Normalized Irradiance Probes – it started as a next-gen only and dynamic technique, but we ended implementing and using partially static technique that performed very well also on the current generation consoles</a:t>
            </a:r>
          </a:p>
          <a:p>
            <a:pPr marL="171450" indent="-171450">
              <a:buFontTx/>
              <a:buChar char="-"/>
            </a:pPr>
            <a:r>
              <a:rPr lang="en-CA" baseline="0" dirty="0" smtClean="0"/>
              <a:t>[!] Volumetric fog – we developed a novel algorithm using compute shaders and volumetric textures to simulate light transport in participating media and various light scattering and atmospheric phenomena</a:t>
            </a:r>
          </a:p>
          <a:p>
            <a:pPr marL="171450" indent="-171450">
              <a:buFontTx/>
              <a:buChar char="-"/>
            </a:pPr>
            <a:r>
              <a:rPr lang="en-CA" baseline="0" dirty="0" smtClean="0"/>
              <a:t>[!] Screen Space Reflection - PS4/Xbox One optimizations to the screen space </a:t>
            </a:r>
            <a:r>
              <a:rPr lang="en-CA" baseline="0" dirty="0" err="1" smtClean="0"/>
              <a:t>raytraced</a:t>
            </a:r>
            <a:r>
              <a:rPr lang="en-CA" baseline="0" dirty="0" smtClean="0"/>
              <a:t> reflections technique</a:t>
            </a:r>
          </a:p>
          <a:p>
            <a:pPr marL="171450" indent="-171450">
              <a:buFontTx/>
              <a:buChar char="-"/>
            </a:pPr>
            <a:r>
              <a:rPr lang="en-CA" baseline="0" dirty="0" smtClean="0"/>
              <a:t>[!] In final part of the presentation, I’m going to talk about GCN GPU architecture featured on Xbox One and PlayStation 4</a:t>
            </a:r>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3</a:t>
            </a:fld>
            <a:endParaRPr lang="en-US"/>
          </a:p>
        </p:txBody>
      </p:sp>
    </p:spTree>
    <p:extLst>
      <p:ext uri="{BB962C8B-B14F-4D97-AF65-F5344CB8AC3E}">
        <p14:creationId xmlns:p14="http://schemas.microsoft.com/office/powerpoint/2010/main" val="28148734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So how do we solve this scattering equation?</a:t>
            </a:r>
          </a:p>
          <a:p>
            <a:endParaRPr lang="en-CA" baseline="0" dirty="0" smtClean="0"/>
          </a:p>
          <a:p>
            <a:r>
              <a:rPr lang="en-CA" baseline="0" dirty="0" smtClean="0"/>
              <a:t>The out-scattering effect is described by Beer-Lambert law, exponential falloff function of density integral for given distance.</a:t>
            </a:r>
          </a:p>
          <a:p>
            <a:r>
              <a:rPr lang="en-CA" baseline="0" dirty="0" smtClean="0"/>
              <a:t>For the in-scattering it is simple sum of in scattered lighting so far (taking distance based out scattering into account).</a:t>
            </a:r>
          </a:p>
          <a:p>
            <a:endParaRPr lang="en-CA" baseline="0" dirty="0" smtClean="0"/>
          </a:p>
          <a:p>
            <a:r>
              <a:rPr lang="en-CA" baseline="0" dirty="0" smtClean="0"/>
              <a:t>We have already our in-scattering values calculated and accumulated in the volume texture.</a:t>
            </a:r>
          </a:p>
          <a:p>
            <a:r>
              <a:rPr lang="en-CA" baseline="0" dirty="0" smtClean="0"/>
              <a:t>Therefore, for every ray we can simply march through the volume starting from camera, calculate the density sum, accumulate in-scattering radiance and out-scattering falloff factor.</a:t>
            </a:r>
          </a:p>
          <a:p>
            <a:r>
              <a:rPr lang="en-CA" baseline="0" dirty="0" smtClean="0"/>
              <a:t>(next slide)</a:t>
            </a:r>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31</a:t>
            </a:fld>
            <a:endParaRPr lang="en-US"/>
          </a:p>
        </p:txBody>
      </p:sp>
    </p:spTree>
    <p:extLst>
      <p:ext uri="{BB962C8B-B14F-4D97-AF65-F5344CB8AC3E}">
        <p14:creationId xmlns:p14="http://schemas.microsoft.com/office/powerpoint/2010/main" val="34596630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aseline="0" dirty="0" smtClean="0"/>
              <a:t>Our compute shader accumulates in-scattered light and fog density at every step (numerical solution).</a:t>
            </a:r>
          </a:p>
          <a:p>
            <a:r>
              <a:rPr lang="en-CA" baseline="0" dirty="0" smtClean="0"/>
              <a:t>This way we end up with a volumetric texture with information at every </a:t>
            </a:r>
            <a:r>
              <a:rPr lang="en-CA" baseline="0" dirty="0" err="1" smtClean="0"/>
              <a:t>texel</a:t>
            </a:r>
            <a:r>
              <a:rPr lang="en-CA" baseline="0" dirty="0" smtClean="0"/>
              <a:t> how much light got in-scattered from camera to given 3D point and how much density of participating media we accumulated (which describes amount of out-scattered incoming light).</a:t>
            </a:r>
          </a:p>
          <a:p>
            <a:endParaRPr lang="en-CA" baseline="0" dirty="0" smtClean="0"/>
          </a:p>
          <a:p>
            <a:r>
              <a:rPr lang="en-CA" baseline="0" dirty="0" smtClean="0"/>
              <a:t>This data is ready to be applied in either forward (directly when drawing objects) or deferred (as </a:t>
            </a:r>
            <a:r>
              <a:rPr lang="en-CA" baseline="0" dirty="0" err="1" smtClean="0"/>
              <a:t>fullscreen</a:t>
            </a:r>
            <a:r>
              <a:rPr lang="en-CA" baseline="0" dirty="0" smtClean="0"/>
              <a:t> quad pass) manner.</a:t>
            </a:r>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32</a:t>
            </a:fld>
            <a:endParaRPr lang="en-US"/>
          </a:p>
        </p:txBody>
      </p:sp>
    </p:spTree>
    <p:extLst>
      <p:ext uri="{BB962C8B-B14F-4D97-AF65-F5344CB8AC3E}">
        <p14:creationId xmlns:p14="http://schemas.microsoft.com/office/powerpoint/2010/main" val="34596630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aseline="0" dirty="0" smtClean="0"/>
              <a:t>Our compute shader accumulates in-scattered light and fog density at every step (numerical solution).</a:t>
            </a:r>
          </a:p>
          <a:p>
            <a:r>
              <a:rPr lang="en-CA" baseline="0" dirty="0" smtClean="0"/>
              <a:t>This way we end up with a volumetric texture with information at every </a:t>
            </a:r>
            <a:r>
              <a:rPr lang="en-CA" baseline="0" dirty="0" err="1" smtClean="0"/>
              <a:t>texel</a:t>
            </a:r>
            <a:r>
              <a:rPr lang="en-CA" baseline="0" dirty="0" smtClean="0"/>
              <a:t> how much light got in-scattered from camera to given 3D point and how much density of participating media we accumulated (which describes amount of out-scattered incoming light).</a:t>
            </a:r>
          </a:p>
          <a:p>
            <a:endParaRPr lang="en-CA" baseline="0" dirty="0" smtClean="0"/>
          </a:p>
          <a:p>
            <a:r>
              <a:rPr lang="en-CA" baseline="0" dirty="0" smtClean="0"/>
              <a:t>This data is ready to be applied in either forward (directly when drawing objects) or deferred (as </a:t>
            </a:r>
            <a:r>
              <a:rPr lang="en-CA" baseline="0" dirty="0" err="1" smtClean="0"/>
              <a:t>fullscreen</a:t>
            </a:r>
            <a:r>
              <a:rPr lang="en-CA" baseline="0" dirty="0" smtClean="0"/>
              <a:t> quad pass) manner.</a:t>
            </a:r>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33</a:t>
            </a:fld>
            <a:endParaRPr lang="en-US"/>
          </a:p>
        </p:txBody>
      </p:sp>
    </p:spTree>
    <p:extLst>
      <p:ext uri="{BB962C8B-B14F-4D97-AF65-F5344CB8AC3E}">
        <p14:creationId xmlns:p14="http://schemas.microsoft.com/office/powerpoint/2010/main" val="14445881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CA" b="1" dirty="0" smtClean="0"/>
              <a:t>Volumetric Fog - performance</a:t>
            </a:r>
          </a:p>
          <a:p>
            <a:endParaRPr lang="en-CA" dirty="0" smtClean="0"/>
          </a:p>
          <a:p>
            <a:r>
              <a:rPr lang="en-CA" dirty="0" smtClean="0"/>
              <a:t>Total</a:t>
            </a:r>
            <a:r>
              <a:rPr lang="en-CA" baseline="0" dirty="0" smtClean="0"/>
              <a:t> cost was surprisingly small, around 1.1ms. Calculating it in double resolution had a cost of 1.6ms. </a:t>
            </a:r>
          </a:p>
          <a:p>
            <a:r>
              <a:rPr lang="en-CA" baseline="0" dirty="0" smtClean="0"/>
              <a:t>Most costly part was building density and lighting the volume, around 0.43ms.</a:t>
            </a:r>
          </a:p>
          <a:p>
            <a:r>
              <a:rPr lang="en-CA" baseline="0" dirty="0" smtClean="0"/>
              <a:t>Remaining passes were all under 0.2ms, except for “applying” pass that could be combined with lighting and would become “free”.</a:t>
            </a:r>
          </a:p>
          <a:p>
            <a:r>
              <a:rPr lang="en-CA" baseline="0" dirty="0" smtClean="0"/>
              <a:t>Furthermore, low-resolution ESM are very useful for other low-frequency translucent or transparent shadows – like for translucent objects like ice or the particles.</a:t>
            </a:r>
          </a:p>
          <a:p>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34</a:t>
            </a:fld>
            <a:endParaRPr lang="en-US"/>
          </a:p>
        </p:txBody>
      </p:sp>
    </p:spTree>
    <p:extLst>
      <p:ext uri="{BB962C8B-B14F-4D97-AF65-F5344CB8AC3E}">
        <p14:creationId xmlns:p14="http://schemas.microsoft.com/office/powerpoint/2010/main" val="2960520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900" b="1" dirty="0" smtClean="0"/>
              <a:t>Summary</a:t>
            </a:r>
          </a:p>
          <a:p>
            <a:pPr lvl="0"/>
            <a:endParaRPr lang="en-US" sz="900" b="1" dirty="0" smtClean="0"/>
          </a:p>
          <a:p>
            <a:pPr marL="171450" lvl="0" indent="-171450">
              <a:buFont typeface="Arial" panose="020B0604020202020204" pitchFamily="34" charset="0"/>
              <a:buChar char="•"/>
            </a:pPr>
            <a:r>
              <a:rPr lang="en-US" sz="900" dirty="0" smtClean="0"/>
              <a:t>Effect compatible with deferred and forward – can be computed even asynchronously (PS4) as soon as shadow maps are available – doesn’t depend on</a:t>
            </a:r>
            <a:r>
              <a:rPr lang="en-US" sz="900" baseline="0" dirty="0" smtClean="0"/>
              <a:t> scene geometry</a:t>
            </a:r>
            <a:endParaRPr lang="en-US" sz="900" dirty="0" smtClean="0"/>
          </a:p>
          <a:p>
            <a:pPr marL="171450" lvl="0" indent="-171450">
              <a:buFont typeface="Arial" panose="020B0604020202020204" pitchFamily="34" charset="0"/>
              <a:buChar char="•"/>
            </a:pPr>
            <a:r>
              <a:rPr lang="en-US" sz="900" dirty="0" smtClean="0"/>
              <a:t>Any number of transparent layers or particles – cost of applyin</a:t>
            </a:r>
            <a:r>
              <a:rPr lang="en-US" sz="900" baseline="0" dirty="0" smtClean="0"/>
              <a:t>g it in final shader is just cost of one tex3D fetch + one lerp function!</a:t>
            </a:r>
            <a:endParaRPr lang="en-US" sz="900" dirty="0" smtClean="0"/>
          </a:p>
          <a:p>
            <a:pPr marL="171450" lvl="0" indent="-171450">
              <a:buFont typeface="Arial" panose="020B0604020202020204" pitchFamily="34" charset="0"/>
              <a:buChar char="•"/>
            </a:pPr>
            <a:r>
              <a:rPr lang="en-US" sz="900" dirty="0" smtClean="0"/>
              <a:t>Very cheap</a:t>
            </a:r>
            <a:r>
              <a:rPr lang="en-US" sz="900" baseline="0" dirty="0" smtClean="0"/>
              <a:t> with </a:t>
            </a:r>
            <a:r>
              <a:rPr lang="en-US" sz="900" dirty="0" smtClean="0"/>
              <a:t>fixed cost for accumulation and scattering part – the same on 720p</a:t>
            </a:r>
            <a:r>
              <a:rPr lang="en-US" sz="900" baseline="0" dirty="0" smtClean="0"/>
              <a:t> as well as 4k!</a:t>
            </a:r>
          </a:p>
          <a:p>
            <a:pPr marL="171450" lvl="0" indent="-171450">
              <a:buFont typeface="Arial" panose="020B0604020202020204" pitchFamily="34" charset="0"/>
              <a:buChar char="•"/>
            </a:pPr>
            <a:r>
              <a:rPr lang="en-US" sz="900" dirty="0" smtClean="0"/>
              <a:t>Density and lighting can be tweaked independently and changed completely</a:t>
            </a:r>
          </a:p>
          <a:p>
            <a:pPr marL="628650" lvl="1" indent="-171450">
              <a:buFont typeface="Arial" panose="020B0604020202020204" pitchFamily="34" charset="0"/>
              <a:buChar char="•"/>
            </a:pPr>
            <a:r>
              <a:rPr lang="en-US" sz="900" dirty="0" smtClean="0"/>
              <a:t>Adding physically based phase functions</a:t>
            </a:r>
          </a:p>
          <a:p>
            <a:pPr marL="628650" lvl="1" indent="-171450">
              <a:buFont typeface="Arial" panose="020B0604020202020204" pitchFamily="34" charset="0"/>
              <a:buChar char="•"/>
            </a:pPr>
            <a:r>
              <a:rPr lang="en-US" sz="900" dirty="0" smtClean="0"/>
              <a:t>Multiple octaves of noise or art</a:t>
            </a:r>
            <a:r>
              <a:rPr lang="en-US" sz="900" baseline="0" dirty="0" smtClean="0"/>
              <a:t> driven noise</a:t>
            </a:r>
          </a:p>
          <a:p>
            <a:pPr marL="628650" lvl="1" indent="-171450">
              <a:buFont typeface="Arial" panose="020B0604020202020204" pitchFamily="34" charset="0"/>
              <a:buChar char="•"/>
            </a:pPr>
            <a:r>
              <a:rPr lang="en-US" sz="900" baseline="0" dirty="0" smtClean="0"/>
              <a:t>Particle/volume driven fog intensities</a:t>
            </a:r>
          </a:p>
          <a:p>
            <a:pPr marL="628650" lvl="1" indent="-171450">
              <a:buFont typeface="Arial" panose="020B0604020202020204" pitchFamily="34" charset="0"/>
              <a:buChar char="•"/>
            </a:pPr>
            <a:r>
              <a:rPr lang="en-US" sz="900" baseline="0" dirty="0" smtClean="0"/>
              <a:t>Possible support of spotlights</a:t>
            </a:r>
          </a:p>
          <a:p>
            <a:pPr marL="628650" lvl="1" indent="-171450">
              <a:buFont typeface="Arial" panose="020B0604020202020204" pitchFamily="34" charset="0"/>
              <a:buChar char="•"/>
            </a:pPr>
            <a:r>
              <a:rPr lang="en-US" sz="900" baseline="0" dirty="0" smtClean="0"/>
              <a:t>Image based lighting pre-convolved with phase functions?</a:t>
            </a:r>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35</a:t>
            </a:fld>
            <a:endParaRPr lang="en-US"/>
          </a:p>
        </p:txBody>
      </p:sp>
    </p:spTree>
    <p:extLst>
      <p:ext uri="{BB962C8B-B14F-4D97-AF65-F5344CB8AC3E}">
        <p14:creationId xmlns:p14="http://schemas.microsoft.com/office/powerpoint/2010/main" val="34596630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900" b="1" dirty="0" smtClean="0"/>
              <a:t>Summary</a:t>
            </a:r>
          </a:p>
          <a:p>
            <a:pPr lvl="0"/>
            <a:endParaRPr lang="en-US" sz="900" b="1" dirty="0" smtClean="0"/>
          </a:p>
          <a:p>
            <a:pPr marL="171450" lvl="0" indent="-171450">
              <a:buFont typeface="Arial" panose="020B0604020202020204" pitchFamily="34" charset="0"/>
              <a:buChar char="•"/>
            </a:pPr>
            <a:r>
              <a:rPr lang="en-US" sz="900" dirty="0" smtClean="0"/>
              <a:t>Effect compatible with deferred and forward – can be computed even asynchronously (PS4) as soon as shadow maps are available – doesn’t depend on</a:t>
            </a:r>
            <a:r>
              <a:rPr lang="en-US" sz="900" baseline="0" dirty="0" smtClean="0"/>
              <a:t> scene geometry</a:t>
            </a:r>
            <a:endParaRPr lang="en-US" sz="900" dirty="0" smtClean="0"/>
          </a:p>
          <a:p>
            <a:pPr marL="171450" lvl="0" indent="-171450">
              <a:buFont typeface="Arial" panose="020B0604020202020204" pitchFamily="34" charset="0"/>
              <a:buChar char="•"/>
            </a:pPr>
            <a:r>
              <a:rPr lang="en-US" sz="900" dirty="0" smtClean="0"/>
              <a:t>Any number of transparent layers or particles – cost of applyin</a:t>
            </a:r>
            <a:r>
              <a:rPr lang="en-US" sz="900" baseline="0" dirty="0" smtClean="0"/>
              <a:t>g it in final shader is just cost of one tex3D fetch + one lerp function!</a:t>
            </a:r>
            <a:endParaRPr lang="en-US" sz="900" dirty="0" smtClean="0"/>
          </a:p>
          <a:p>
            <a:pPr marL="171450" lvl="0" indent="-171450">
              <a:buFont typeface="Arial" panose="020B0604020202020204" pitchFamily="34" charset="0"/>
              <a:buChar char="•"/>
            </a:pPr>
            <a:r>
              <a:rPr lang="en-US" sz="900" dirty="0" smtClean="0"/>
              <a:t>Very cheap</a:t>
            </a:r>
            <a:r>
              <a:rPr lang="en-US" sz="900" baseline="0" dirty="0" smtClean="0"/>
              <a:t> with </a:t>
            </a:r>
            <a:r>
              <a:rPr lang="en-US" sz="900" dirty="0" smtClean="0"/>
              <a:t>fixed cost for accumulation and scattering part – the same on 720p</a:t>
            </a:r>
            <a:r>
              <a:rPr lang="en-US" sz="900" baseline="0" dirty="0" smtClean="0"/>
              <a:t> as well as 4k!</a:t>
            </a:r>
          </a:p>
          <a:p>
            <a:pPr marL="171450" lvl="0" indent="-171450">
              <a:buFont typeface="Arial" panose="020B0604020202020204" pitchFamily="34" charset="0"/>
              <a:buChar char="•"/>
            </a:pPr>
            <a:r>
              <a:rPr lang="en-US" sz="900" dirty="0" smtClean="0"/>
              <a:t>Density and lighting can be tweaked independently and changed completely</a:t>
            </a:r>
          </a:p>
          <a:p>
            <a:pPr marL="628650" lvl="1" indent="-171450">
              <a:buFont typeface="Arial" panose="020B0604020202020204" pitchFamily="34" charset="0"/>
              <a:buChar char="•"/>
            </a:pPr>
            <a:r>
              <a:rPr lang="en-US" sz="900" dirty="0" smtClean="0"/>
              <a:t>Adding physically based phase functions</a:t>
            </a:r>
          </a:p>
          <a:p>
            <a:pPr marL="628650" lvl="1" indent="-171450">
              <a:buFont typeface="Arial" panose="020B0604020202020204" pitchFamily="34" charset="0"/>
              <a:buChar char="•"/>
            </a:pPr>
            <a:r>
              <a:rPr lang="en-US" sz="900" dirty="0" smtClean="0"/>
              <a:t>Multiple octaves of noise or art</a:t>
            </a:r>
            <a:r>
              <a:rPr lang="en-US" sz="900" baseline="0" dirty="0" smtClean="0"/>
              <a:t> driven noise</a:t>
            </a:r>
          </a:p>
          <a:p>
            <a:pPr marL="628650" lvl="1" indent="-171450">
              <a:buFont typeface="Arial" panose="020B0604020202020204" pitchFamily="34" charset="0"/>
              <a:buChar char="•"/>
            </a:pPr>
            <a:r>
              <a:rPr lang="en-US" sz="900" baseline="0" dirty="0" smtClean="0"/>
              <a:t>Particle/volume driven fog intensities</a:t>
            </a:r>
          </a:p>
          <a:p>
            <a:pPr marL="628650" lvl="1" indent="-171450">
              <a:buFont typeface="Arial" panose="020B0604020202020204" pitchFamily="34" charset="0"/>
              <a:buChar char="•"/>
            </a:pPr>
            <a:r>
              <a:rPr lang="en-US" sz="900" baseline="0" dirty="0" smtClean="0"/>
              <a:t>Possible support of spotlights</a:t>
            </a:r>
          </a:p>
          <a:p>
            <a:pPr marL="628650" lvl="1" indent="-171450">
              <a:buFont typeface="Arial" panose="020B0604020202020204" pitchFamily="34" charset="0"/>
              <a:buChar char="•"/>
            </a:pPr>
            <a:r>
              <a:rPr lang="en-US" sz="900" baseline="0" dirty="0" smtClean="0"/>
              <a:t>Image based lighting pre-convolved with phase functions?</a:t>
            </a:r>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36</a:t>
            </a:fld>
            <a:endParaRPr lang="en-US"/>
          </a:p>
        </p:txBody>
      </p:sp>
    </p:spTree>
    <p:extLst>
      <p:ext uri="{BB962C8B-B14F-4D97-AF65-F5344CB8AC3E}">
        <p14:creationId xmlns:p14="http://schemas.microsoft.com/office/powerpoint/2010/main" val="34596630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smtClean="0"/>
              <a:t>Screenspace reflections</a:t>
            </a:r>
          </a:p>
          <a:p>
            <a:endParaRPr lang="en-CA" dirty="0" smtClean="0"/>
          </a:p>
          <a:p>
            <a:r>
              <a:rPr lang="en-CA" dirty="0" smtClean="0"/>
              <a:t>Technique that is gaining popularity</a:t>
            </a:r>
            <a:r>
              <a:rPr lang="en-CA" baseline="0" dirty="0" smtClean="0"/>
              <a:t> (</a:t>
            </a:r>
            <a:r>
              <a:rPr lang="en-CA" baseline="0" dirty="0" err="1" smtClean="0"/>
              <a:t>CryEngine</a:t>
            </a:r>
            <a:r>
              <a:rPr lang="en-CA" baseline="0" dirty="0" smtClean="0"/>
              <a:t> 3, </a:t>
            </a:r>
            <a:r>
              <a:rPr lang="en-CA" baseline="0" dirty="0" err="1" smtClean="0"/>
              <a:t>Killzone</a:t>
            </a:r>
            <a:r>
              <a:rPr lang="en-CA" baseline="0" dirty="0" smtClean="0"/>
              <a:t>: </a:t>
            </a:r>
            <a:r>
              <a:rPr lang="en-CA" baseline="0" dirty="0" err="1" smtClean="0"/>
              <a:t>Shadowfall</a:t>
            </a:r>
            <a:r>
              <a:rPr lang="en-CA" baseline="0" dirty="0" smtClean="0"/>
              <a:t>) is using screen-space only information and </a:t>
            </a:r>
            <a:r>
              <a:rPr lang="en-CA" baseline="0" dirty="0" err="1" smtClean="0"/>
              <a:t>raymarching</a:t>
            </a:r>
            <a:r>
              <a:rPr lang="en-CA" baseline="0" dirty="0" smtClean="0"/>
              <a:t> through the depth buffer to compute reflections information.</a:t>
            </a:r>
          </a:p>
          <a:p>
            <a:r>
              <a:rPr lang="en-CA" baseline="0" dirty="0" smtClean="0"/>
              <a:t>We used decided to use this technique as well to augment our sequences that take place in present time in interiors of </a:t>
            </a:r>
            <a:r>
              <a:rPr lang="en-CA" baseline="0" dirty="0" err="1" smtClean="0"/>
              <a:t>Abstergo</a:t>
            </a:r>
            <a:r>
              <a:rPr lang="en-CA" baseline="0" dirty="0" smtClean="0"/>
              <a:t> Industries as well as improve the visual quality of wet surfaces during the rain.</a:t>
            </a:r>
          </a:p>
          <a:p>
            <a:r>
              <a:rPr lang="en-CA" baseline="0" dirty="0" smtClean="0"/>
              <a:t>Benefits of this technique are:</a:t>
            </a:r>
          </a:p>
          <a:p>
            <a:pPr marL="171450" indent="-171450">
              <a:buFont typeface="Arial" panose="020B0604020202020204" pitchFamily="34" charset="0"/>
              <a:buChar char="•"/>
            </a:pPr>
            <a:r>
              <a:rPr lang="en-CA" baseline="0" dirty="0" smtClean="0"/>
              <a:t>Lack of additional reflection pass</a:t>
            </a:r>
          </a:p>
          <a:p>
            <a:pPr marL="171450" indent="-171450">
              <a:buFont typeface="Arial" panose="020B0604020202020204" pitchFamily="34" charset="0"/>
              <a:buChar char="•"/>
            </a:pPr>
            <a:r>
              <a:rPr lang="en-CA" baseline="0" dirty="0" smtClean="0"/>
              <a:t>Any 3D oriented point can be reflector! (not just one reflector plane)</a:t>
            </a:r>
          </a:p>
          <a:p>
            <a:pPr marL="171450" indent="-171450">
              <a:buFont typeface="Arial" panose="020B0604020202020204" pitchFamily="34" charset="0"/>
              <a:buChar char="•"/>
            </a:pPr>
            <a:r>
              <a:rPr lang="en-CA" baseline="0" dirty="0" smtClean="0"/>
              <a:t>No real CPU cost</a:t>
            </a:r>
          </a:p>
          <a:p>
            <a:pPr marL="171450" indent="-171450">
              <a:buFont typeface="Arial" panose="020B0604020202020204" pitchFamily="34" charset="0"/>
              <a:buChar char="•"/>
            </a:pPr>
            <a:r>
              <a:rPr lang="en-CA" baseline="0" dirty="0" smtClean="0"/>
              <a:t>Animated reflected and reflection-receiving objects</a:t>
            </a:r>
          </a:p>
          <a:p>
            <a:pPr marL="171450" indent="-171450">
              <a:buFont typeface="Arial" panose="020B0604020202020204" pitchFamily="34" charset="0"/>
              <a:buChar char="•"/>
            </a:pPr>
            <a:r>
              <a:rPr lang="en-CA" baseline="0" dirty="0" smtClean="0"/>
              <a:t>Glossy and approximate reflections</a:t>
            </a:r>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37</a:t>
            </a:fld>
            <a:endParaRPr lang="en-US"/>
          </a:p>
        </p:txBody>
      </p:sp>
    </p:spTree>
    <p:extLst>
      <p:ext uri="{BB962C8B-B14F-4D97-AF65-F5344CB8AC3E}">
        <p14:creationId xmlns:p14="http://schemas.microsoft.com/office/powerpoint/2010/main" val="19150537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smtClean="0"/>
              <a:t>Screenspace reflections</a:t>
            </a:r>
          </a:p>
          <a:p>
            <a:endParaRPr lang="en-CA" dirty="0" smtClean="0"/>
          </a:p>
          <a:p>
            <a:r>
              <a:rPr lang="en-CA" dirty="0" smtClean="0"/>
              <a:t>Technique that is gaining popularity</a:t>
            </a:r>
            <a:r>
              <a:rPr lang="en-CA" baseline="0" dirty="0" smtClean="0"/>
              <a:t> (</a:t>
            </a:r>
            <a:r>
              <a:rPr lang="en-CA" baseline="0" dirty="0" err="1" smtClean="0"/>
              <a:t>CryEngine</a:t>
            </a:r>
            <a:r>
              <a:rPr lang="en-CA" baseline="0" dirty="0" smtClean="0"/>
              <a:t> 3, </a:t>
            </a:r>
            <a:r>
              <a:rPr lang="en-CA" baseline="0" dirty="0" err="1" smtClean="0"/>
              <a:t>Killzone</a:t>
            </a:r>
            <a:r>
              <a:rPr lang="en-CA" baseline="0" dirty="0" smtClean="0"/>
              <a:t>: </a:t>
            </a:r>
            <a:r>
              <a:rPr lang="en-CA" baseline="0" dirty="0" err="1" smtClean="0"/>
              <a:t>Shadowfall</a:t>
            </a:r>
            <a:r>
              <a:rPr lang="en-CA" baseline="0" dirty="0" smtClean="0"/>
              <a:t>) is using screen-space only information and </a:t>
            </a:r>
            <a:r>
              <a:rPr lang="en-CA" baseline="0" dirty="0" err="1" smtClean="0"/>
              <a:t>raymarching</a:t>
            </a:r>
            <a:r>
              <a:rPr lang="en-CA" baseline="0" dirty="0" smtClean="0"/>
              <a:t> through the depth buffer to compute reflections information.</a:t>
            </a:r>
          </a:p>
          <a:p>
            <a:r>
              <a:rPr lang="en-CA" baseline="0" dirty="0" smtClean="0"/>
              <a:t>We used decided to use this technique as well to augment our sequences that take place in present time in interiors of </a:t>
            </a:r>
            <a:r>
              <a:rPr lang="en-CA" baseline="0" dirty="0" err="1" smtClean="0"/>
              <a:t>Abstergo</a:t>
            </a:r>
            <a:r>
              <a:rPr lang="en-CA" baseline="0" dirty="0" smtClean="0"/>
              <a:t> Industries as well as improve the visual quality of wet surfaces during the rain.</a:t>
            </a:r>
          </a:p>
          <a:p>
            <a:r>
              <a:rPr lang="en-CA" baseline="0" dirty="0" smtClean="0"/>
              <a:t>Benefits of this technique are:</a:t>
            </a:r>
          </a:p>
          <a:p>
            <a:pPr marL="171450" indent="-171450">
              <a:buFont typeface="Arial" panose="020B0604020202020204" pitchFamily="34" charset="0"/>
              <a:buChar char="•"/>
            </a:pPr>
            <a:r>
              <a:rPr lang="en-CA" baseline="0" dirty="0" smtClean="0"/>
              <a:t>Lack of additional reflection pass</a:t>
            </a:r>
          </a:p>
          <a:p>
            <a:pPr marL="171450" indent="-171450">
              <a:buFont typeface="Arial" panose="020B0604020202020204" pitchFamily="34" charset="0"/>
              <a:buChar char="•"/>
            </a:pPr>
            <a:r>
              <a:rPr lang="en-CA" baseline="0" dirty="0" smtClean="0"/>
              <a:t>Any 3D oriented point can be reflector! (not just one reflector plane)</a:t>
            </a:r>
          </a:p>
          <a:p>
            <a:pPr marL="171450" indent="-171450">
              <a:buFont typeface="Arial" panose="020B0604020202020204" pitchFamily="34" charset="0"/>
              <a:buChar char="•"/>
            </a:pPr>
            <a:r>
              <a:rPr lang="en-CA" baseline="0" dirty="0" smtClean="0"/>
              <a:t>No real CPU cost</a:t>
            </a:r>
          </a:p>
          <a:p>
            <a:pPr marL="171450" indent="-171450">
              <a:buFont typeface="Arial" panose="020B0604020202020204" pitchFamily="34" charset="0"/>
              <a:buChar char="•"/>
            </a:pPr>
            <a:r>
              <a:rPr lang="en-CA" baseline="0" dirty="0" smtClean="0"/>
              <a:t>Animated reflected and reflection-receiving objects</a:t>
            </a:r>
          </a:p>
          <a:p>
            <a:pPr marL="171450" indent="-171450">
              <a:buFont typeface="Arial" panose="020B0604020202020204" pitchFamily="34" charset="0"/>
              <a:buChar char="•"/>
            </a:pPr>
            <a:r>
              <a:rPr lang="en-CA" baseline="0" dirty="0" smtClean="0"/>
              <a:t>Glossy and approximate reflections</a:t>
            </a:r>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38</a:t>
            </a:fld>
            <a:endParaRPr lang="en-US"/>
          </a:p>
        </p:txBody>
      </p:sp>
    </p:spTree>
    <p:extLst>
      <p:ext uri="{BB962C8B-B14F-4D97-AF65-F5344CB8AC3E}">
        <p14:creationId xmlns:p14="http://schemas.microsoft.com/office/powerpoint/2010/main" val="191505375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Without the screenspace</a:t>
            </a:r>
            <a:r>
              <a:rPr lang="en-CA" baseline="0" dirty="0" smtClean="0"/>
              <a:t> reflections</a:t>
            </a:r>
          </a:p>
          <a:p>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39</a:t>
            </a:fld>
            <a:endParaRPr lang="en-US"/>
          </a:p>
        </p:txBody>
      </p:sp>
    </p:spTree>
    <p:extLst>
      <p:ext uri="{BB962C8B-B14F-4D97-AF65-F5344CB8AC3E}">
        <p14:creationId xmlns:p14="http://schemas.microsoft.com/office/powerpoint/2010/main" val="39649543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Again with the reflections</a:t>
            </a:r>
            <a:br>
              <a:rPr lang="en-CA" dirty="0" smtClean="0"/>
            </a:br>
            <a:r>
              <a:rPr lang="en-CA" dirty="0" smtClean="0"/>
              <a:t>We see in marked areas that reflection</a:t>
            </a:r>
            <a:r>
              <a:rPr lang="en-CA" baseline="0" dirty="0" smtClean="0"/>
              <a:t> blurriness depends on surface smoothness/roughness and that effect really improves character and object “grounding” and composition in the scene.</a:t>
            </a:r>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40</a:t>
            </a:fld>
            <a:endParaRPr lang="en-US"/>
          </a:p>
        </p:txBody>
      </p:sp>
    </p:spTree>
    <p:extLst>
      <p:ext uri="{BB962C8B-B14F-4D97-AF65-F5344CB8AC3E}">
        <p14:creationId xmlns:p14="http://schemas.microsoft.com/office/powerpoint/2010/main" val="19150537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smtClean="0"/>
              <a:t>Global Illumination</a:t>
            </a:r>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4</a:t>
            </a:fld>
            <a:endParaRPr lang="en-US"/>
          </a:p>
        </p:txBody>
      </p:sp>
    </p:spTree>
    <p:extLst>
      <p:ext uri="{BB962C8B-B14F-4D97-AF65-F5344CB8AC3E}">
        <p14:creationId xmlns:p14="http://schemas.microsoft.com/office/powerpoint/2010/main" val="311703182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While screenspace reflections work very well with simple cases, when our depth buffer is really a height field,</a:t>
            </a:r>
            <a:r>
              <a:rPr lang="en-CA" baseline="0" dirty="0" smtClean="0"/>
              <a:t> they become more problematic as we are missing depth information behind the objects – we must apply various heuristics to determine if collision was really present.</a:t>
            </a:r>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42</a:t>
            </a:fld>
            <a:endParaRPr lang="en-US"/>
          </a:p>
        </p:txBody>
      </p:sp>
    </p:spTree>
    <p:extLst>
      <p:ext uri="{BB962C8B-B14F-4D97-AF65-F5344CB8AC3E}">
        <p14:creationId xmlns:p14="http://schemas.microsoft.com/office/powerpoint/2010/main" val="27416875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Unfortunately, screenspace reflections technique is not very well documented</a:t>
            </a:r>
            <a:r>
              <a:rPr lang="en-CA" baseline="0" dirty="0" smtClean="0"/>
              <a:t> in publicly available resources.</a:t>
            </a:r>
          </a:p>
          <a:p>
            <a:r>
              <a:rPr lang="en-CA" baseline="0" dirty="0" smtClean="0"/>
              <a:t>We will present our implementation of this technique and mention how we changed and optimized it over time.</a:t>
            </a:r>
          </a:p>
          <a:p>
            <a:endParaRPr lang="en-CA" baseline="0" dirty="0" smtClean="0"/>
          </a:p>
          <a:p>
            <a:r>
              <a:rPr lang="en-CA" baseline="0" dirty="0" smtClean="0"/>
              <a:t>Algorithm implemented in game consisted of 5 main steps.</a:t>
            </a:r>
          </a:p>
          <a:p>
            <a:pPr marL="0" indent="0">
              <a:buFont typeface="+mj-lt"/>
              <a:buNone/>
            </a:pPr>
            <a:r>
              <a:rPr lang="en-CA" baseline="0" dirty="0" smtClean="0"/>
              <a:t>We use half resolution color and depth buffers as input for all the following passes.</a:t>
            </a:r>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43</a:t>
            </a:fld>
            <a:endParaRPr lang="en-US"/>
          </a:p>
        </p:txBody>
      </p:sp>
    </p:spTree>
    <p:extLst>
      <p:ext uri="{BB962C8B-B14F-4D97-AF65-F5344CB8AC3E}">
        <p14:creationId xmlns:p14="http://schemas.microsoft.com/office/powerpoint/2010/main" val="304203449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CA" baseline="0" dirty="0" smtClean="0"/>
              <a:t>Screenspace reflections can only sample valid, on-screen information. Usually amount of this information is limited and depending on scene glossiness and situation, the actual reflections would take 5-60% of the screen size.</a:t>
            </a:r>
          </a:p>
          <a:p>
            <a:pPr marL="0" marR="0" indent="0" algn="l" defTabSz="914400" rtl="0" eaLnBrk="0" fontAlgn="base" latinLnBrk="0" hangingPunct="0">
              <a:lnSpc>
                <a:spcPct val="100000"/>
              </a:lnSpc>
              <a:spcBef>
                <a:spcPct val="30000"/>
              </a:spcBef>
              <a:spcAft>
                <a:spcPct val="0"/>
              </a:spcAft>
              <a:buClrTx/>
              <a:buSzTx/>
              <a:buFontTx/>
              <a:buNone/>
              <a:tabLst/>
              <a:defRPr/>
            </a:pPr>
            <a:r>
              <a:rPr lang="en-CA" baseline="0" dirty="0" smtClean="0"/>
              <a:t>Here we see potential reflections mask – only those pixels have chance to receive some reflections, rest of them do not have access to enough on-screen information or don’t have high glossiness / Fresnel factor for the reflections to be noticeable.</a:t>
            </a:r>
          </a:p>
          <a:p>
            <a:pPr marL="0" marR="0" indent="0" algn="l" defTabSz="914400" rtl="0" eaLnBrk="0" fontAlgn="base" latinLnBrk="0" hangingPunct="0">
              <a:lnSpc>
                <a:spcPct val="100000"/>
              </a:lnSpc>
              <a:spcBef>
                <a:spcPct val="30000"/>
              </a:spcBef>
              <a:spcAft>
                <a:spcPct val="0"/>
              </a:spcAft>
              <a:buClrTx/>
              <a:buSzTx/>
              <a:buFontTx/>
              <a:buNone/>
              <a:tabLst/>
              <a:defRPr/>
            </a:pPr>
            <a:r>
              <a:rPr lang="en-CA" baseline="0" dirty="0" smtClean="0"/>
              <a:t>To calculate this mask and accelerate further raytracing, we calculated this mask.</a:t>
            </a:r>
          </a:p>
          <a:p>
            <a:pPr marL="0" marR="0" indent="0" algn="l" defTabSz="914400" rtl="0" eaLnBrk="0" fontAlgn="base" latinLnBrk="0" hangingPunct="0">
              <a:lnSpc>
                <a:spcPct val="100000"/>
              </a:lnSpc>
              <a:spcBef>
                <a:spcPct val="30000"/>
              </a:spcBef>
              <a:spcAft>
                <a:spcPct val="0"/>
              </a:spcAft>
              <a:buClrTx/>
              <a:buSzTx/>
              <a:buFontTx/>
              <a:buNone/>
              <a:tabLst/>
              <a:defRPr/>
            </a:pPr>
            <a:r>
              <a:rPr lang="en-CA" baseline="0" dirty="0" smtClean="0"/>
              <a:t>For every 64x64 pixels block (of half resolution buffer) we were launching 64 low-precision rays. We used a pre-computed, non-uniform jittered distribution of ray positions to minimize the aliasing artifacts. Those rays were very fast – had large step and very high depth tolerance (both 4x larger than the final ones)  and were used just to simply find if given surface reflects any on-screen information. This way subsequent passes that were more precise didn’t need to be launched for areas and surfaces that would reflect objects that are off-screen. To mark those areas we used UAV scatter write capability of compute shaders.</a:t>
            </a:r>
          </a:p>
          <a:p>
            <a:endParaRPr lang="en-CA" dirty="0" smtClean="0"/>
          </a:p>
          <a:p>
            <a:r>
              <a:rPr lang="en-CA" dirty="0" smtClean="0"/>
              <a:t>Notice that every ray covered a bit larger area than just its</a:t>
            </a:r>
            <a:r>
              <a:rPr lang="en-CA" baseline="0" dirty="0" smtClean="0"/>
              <a:t> influence – this way we reduced temporal noise of the mask.</a:t>
            </a:r>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44</a:t>
            </a:fld>
            <a:endParaRPr lang="en-US"/>
          </a:p>
        </p:txBody>
      </p:sp>
    </p:spTree>
    <p:extLst>
      <p:ext uri="{BB962C8B-B14F-4D97-AF65-F5344CB8AC3E}">
        <p14:creationId xmlns:p14="http://schemas.microsoft.com/office/powerpoint/2010/main" val="33568467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CA" baseline="0" dirty="0" smtClean="0"/>
              <a:t>Using computed mask and compute shaders, we performed final, higher resolution </a:t>
            </a:r>
            <a:r>
              <a:rPr lang="en-CA" baseline="0" dirty="0" err="1" smtClean="0"/>
              <a:t>raymarching</a:t>
            </a:r>
            <a:r>
              <a:rPr lang="en-CA" baseline="0" dirty="0" smtClean="0"/>
              <a:t> through a </a:t>
            </a:r>
            <a:r>
              <a:rPr lang="en-CA" baseline="0" dirty="0" err="1" smtClean="0"/>
              <a:t>depthfield</a:t>
            </a:r>
            <a:r>
              <a:rPr lang="en-CA" baseline="0" dirty="0" smtClean="0"/>
              <a:t> defined by depth buffer. It used all the available information – mask, color and depth buffer to calculate the reflections. We could early out on whole thread groups that didn’t require raytracing thanks to the mask texture. Result was quite noisy and sharp, so it needed additional blurring.</a:t>
            </a:r>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45</a:t>
            </a:fld>
            <a:endParaRPr lang="en-US"/>
          </a:p>
        </p:txBody>
      </p:sp>
    </p:spTree>
    <p:extLst>
      <p:ext uri="{BB962C8B-B14F-4D97-AF65-F5344CB8AC3E}">
        <p14:creationId xmlns:p14="http://schemas.microsoft.com/office/powerpoint/2010/main" val="304203449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CA" baseline="0" dirty="0" smtClean="0"/>
              <a:t>In the next step, using reflections mask that was noisy and containing holes, we performed a separable blur. </a:t>
            </a:r>
            <a:br>
              <a:rPr lang="en-CA" baseline="0" dirty="0" smtClean="0"/>
            </a:br>
            <a:r>
              <a:rPr lang="en-CA" baseline="0" dirty="0" smtClean="0"/>
              <a:t>It was serving 2 purposes:</a:t>
            </a:r>
          </a:p>
          <a:p>
            <a:pPr marL="228600" indent="-228600">
              <a:buFont typeface="+mj-lt"/>
              <a:buAutoNum type="alphaLcParenR"/>
            </a:pPr>
            <a:r>
              <a:rPr lang="en-CA" baseline="0" dirty="0" smtClean="0"/>
              <a:t>To provide blur that varies with gloss to approximate non-mirror, glossy reflections</a:t>
            </a:r>
          </a:p>
          <a:p>
            <a:pPr marL="228600" indent="-228600">
              <a:buFont typeface="+mj-lt"/>
              <a:buAutoNum type="alphaLcParenR"/>
            </a:pPr>
            <a:r>
              <a:rPr lang="en-CA" baseline="0" dirty="0" smtClean="0"/>
              <a:t>To reduce the noise, holes flickering and aliasing</a:t>
            </a:r>
          </a:p>
          <a:p>
            <a:pPr marL="228600" indent="-228600">
              <a:buFont typeface="+mj-lt"/>
              <a:buAutoNum type="alphaLcParenR"/>
            </a:pPr>
            <a:endParaRPr lang="en-CA"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CA" baseline="0" dirty="0" smtClean="0"/>
              <a:t>The blur radius was proportional to glossiness as well as reflection information availability – if a sample was a “hole”, but should contain some reflection according to reflection mask, then blur/search radius was bigger.</a:t>
            </a:r>
          </a:p>
          <a:p>
            <a:pPr marL="0" marR="0" indent="0" algn="l" defTabSz="914400" rtl="0" eaLnBrk="0" fontAlgn="base" latinLnBrk="0" hangingPunct="0">
              <a:lnSpc>
                <a:spcPct val="100000"/>
              </a:lnSpc>
              <a:spcBef>
                <a:spcPct val="30000"/>
              </a:spcBef>
              <a:spcAft>
                <a:spcPct val="0"/>
              </a:spcAft>
              <a:buClrTx/>
              <a:buSzTx/>
              <a:buFontTx/>
              <a:buNone/>
              <a:tabLst/>
              <a:defRPr/>
            </a:pPr>
            <a:r>
              <a:rPr lang="en-CA" baseline="0" dirty="0" smtClean="0"/>
              <a:t>In two blur passes the blur weights of every sample were also proportional to this reflection information availability and gloss similarity (bilateral filter) - the areas that didn’t contain any reflection were weighted much lower, so we achieved push-pull effect to fill the holes together with glossy blur.</a:t>
            </a:r>
          </a:p>
          <a:p>
            <a:pPr marL="0" indent="0">
              <a:buFont typeface="+mj-lt"/>
              <a:buNone/>
            </a:pPr>
            <a:endParaRPr lang="en-CA" baseline="0" dirty="0" smtClean="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46</a:t>
            </a:fld>
            <a:endParaRPr lang="en-US"/>
          </a:p>
        </p:txBody>
      </p:sp>
    </p:spTree>
    <p:extLst>
      <p:ext uri="{BB962C8B-B14F-4D97-AF65-F5344CB8AC3E}">
        <p14:creationId xmlns:p14="http://schemas.microsoft.com/office/powerpoint/2010/main" val="30420344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CA" baseline="0" dirty="0" smtClean="0"/>
              <a:t>We see here example of reflection buffer after the raytracing – it is sharp, aliases and flickers a lot and furthermore contains some holes due to half resolution imprecisions (marked with X).</a:t>
            </a:r>
          </a:p>
          <a:p>
            <a:pPr marL="0" marR="0" indent="0" algn="l" defTabSz="914400" rtl="0" eaLnBrk="0" fontAlgn="base" latinLnBrk="0" hangingPunct="0">
              <a:lnSpc>
                <a:spcPct val="100000"/>
              </a:lnSpc>
              <a:spcBef>
                <a:spcPct val="30000"/>
              </a:spcBef>
              <a:spcAft>
                <a:spcPct val="0"/>
              </a:spcAft>
              <a:buClrTx/>
              <a:buSzTx/>
              <a:buFontTx/>
              <a:buNone/>
              <a:tabLst/>
              <a:defRPr/>
            </a:pPr>
            <a:r>
              <a:rPr lang="en-CA" baseline="0" dirty="0" smtClean="0"/>
              <a:t>[!] So the blur served two purposes – blur sharp and aliasing reflection (marked with arrows) and do a push-pull filling of holes (marked with red circles).</a:t>
            </a:r>
          </a:p>
          <a:p>
            <a:pPr marL="0" marR="0" indent="0" algn="l" defTabSz="914400" rtl="0" eaLnBrk="0" fontAlgn="base" latinLnBrk="0" hangingPunct="0">
              <a:lnSpc>
                <a:spcPct val="100000"/>
              </a:lnSpc>
              <a:spcBef>
                <a:spcPct val="30000"/>
              </a:spcBef>
              <a:spcAft>
                <a:spcPct val="0"/>
              </a:spcAft>
              <a:buClrTx/>
              <a:buSzTx/>
              <a:buFontTx/>
              <a:buNone/>
              <a:tabLst/>
              <a:defRPr/>
            </a:pPr>
            <a:r>
              <a:rPr lang="en-CA" baseline="0" dirty="0" smtClean="0"/>
              <a:t>[!] Approximation of final result is visible on the right. It gave much nicer and softer effect and was more stable under temporal and camera changes.</a:t>
            </a:r>
          </a:p>
          <a:p>
            <a:pPr marL="0" marR="0" indent="0" algn="l" defTabSz="914400" rtl="0" eaLnBrk="0" fontAlgn="base" latinLnBrk="0" hangingPunct="0">
              <a:lnSpc>
                <a:spcPct val="100000"/>
              </a:lnSpc>
              <a:spcBef>
                <a:spcPct val="30000"/>
              </a:spcBef>
              <a:spcAft>
                <a:spcPct val="0"/>
              </a:spcAft>
              <a:buClrTx/>
              <a:buSzTx/>
              <a:buFontTx/>
              <a:buNone/>
              <a:tabLst/>
              <a:defRPr/>
            </a:pPr>
            <a:r>
              <a:rPr lang="en-CA" baseline="0" dirty="0" smtClean="0"/>
              <a:t/>
            </a:r>
            <a:br>
              <a:rPr lang="en-CA" baseline="0" dirty="0" smtClean="0"/>
            </a:br>
            <a:r>
              <a:rPr lang="en-CA" baseline="0" dirty="0" smtClean="0"/>
              <a:t>Finally, we performed upsampling of the effect using full resolution information. Upsampling was conservative, but not based on depth – instead we were rejecting reflections from areas that had mismatched reflectivity and it was better metric in our case (quickly rejected reflections on characters and objects parallel to the camera plane).</a:t>
            </a:r>
          </a:p>
          <a:p>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47</a:t>
            </a:fld>
            <a:endParaRPr lang="en-US"/>
          </a:p>
        </p:txBody>
      </p:sp>
    </p:spTree>
    <p:extLst>
      <p:ext uri="{BB962C8B-B14F-4D97-AF65-F5344CB8AC3E}">
        <p14:creationId xmlns:p14="http://schemas.microsoft.com/office/powerpoint/2010/main" val="400832145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On totally reflective scene (glossy floor</a:t>
            </a:r>
            <a:r>
              <a:rPr lang="en-CA" baseline="0" dirty="0" smtClean="0"/>
              <a:t> and objects – like on the screenshot on my previous slide) effect was costing us around 2ms on both next gen consoles.</a:t>
            </a:r>
          </a:p>
          <a:p>
            <a:r>
              <a:rPr lang="en-CA" baseline="0" dirty="0" smtClean="0"/>
              <a:t>On average scene (couple water puddles on screen in Havana) it was around 1ms.</a:t>
            </a:r>
          </a:p>
          <a:p>
            <a:r>
              <a:rPr lang="en-CA" baseline="0" dirty="0" smtClean="0"/>
              <a:t>Analysis of PIX capture shows that all of the passes timed between 0.1ms and 0.3ms. </a:t>
            </a:r>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48</a:t>
            </a:fld>
            <a:endParaRPr lang="en-US"/>
          </a:p>
        </p:txBody>
      </p:sp>
    </p:spTree>
    <p:extLst>
      <p:ext uri="{BB962C8B-B14F-4D97-AF65-F5344CB8AC3E}">
        <p14:creationId xmlns:p14="http://schemas.microsoft.com/office/powerpoint/2010/main" val="17192189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49</a:t>
            </a:fld>
            <a:endParaRPr lang="en-US"/>
          </a:p>
        </p:txBody>
      </p:sp>
    </p:spTree>
    <p:extLst>
      <p:ext uri="{BB962C8B-B14F-4D97-AF65-F5344CB8AC3E}">
        <p14:creationId xmlns:p14="http://schemas.microsoft.com/office/powerpoint/2010/main" val="262826754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Before I talk about the</a:t>
            </a:r>
            <a:r>
              <a:rPr lang="en-CA" baseline="0" dirty="0" smtClean="0"/>
              <a:t> </a:t>
            </a:r>
            <a:r>
              <a:rPr lang="en-CA" dirty="0" smtClean="0"/>
              <a:t>optimizations for the next gen consoles we have done,</a:t>
            </a:r>
            <a:r>
              <a:rPr lang="en-CA" baseline="0" dirty="0" smtClean="0"/>
              <a:t> I wanted to discuss important architecture properties and differences that change approach to all optimizations.</a:t>
            </a:r>
            <a:endParaRPr lang="en-CA" dirty="0" smtClean="0"/>
          </a:p>
          <a:p>
            <a:r>
              <a:rPr lang="en-CA" dirty="0" smtClean="0"/>
              <a:t>Everyone who has done some GPU optimizations work for</a:t>
            </a:r>
            <a:r>
              <a:rPr lang="en-CA" baseline="0" dirty="0" smtClean="0"/>
              <a:t> current-gen consoles – PS3 and X360 – </a:t>
            </a:r>
            <a:r>
              <a:rPr lang="en-CA" dirty="0" smtClean="0"/>
              <a:t>knows that</a:t>
            </a:r>
            <a:r>
              <a:rPr lang="en-CA" baseline="0" dirty="0" smtClean="0"/>
              <a:t> they are relatively easy.</a:t>
            </a:r>
          </a:p>
          <a:p>
            <a:r>
              <a:rPr lang="en-CA" baseline="0" dirty="0" smtClean="0"/>
              <a:t/>
            </a:r>
            <a:br>
              <a:rPr lang="en-CA" baseline="0" dirty="0" smtClean="0"/>
            </a:br>
            <a:r>
              <a:rPr lang="en-CA" baseline="0" dirty="0" smtClean="0"/>
              <a:t>To optimize timing, we simply:</a:t>
            </a:r>
          </a:p>
          <a:p>
            <a:pPr marL="171450" indent="-171450">
              <a:buFont typeface="Arial" panose="020B0604020202020204" pitchFamily="34" charset="0"/>
              <a:buChar char="•"/>
            </a:pPr>
            <a:r>
              <a:rPr lang="en-CA" baseline="0" dirty="0" smtClean="0"/>
              <a:t>[!] Reduce amount of work for whole GPU by changing the algorithm and resolution (for example doing blur in half resolution).</a:t>
            </a:r>
          </a:p>
          <a:p>
            <a:pPr marL="171450" indent="-171450">
              <a:buFont typeface="Arial" panose="020B0604020202020204" pitchFamily="34" charset="0"/>
              <a:buChar char="•"/>
            </a:pPr>
            <a:r>
              <a:rPr lang="en-CA" baseline="0" dirty="0" smtClean="0"/>
              <a:t>[!] Reduce the work done by shaders themself – by using less ALU instructions, </a:t>
            </a:r>
            <a:r>
              <a:rPr lang="en-CA" baseline="0" dirty="0" err="1" smtClean="0"/>
              <a:t>precomputing</a:t>
            </a:r>
            <a:r>
              <a:rPr lang="en-CA" baseline="0" dirty="0" smtClean="0"/>
              <a:t> some data and using look-up tables</a:t>
            </a:r>
          </a:p>
          <a:p>
            <a:pPr marL="171450" indent="-171450">
              <a:buFont typeface="Arial" panose="020B0604020202020204" pitchFamily="34" charset="0"/>
              <a:buChar char="•"/>
            </a:pPr>
            <a:r>
              <a:rPr lang="en-CA" baseline="0" dirty="0" smtClean="0"/>
              <a:t>[!] Reduce used memory and bandwidth by doing less texture fetches (or more cache-friendly ones by keeping sample position coherency) and changing resource formats to ones using less memory</a:t>
            </a:r>
          </a:p>
          <a:p>
            <a:pPr marL="171450" indent="-171450">
              <a:buFont typeface="Arial" panose="020B0604020202020204" pitchFamily="34" charset="0"/>
              <a:buChar char="•"/>
            </a:pPr>
            <a:r>
              <a:rPr lang="en-CA" baseline="0" dirty="0" smtClean="0"/>
              <a:t>[!] Finally, we can improve performance a lot (especially on PS3) by allowing proper instruction pipelining, reordering and micro optimizations – some instruction cost and latency can be perfectly hidden by other ones.</a:t>
            </a:r>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51</a:t>
            </a:fld>
            <a:endParaRPr lang="en-US"/>
          </a:p>
        </p:txBody>
      </p:sp>
    </p:spTree>
    <p:extLst>
      <p:ext uri="{BB962C8B-B14F-4D97-AF65-F5344CB8AC3E}">
        <p14:creationId xmlns:p14="http://schemas.microsoft.com/office/powerpoint/2010/main" val="39830237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CA" baseline="0" dirty="0" smtClean="0"/>
              <a:t>Unfortunately, with PS4/</a:t>
            </a:r>
            <a:r>
              <a:rPr lang="en-CA" baseline="0" dirty="0" err="1" smtClean="0"/>
              <a:t>XboxOne</a:t>
            </a:r>
            <a:r>
              <a:rPr lang="en-CA" baseline="0" dirty="0" smtClean="0"/>
              <a:t> architecture, it is not that simple.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CA"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CA" baseline="0" dirty="0" smtClean="0"/>
              <a:t>Obviously, all of previously mentioned optimization rules still apply.</a:t>
            </a:r>
          </a:p>
          <a:p>
            <a:pPr marL="0" marR="0" indent="0" algn="l" defTabSz="914400" rtl="0" eaLnBrk="0" fontAlgn="base" latinLnBrk="0" hangingPunct="0">
              <a:lnSpc>
                <a:spcPct val="100000"/>
              </a:lnSpc>
              <a:spcBef>
                <a:spcPct val="30000"/>
              </a:spcBef>
              <a:spcAft>
                <a:spcPct val="0"/>
              </a:spcAft>
              <a:buClrTx/>
              <a:buSzTx/>
              <a:buFontTx/>
              <a:buNone/>
              <a:tabLst/>
              <a:defRPr/>
            </a:pPr>
            <a:r>
              <a:rPr lang="en-CA" baseline="0" dirty="0" smtClean="0"/>
              <a:t>Those optimisations were enough when we could +/- model older GPUs as a big number of extremely simple vector processors that do almost exactly same work. For the GPU generation that was in previous generation consoles it was also quite accurate one.</a:t>
            </a:r>
          </a:p>
          <a:p>
            <a:pPr marL="0" indent="0">
              <a:buFont typeface="Arial" panose="020B0604020202020204" pitchFamily="34" charset="0"/>
              <a:buNone/>
            </a:pPr>
            <a:r>
              <a:rPr lang="en-CA" baseline="0" dirty="0" smtClean="0"/>
              <a:t>Unfortunately, this is not the case with GCN and things are way more complicated! </a:t>
            </a:r>
          </a:p>
          <a:p>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52</a:t>
            </a:fld>
            <a:endParaRPr lang="en-US"/>
          </a:p>
        </p:txBody>
      </p:sp>
    </p:spTree>
    <p:extLst>
      <p:ext uri="{BB962C8B-B14F-4D97-AF65-F5344CB8AC3E}">
        <p14:creationId xmlns:p14="http://schemas.microsoft.com/office/powerpoint/2010/main" val="13560171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smtClean="0"/>
              <a:t>Global Illumination</a:t>
            </a:r>
          </a:p>
          <a:p>
            <a:endParaRPr lang="en-CA" dirty="0" smtClean="0"/>
          </a:p>
          <a:p>
            <a:r>
              <a:rPr lang="en-CA" dirty="0" smtClean="0"/>
              <a:t>We</a:t>
            </a:r>
            <a:r>
              <a:rPr lang="en-CA" baseline="0" dirty="0" smtClean="0"/>
              <a:t> knew that ambient lighting was the weakest part in all of the AC games - we had flat, almost unidirectional lighting that didn’t vary much in brightness between various locations (due to low-dynamic range of rendering pipeline we couldn’t have played with it too much without creating pitch-black or glowing spots) and didn’t vary at all in color.</a:t>
            </a:r>
          </a:p>
          <a:p>
            <a:r>
              <a:rPr lang="en-CA" baseline="0" dirty="0" smtClean="0"/>
              <a:t>Since the beginning of working on Assassin’s Creed 4 we knew we need some kind of Global Illumination solution. </a:t>
            </a:r>
          </a:p>
          <a:p>
            <a:r>
              <a:rPr lang="en-CA" baseline="0" dirty="0" smtClean="0"/>
              <a:t>We tried prototyping multiple next-gen only, real-time solutions and algorithms, but were not satisfied with the result. They either were too slow, had too many artifacts (like temporal instability or light-leaking) or simply didn’t give quality good enough to plausibly reproduce complex lighting of for example small alleys of towns like Havana, Kingston or Nassau.</a:t>
            </a:r>
          </a:p>
          <a:p>
            <a:r>
              <a:rPr lang="en-CA" baseline="0" dirty="0" smtClean="0"/>
              <a:t>We realized that we need and want to use some technique that pre-bakes some data and applies it in the runtime, but how to manage to cope it with dynamic time of day and multiple weather </a:t>
            </a:r>
            <a:r>
              <a:rPr lang="en-CA" baseline="0" dirty="0" err="1" smtClean="0"/>
              <a:t>presets</a:t>
            </a:r>
            <a:r>
              <a:rPr lang="en-CA" baseline="0" dirty="0" smtClean="0"/>
              <a:t>?</a:t>
            </a:r>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5</a:t>
            </a:fld>
            <a:endParaRPr lang="en-US"/>
          </a:p>
        </p:txBody>
      </p:sp>
    </p:spTree>
    <p:extLst>
      <p:ext uri="{BB962C8B-B14F-4D97-AF65-F5344CB8AC3E}">
        <p14:creationId xmlns:p14="http://schemas.microsoft.com/office/powerpoint/2010/main" val="225358619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Let’s take a look at AMD Southern</a:t>
            </a:r>
            <a:r>
              <a:rPr lang="en-CA" baseline="0" dirty="0" smtClean="0"/>
              <a:t> Islands GPU, typical example of GCN GPUs architecture.</a:t>
            </a:r>
          </a:p>
          <a:p>
            <a:r>
              <a:rPr lang="en-CA" baseline="0" dirty="0" smtClean="0"/>
              <a:t>Apart from typical GPU parts (DMA, cache, controllers) we see that it is build of “DPP Array” of multiple compute units (up to 32 according to the documentation) [!].</a:t>
            </a:r>
          </a:p>
          <a:p>
            <a:pPr marL="0" marR="0" indent="0" algn="l" defTabSz="914400" rtl="0" eaLnBrk="0" fontAlgn="base" latinLnBrk="0" hangingPunct="0">
              <a:lnSpc>
                <a:spcPct val="100000"/>
              </a:lnSpc>
              <a:spcBef>
                <a:spcPct val="30000"/>
              </a:spcBef>
              <a:spcAft>
                <a:spcPct val="0"/>
              </a:spcAft>
              <a:buClrTx/>
              <a:buSzTx/>
              <a:buFontTx/>
              <a:buNone/>
              <a:tabLst/>
              <a:defRPr/>
            </a:pPr>
            <a:r>
              <a:rPr lang="en-CA" baseline="0" dirty="0" smtClean="0"/>
              <a:t>Such small number of compute units (32 is only for the most powerful GPUs, next gen consoles have less) and very good performance immediately suggests that every compute unit must be in fact quite complex processor.</a:t>
            </a:r>
          </a:p>
          <a:p>
            <a:endParaRPr lang="en-CA" baseline="0" dirty="0" smtClean="0"/>
          </a:p>
          <a:p>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53</a:t>
            </a:fld>
            <a:endParaRPr lang="en-US"/>
          </a:p>
        </p:txBody>
      </p:sp>
    </p:spTree>
    <p:extLst>
      <p:ext uri="{BB962C8B-B14F-4D97-AF65-F5344CB8AC3E}">
        <p14:creationId xmlns:p14="http://schemas.microsoft.com/office/powerpoint/2010/main" val="256725328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aseline="0" dirty="0" smtClean="0"/>
              <a:t>Compute unit works independently from other compute units and in parallel with them, but it also always schedules work of parallel 64 “work items”, in so called “waves”.</a:t>
            </a:r>
          </a:p>
          <a:p>
            <a:endParaRPr lang="en-CA" baseline="0" dirty="0" smtClean="0"/>
          </a:p>
          <a:p>
            <a:r>
              <a:rPr lang="en-CA" baseline="0" dirty="0" smtClean="0"/>
              <a:t>What is quite different about this architecture, is the concept of how multiple waves can be waiting to be scheduled at the same time and how the thread dispatcher can issue work of many waves in parallel.</a:t>
            </a:r>
          </a:p>
          <a:p>
            <a:r>
              <a:rPr lang="en-CA" baseline="0" dirty="0" smtClean="0"/>
              <a:t>Every compute unit has a built-in thread dispatcher and arbiter, where they can be issue multiple (up to 10) waves of workload per a SIMD. </a:t>
            </a:r>
            <a:br>
              <a:rPr lang="en-CA" baseline="0" dirty="0" smtClean="0"/>
            </a:br>
            <a:r>
              <a:rPr lang="en-CA" baseline="0" dirty="0" smtClean="0"/>
              <a:t>Let’s have a look how multiple waves and 4 SIMD lanes affect the performance.</a:t>
            </a:r>
          </a:p>
          <a:p>
            <a:pPr marL="171450" indent="-171450">
              <a:buFont typeface="Arial" panose="020B0604020202020204" pitchFamily="34" charset="0"/>
              <a:buChar char="•"/>
            </a:pPr>
            <a:endParaRPr lang="en-CA" baseline="0" dirty="0" smtClean="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54</a:t>
            </a:fld>
            <a:endParaRPr lang="en-US"/>
          </a:p>
        </p:txBody>
      </p:sp>
    </p:spTree>
    <p:extLst>
      <p:ext uri="{BB962C8B-B14F-4D97-AF65-F5344CB8AC3E}">
        <p14:creationId xmlns:p14="http://schemas.microsoft.com/office/powerpoint/2010/main" val="398302373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55</a:t>
            </a:fld>
            <a:endParaRPr lang="en-US"/>
          </a:p>
        </p:txBody>
      </p:sp>
    </p:spTree>
    <p:extLst>
      <p:ext uri="{BB962C8B-B14F-4D97-AF65-F5344CB8AC3E}">
        <p14:creationId xmlns:p14="http://schemas.microsoft.com/office/powerpoint/2010/main" val="157435699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aseline="0" dirty="0" smtClean="0"/>
              <a:t>Latency of memory operations is potentially huge – up to hundreds of cycles with a cache miss. </a:t>
            </a:r>
          </a:p>
          <a:p>
            <a:r>
              <a:rPr lang="en-CA" baseline="0" dirty="0" smtClean="0"/>
              <a:t>To hide it, you need to have much higher shader wave occupancy and proper ALU to memory operation ratio – so other waves can execute some work in the mean time.</a:t>
            </a:r>
          </a:p>
          <a:p>
            <a:r>
              <a:rPr lang="en-CA" baseline="0" dirty="0" smtClean="0"/>
              <a:t>With such code modifications, we can achieve almost perfect pipelining of multiple waves and great parallelism of costly memory operations.</a:t>
            </a:r>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57</a:t>
            </a:fld>
            <a:endParaRPr lang="en-US"/>
          </a:p>
        </p:txBody>
      </p:sp>
    </p:spTree>
    <p:extLst>
      <p:ext uri="{BB962C8B-B14F-4D97-AF65-F5344CB8AC3E}">
        <p14:creationId xmlns:p14="http://schemas.microsoft.com/office/powerpoint/2010/main" val="2843024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aseline="0" dirty="0" smtClean="0"/>
              <a:t>Latency of memory operations is potentially huge – up to hundreds of cycles with a cache miss. </a:t>
            </a:r>
          </a:p>
          <a:p>
            <a:r>
              <a:rPr lang="en-CA" baseline="0" dirty="0" smtClean="0"/>
              <a:t>To hide it, you need to have much higher shader wave occupancy and proper ALU to memory operation ratio – so other waves can execute some work in the mean time.</a:t>
            </a:r>
          </a:p>
          <a:p>
            <a:r>
              <a:rPr lang="en-CA" baseline="0" dirty="0" smtClean="0"/>
              <a:t>With such code modifications, we can achieve almost perfect pipelining of multiple waves and great parallelism of costly memory operations.</a:t>
            </a:r>
          </a:p>
          <a:p>
            <a:endParaRPr lang="en-CA" baseline="0" dirty="0" smtClean="0"/>
          </a:p>
          <a:p>
            <a:r>
              <a:rPr lang="en-CA" baseline="0" dirty="0" smtClean="0"/>
              <a:t>But SIMD can execute </a:t>
            </a:r>
            <a:r>
              <a:rPr lang="en-CA" b="1" baseline="0" dirty="0" smtClean="0"/>
              <a:t>up to</a:t>
            </a:r>
            <a:r>
              <a:rPr lang="en-CA" baseline="0" dirty="0" smtClean="0"/>
              <a:t> 10 waves, what defines how many waves can be really scheduled and waiting for dispatch?</a:t>
            </a:r>
          </a:p>
          <a:p>
            <a:r>
              <a:rPr lang="en-CA" baseline="0" dirty="0" smtClean="0"/>
              <a:t>All waves active on the CU must share various resources.</a:t>
            </a:r>
          </a:p>
          <a:p>
            <a:pPr marL="0" indent="0">
              <a:buFont typeface="Arial" panose="020B0604020202020204" pitchFamily="34" charset="0"/>
              <a:buNone/>
            </a:pPr>
            <a:r>
              <a:rPr lang="en-CA" baseline="0" dirty="0" smtClean="0"/>
              <a:t>So key factor to increasing wave occupancy is limiting the dependencies between work items and using less available resources.</a:t>
            </a:r>
          </a:p>
          <a:p>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58</a:t>
            </a:fld>
            <a:endParaRPr lang="en-US"/>
          </a:p>
        </p:txBody>
      </p:sp>
    </p:spTree>
    <p:extLst>
      <p:ext uri="{BB962C8B-B14F-4D97-AF65-F5344CB8AC3E}">
        <p14:creationId xmlns:p14="http://schemas.microsoft.com/office/powerpoint/2010/main" val="265152043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First, I wanted to talk about</a:t>
            </a:r>
            <a:r>
              <a:rPr lang="en-CA" baseline="0" dirty="0" smtClean="0"/>
              <a:t> common misunderstanding on what is scalar and vector register.</a:t>
            </a:r>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59</a:t>
            </a:fld>
            <a:endParaRPr lang="en-US"/>
          </a:p>
        </p:txBody>
      </p:sp>
    </p:spTree>
    <p:extLst>
      <p:ext uri="{BB962C8B-B14F-4D97-AF65-F5344CB8AC3E}">
        <p14:creationId xmlns:p14="http://schemas.microsoft.com/office/powerpoint/2010/main" val="290460597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60</a:t>
            </a:fld>
            <a:endParaRPr lang="en-US"/>
          </a:p>
        </p:txBody>
      </p:sp>
    </p:spTree>
    <p:extLst>
      <p:ext uri="{BB962C8B-B14F-4D97-AF65-F5344CB8AC3E}">
        <p14:creationId xmlns:p14="http://schemas.microsoft.com/office/powerpoint/2010/main" val="235930356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As wave occupancy is global for whole instruction</a:t>
            </a:r>
            <a:r>
              <a:rPr lang="en-CA" baseline="0" dirty="0" smtClean="0"/>
              <a:t> buffer of a shader invocation, worst spots of our shaders can have devastating effect on performance of whole shader.</a:t>
            </a:r>
            <a:endParaRPr lang="en-CA" dirty="0" smtClean="0"/>
          </a:p>
          <a:p>
            <a:r>
              <a:rPr lang="en-CA" dirty="0" smtClean="0"/>
              <a:t>We see on the example “</a:t>
            </a:r>
            <a:r>
              <a:rPr lang="en-CA" dirty="0" err="1" smtClean="0"/>
              <a:t>raymarching</a:t>
            </a:r>
            <a:r>
              <a:rPr lang="en-CA" dirty="0" smtClean="0"/>
              <a:t> code” how complex</a:t>
            </a:r>
            <a:r>
              <a:rPr lang="en-CA" baseline="0" dirty="0" smtClean="0"/>
              <a:t> logic that for instance calculates ray positions and steps can impact the perforce of extremely simple code that follows (but is executed for example in a large loop).</a:t>
            </a:r>
          </a:p>
          <a:p>
            <a:r>
              <a:rPr lang="en-CA" baseline="0" dirty="0" smtClean="0"/>
              <a:t>Therefore contrary to intuition and previous console generation experience, sometimes splitting passes can be very beneficial for the performance.</a:t>
            </a:r>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61</a:t>
            </a:fld>
            <a:endParaRPr lang="en-US"/>
          </a:p>
        </p:txBody>
      </p:sp>
    </p:spTree>
    <p:extLst>
      <p:ext uri="{BB962C8B-B14F-4D97-AF65-F5344CB8AC3E}">
        <p14:creationId xmlns:p14="http://schemas.microsoft.com/office/powerpoint/2010/main" val="247121911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aseline="0" dirty="0" smtClean="0"/>
              <a:t>We were used to programming on current gen consoles, Microsoft Xbox 360 and Sony PlayStation 3, but with the next gen consoles that shader AMD Southern Islands architecture, some of common optimizations for those platforms turned out to be counter-productive and we observed benefits from other ones:</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CA" baseline="0" dirty="0" smtClean="0"/>
              <a:t>We observed that crucial factor defining performance on the next gen consoles is Compute Unit shader wave occupancy. In almost all cases with both compute and pixel shaders we observed big performance differences.</a:t>
            </a:r>
          </a:p>
          <a:p>
            <a:pPr marL="171450" indent="-171450">
              <a:buFont typeface="Arial" panose="020B0604020202020204" pitchFamily="34" charset="0"/>
              <a:buChar char="•"/>
            </a:pPr>
            <a:r>
              <a:rPr lang="en-CA" baseline="0" dirty="0" smtClean="0"/>
              <a:t>Only limiting factor on wave occupancy counts – so even halving down the number of vector registers won’t help if we are scalar register bound. Microsoft PIX for Xbox One has great tools to debug shaders and their register usage.</a:t>
            </a:r>
          </a:p>
          <a:p>
            <a:pPr marL="171450" indent="-171450">
              <a:buFont typeface="Arial" panose="020B0604020202020204" pitchFamily="34" charset="0"/>
              <a:buChar char="•"/>
            </a:pPr>
            <a:r>
              <a:rPr lang="en-CA" baseline="0" dirty="0" smtClean="0"/>
              <a:t>Very easy way to minimize shader register usage is to minimize temporary shader variables lifetime</a:t>
            </a:r>
          </a:p>
          <a:p>
            <a:pPr marL="171450" indent="-171450">
              <a:buFont typeface="Arial" panose="020B0604020202020204" pitchFamily="34" charset="0"/>
              <a:buChar char="•"/>
            </a:pPr>
            <a:r>
              <a:rPr lang="en-CA" baseline="0" dirty="0" smtClean="0"/>
              <a:t>Using old, DX9 sampler semantics will result in sub-optimal performance due to *multiple* fetched sampler states and </a:t>
            </a:r>
            <a:r>
              <a:rPr lang="en-CA" baseline="0" dirty="0" err="1" smtClean="0"/>
              <a:t>muliple</a:t>
            </a:r>
            <a:r>
              <a:rPr lang="en-CA" baseline="0" dirty="0" smtClean="0"/>
              <a:t> scalar registers they occupy. Re-use the sampler states and minimize their number.</a:t>
            </a:r>
          </a:p>
          <a:p>
            <a:pPr marL="171450" indent="-171450">
              <a:buFont typeface="Arial" panose="020B0604020202020204" pitchFamily="34" charset="0"/>
              <a:buChar char="•"/>
            </a:pPr>
            <a:r>
              <a:rPr lang="en-CA" baseline="0" dirty="0" smtClean="0"/>
              <a:t>This can be especially tricky for ports from DX9 engines that use old combined sampler/texture object semantics. This can degrade your performance.</a:t>
            </a:r>
          </a:p>
          <a:p>
            <a:pPr marL="171450" indent="-171450">
              <a:buFont typeface="Arial" panose="020B0604020202020204" pitchFamily="34" charset="0"/>
              <a:buChar char="•"/>
            </a:pPr>
            <a:r>
              <a:rPr lang="en-CA" baseline="0" dirty="0" smtClean="0"/>
              <a:t>Often it is better to use Load or operator[] intrinsic for sampling instead of Sample – especially for compute shaders and post effects where sampling position is precise and known. Load uses less scalar registers and it can increase your wave occupancy. Be careful though with half pixel offsets and rounding when converting from floats!</a:t>
            </a:r>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62</a:t>
            </a:fld>
            <a:endParaRPr lang="en-US"/>
          </a:p>
        </p:txBody>
      </p:sp>
    </p:spTree>
    <p:extLst>
      <p:ext uri="{BB962C8B-B14F-4D97-AF65-F5344CB8AC3E}">
        <p14:creationId xmlns:p14="http://schemas.microsoft.com/office/powerpoint/2010/main" val="345966305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CA" baseline="0" dirty="0" smtClean="0"/>
              <a:t>Usually to save bandwidth (especially on X360 where “resolve” operation had non-negligible costs) and achieve better pixel shader texture cache latency hiding we were combining multiple passes together. Using compute shaders it is even easier – using local memory and thread synchronization multiple passes can be batched together. We were surprised to find out that very often, such attempts are counter-productive. </a:t>
            </a:r>
          </a:p>
          <a:p>
            <a:pPr marL="171450" indent="-171450">
              <a:buFont typeface="Arial" panose="020B0604020202020204" pitchFamily="34" charset="0"/>
              <a:buChar char="•"/>
            </a:pPr>
            <a:r>
              <a:rPr lang="en-CA" baseline="0" dirty="0" smtClean="0"/>
              <a:t>Another example is that changing from 16 taps PCF done in CS to separable filtered ESM provided nice gains of performance and quality. </a:t>
            </a:r>
          </a:p>
          <a:p>
            <a:pPr marL="171450" indent="-171450">
              <a:buFont typeface="Arial" panose="020B0604020202020204" pitchFamily="34" charset="0"/>
              <a:buChar char="•"/>
            </a:pPr>
            <a:r>
              <a:rPr lang="en-CA" baseline="0" dirty="0" smtClean="0"/>
              <a:t>Local Data Storage memory is very fast and convenient, but using too much of it (especially in “big” thread groups) tends to break down parallelism. </a:t>
            </a:r>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63</a:t>
            </a:fld>
            <a:endParaRPr lang="en-US"/>
          </a:p>
        </p:txBody>
      </p:sp>
    </p:spTree>
    <p:extLst>
      <p:ext uri="{BB962C8B-B14F-4D97-AF65-F5344CB8AC3E}">
        <p14:creationId xmlns:p14="http://schemas.microsoft.com/office/powerpoint/2010/main" val="34596630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smtClean="0"/>
              <a:t>Deferred Normalized</a:t>
            </a:r>
            <a:r>
              <a:rPr lang="en-CA" b="1" baseline="0" dirty="0" smtClean="0"/>
              <a:t> Irradiance Probes </a:t>
            </a:r>
          </a:p>
          <a:p>
            <a:endParaRPr lang="en-CA" baseline="0" dirty="0" smtClean="0"/>
          </a:p>
          <a:p>
            <a:r>
              <a:rPr lang="en-CA" baseline="0" dirty="0" smtClean="0"/>
              <a:t>K</a:t>
            </a:r>
            <a:r>
              <a:rPr lang="en-CA" dirty="0" smtClean="0"/>
              <a:t>ey</a:t>
            </a:r>
            <a:r>
              <a:rPr lang="en-CA" baseline="0" dirty="0" smtClean="0"/>
              <a:t> observations:</a:t>
            </a:r>
          </a:p>
          <a:p>
            <a:pPr marL="171450" indent="-171450">
              <a:buFontTx/>
              <a:buChar char="-"/>
            </a:pPr>
            <a:r>
              <a:rPr lang="en-CA" baseline="0" dirty="0" smtClean="0"/>
              <a:t>Under sunny weather usually most perceived indirect lighting comes from main light source</a:t>
            </a:r>
          </a:p>
          <a:p>
            <a:pPr marL="171450" indent="-171450">
              <a:buFontTx/>
              <a:buChar char="-"/>
            </a:pPr>
            <a:r>
              <a:rPr lang="en-CA" baseline="0" dirty="0" smtClean="0"/>
              <a:t>We can easily split indirect lighting from sky and it’s bounces from main light component – techniques existing in our engine (like World Ambient Occlusion and SSAO) are enough to provide shadowing information</a:t>
            </a:r>
          </a:p>
          <a:p>
            <a:pPr marL="171450" indent="-171450">
              <a:buFontTx/>
              <a:buChar char="-"/>
            </a:pPr>
            <a:r>
              <a:rPr lang="en-CA" baseline="0" dirty="0" smtClean="0"/>
              <a:t>Main light trajectory not dependent on weather </a:t>
            </a:r>
            <a:r>
              <a:rPr lang="en-CA" baseline="0" dirty="0" err="1" smtClean="0"/>
              <a:t>preset</a:t>
            </a:r>
            <a:r>
              <a:rPr lang="en-CA" baseline="0" dirty="0" smtClean="0"/>
              <a:t> – only light color and strength depends on it</a:t>
            </a:r>
          </a:p>
          <a:p>
            <a:pPr marL="171450" indent="-171450">
              <a:buFontTx/>
              <a:buChar char="-"/>
            </a:pPr>
            <a:r>
              <a:rPr lang="en-CA" baseline="0" dirty="0" smtClean="0"/>
              <a:t>We can factor out light color and intensity from light transfer functions</a:t>
            </a:r>
          </a:p>
          <a:p>
            <a:pPr marL="171450" indent="-171450">
              <a:buFontTx/>
              <a:buChar char="-"/>
            </a:pPr>
            <a:r>
              <a:rPr lang="en-CA" baseline="0" dirty="0" smtClean="0"/>
              <a:t>For a single GI diffuse-only bounce we can </a:t>
            </a:r>
            <a:r>
              <a:rPr lang="en-CA" baseline="0" dirty="0" err="1" smtClean="0"/>
              <a:t>precompute</a:t>
            </a:r>
            <a:r>
              <a:rPr lang="en-CA" baseline="0" dirty="0" smtClean="0"/>
              <a:t> and store “some” information based only on:</a:t>
            </a:r>
          </a:p>
          <a:p>
            <a:pPr marL="628650" lvl="1" indent="-171450">
              <a:buFontTx/>
              <a:buChar char="-"/>
            </a:pPr>
            <a:r>
              <a:rPr lang="en-CA" baseline="0" dirty="0" smtClean="0"/>
              <a:t>Albedo</a:t>
            </a:r>
          </a:p>
          <a:p>
            <a:pPr marL="628650" lvl="1" indent="-171450">
              <a:buFontTx/>
              <a:buChar char="-"/>
            </a:pPr>
            <a:r>
              <a:rPr lang="en-CA" baseline="0" dirty="0" smtClean="0"/>
              <a:t>Normals</a:t>
            </a:r>
          </a:p>
          <a:p>
            <a:pPr marL="628650" lvl="1" indent="-171450">
              <a:buFontTx/>
              <a:buChar char="-"/>
            </a:pPr>
            <a:r>
              <a:rPr lang="en-CA" baseline="0" dirty="0" smtClean="0"/>
              <a:t>Shadowing information</a:t>
            </a:r>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6</a:t>
            </a:fld>
            <a:endParaRPr lang="en-US"/>
          </a:p>
        </p:txBody>
      </p:sp>
    </p:spTree>
    <p:extLst>
      <p:ext uri="{BB962C8B-B14F-4D97-AF65-F5344CB8AC3E}">
        <p14:creationId xmlns:p14="http://schemas.microsoft.com/office/powerpoint/2010/main" val="110511231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CA" baseline="0" dirty="0" smtClean="0"/>
              <a:t>It is sometimes better to loop and branch, than to unroll. Shader compiler can bump up register usage for an unrolled loop and it can cause worse performance. Branches increase register usage as well, so should be used sparingly, but if one of shader branches means no work and  you can provide good PS quad or CS warp group coherency, they are beneficial to skip lots of ALU and memory reads. </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CA" baseline="0" dirty="0" smtClean="0"/>
              <a:t>We saw best performance and shader code with partially and manually unrolled loops (for example operating on 4 samples at the same time). For some reason shader compilers don’t do such good job with [unroll] …</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CA" baseline="0" dirty="0" smtClean="0"/>
              <a:t>Vector registers and instructions operate on single components of float4 so if you don’t need 4 components in your calculations, don’t do it! This way thread dispatcher will be able to schedule some other work on freed lane. Common situation is storing color in float4 – which is not always necessary.</a:t>
            </a:r>
          </a:p>
          <a:p>
            <a:pPr marL="171450" indent="-171450">
              <a:buFont typeface="Arial" panose="020B0604020202020204" pitchFamily="34" charset="0"/>
              <a:buChar char="•"/>
            </a:pPr>
            <a:r>
              <a:rPr lang="en-CA" baseline="0" dirty="0" smtClean="0"/>
              <a:t>This one is pretty obvious, but in shader model 4.0-5.0 there are tons on new cool instructions! If you just got to next gen development from PS3/X360, read the documentation and find the ones useful for you.  </a:t>
            </a:r>
            <a:r>
              <a:rPr lang="en-CA" baseline="0" dirty="0" smtClean="0">
                <a:sym typeface="Wingdings" panose="05000000000000000000" pitchFamily="2" charset="2"/>
              </a:rPr>
              <a:t> </a:t>
            </a:r>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65</a:t>
            </a:fld>
            <a:endParaRPr lang="en-US"/>
          </a:p>
        </p:txBody>
      </p:sp>
    </p:spTree>
    <p:extLst>
      <p:ext uri="{BB962C8B-B14F-4D97-AF65-F5344CB8AC3E}">
        <p14:creationId xmlns:p14="http://schemas.microsoft.com/office/powerpoint/2010/main" val="345966305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67</a:t>
            </a:fld>
            <a:endParaRPr lang="en-US"/>
          </a:p>
        </p:txBody>
      </p:sp>
    </p:spTree>
    <p:extLst>
      <p:ext uri="{BB962C8B-B14F-4D97-AF65-F5344CB8AC3E}">
        <p14:creationId xmlns:p14="http://schemas.microsoft.com/office/powerpoint/2010/main" val="345966305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68</a:t>
            </a:fld>
            <a:endParaRPr lang="en-US"/>
          </a:p>
        </p:txBody>
      </p:sp>
    </p:spTree>
    <p:extLst>
      <p:ext uri="{BB962C8B-B14F-4D97-AF65-F5344CB8AC3E}">
        <p14:creationId xmlns:p14="http://schemas.microsoft.com/office/powerpoint/2010/main" val="345966305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69</a:t>
            </a:fld>
            <a:endParaRPr lang="en-US"/>
          </a:p>
        </p:txBody>
      </p:sp>
    </p:spTree>
    <p:extLst>
      <p:ext uri="{BB962C8B-B14F-4D97-AF65-F5344CB8AC3E}">
        <p14:creationId xmlns:p14="http://schemas.microsoft.com/office/powerpoint/2010/main" val="289043481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70</a:t>
            </a:fld>
            <a:endParaRPr lang="en-US"/>
          </a:p>
        </p:txBody>
      </p:sp>
    </p:spTree>
    <p:extLst>
      <p:ext uri="{BB962C8B-B14F-4D97-AF65-F5344CB8AC3E}">
        <p14:creationId xmlns:p14="http://schemas.microsoft.com/office/powerpoint/2010/main" val="292636914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71</a:t>
            </a:fld>
            <a:endParaRPr lang="en-US"/>
          </a:p>
        </p:txBody>
      </p:sp>
    </p:spTree>
    <p:extLst>
      <p:ext uri="{BB962C8B-B14F-4D97-AF65-F5344CB8AC3E}">
        <p14:creationId xmlns:p14="http://schemas.microsoft.com/office/powerpoint/2010/main" val="255644884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Technique</a:t>
            </a:r>
            <a:r>
              <a:rPr lang="en-CA" baseline="0" dirty="0" smtClean="0"/>
              <a:t> worked very well, giving us big quality boost. Unfortunately, using only four basis vectors meant lots of problems for us:</a:t>
            </a:r>
          </a:p>
          <a:p>
            <a:pPr marL="171450" indent="-171450">
              <a:buFont typeface="Arial" panose="020B0604020202020204" pitchFamily="34" charset="0"/>
              <a:buChar char="•"/>
            </a:pPr>
            <a:r>
              <a:rPr lang="en-CA" baseline="0" dirty="0" smtClean="0"/>
              <a:t>We lacked pronounced side bounce from low environment objects.</a:t>
            </a:r>
          </a:p>
          <a:p>
            <a:pPr marL="171450" indent="-171450">
              <a:buFont typeface="Arial" panose="020B0604020202020204" pitchFamily="34" charset="0"/>
              <a:buChar char="•"/>
            </a:pPr>
            <a:r>
              <a:rPr lang="en-CA" baseline="0" dirty="0" smtClean="0"/>
              <a:t>Ground color was leaking a lot to the sides, giving incorrect hue of surrounding objects.</a:t>
            </a:r>
          </a:p>
          <a:p>
            <a:pPr marL="171450" indent="-171450">
              <a:buFont typeface="Arial" panose="020B0604020202020204" pitchFamily="34" charset="0"/>
              <a:buChar char="•"/>
            </a:pPr>
            <a:r>
              <a:rPr lang="en-CA" baseline="0" dirty="0" smtClean="0"/>
              <a:t>Basis was not orthonormal and not normalized, so we were loosing or gaining some energy on different directions. We propose to use cubemap basis or 3</a:t>
            </a:r>
            <a:r>
              <a:rPr lang="en-CA" baseline="30000" dirty="0" smtClean="0"/>
              <a:t>rd</a:t>
            </a:r>
            <a:r>
              <a:rPr lang="en-CA" baseline="0" dirty="0" smtClean="0"/>
              <a:t> order SH for future projects instead.</a:t>
            </a:r>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72</a:t>
            </a:fld>
            <a:endParaRPr lang="en-US"/>
          </a:p>
        </p:txBody>
      </p:sp>
    </p:spTree>
    <p:extLst>
      <p:ext uri="{BB962C8B-B14F-4D97-AF65-F5344CB8AC3E}">
        <p14:creationId xmlns:p14="http://schemas.microsoft.com/office/powerpoint/2010/main" val="305266296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We know about multiple limitations of</a:t>
            </a:r>
            <a:r>
              <a:rPr lang="en-CA" baseline="0" dirty="0" smtClean="0"/>
              <a:t> our technique – most of them come from requirement of consistent art direction of current gen and next gen versions – artists and lighters didn’t want to duplicate their whole work and we wanted to avoid platform-specific content bugs.</a:t>
            </a:r>
          </a:p>
          <a:p>
            <a:endParaRPr lang="en-CA" baseline="0" dirty="0" smtClean="0"/>
          </a:p>
          <a:p>
            <a:pPr marL="228600" indent="-228600">
              <a:buAutoNum type="arabicPeriod"/>
            </a:pPr>
            <a:r>
              <a:rPr lang="en-CA" baseline="0" dirty="0" smtClean="0"/>
              <a:t>We wanted to change irradiance storage basis to something more accurate and physically based. HL2 basis with added “wrap-around” vector pointing down didn’t work very well. It is also not orthonormal basis, we either add or lose energy and we lose lots of detail on sides. We have tried cubemap basis (6 basis vectors) and it gave definitely superior results, but had to drop it due to either mismatch between current gen/next gen or performance cost on the current gen. Conclusion: use cubemap basis or SH basis (3</a:t>
            </a:r>
            <a:r>
              <a:rPr lang="en-CA" baseline="30000" dirty="0" smtClean="0"/>
              <a:t>rd</a:t>
            </a:r>
            <a:r>
              <a:rPr lang="en-CA" baseline="0" dirty="0" smtClean="0"/>
              <a:t> order may not be the best to store PRT, but seems perfect for storing the irradiance).</a:t>
            </a:r>
          </a:p>
          <a:p>
            <a:pPr marL="228600" indent="-228600">
              <a:buAutoNum type="arabicPeriod"/>
            </a:pPr>
            <a:r>
              <a:rPr lang="en-CA" dirty="0" smtClean="0"/>
              <a:t>We thought about</a:t>
            </a:r>
            <a:r>
              <a:rPr lang="en-CA" baseline="0" dirty="0" smtClean="0"/>
              <a:t> adding some indirect specular on shiny objects. First attempts were promising, but had to drop it due to doubling evaluation cost on the current gen.</a:t>
            </a:r>
          </a:p>
          <a:p>
            <a:pPr marL="228600" indent="-228600">
              <a:buAutoNum type="arabicPeriod"/>
            </a:pPr>
            <a:r>
              <a:rPr lang="en-CA" baseline="0" dirty="0" smtClean="0"/>
              <a:t>Increase probe density. This one is pretty straightforward, on the next gen we could have much higher probe density. We could also have multiple layers in height axis instead of blending it out with height – it would work perfectly with AC level layout even with just couple layers.</a:t>
            </a:r>
          </a:p>
          <a:p>
            <a:pPr marL="228600" indent="-228600">
              <a:buAutoNum type="arabicPeriod"/>
            </a:pPr>
            <a:r>
              <a:rPr lang="en-CA" baseline="0" dirty="0" smtClean="0"/>
              <a:t>Instead of storing “normalized” irradiance, we could store real, HDR irradiance together with indirect sky lighting. We dropped it due to current gen memory cost (multiple weather </a:t>
            </a:r>
            <a:r>
              <a:rPr lang="en-CA" baseline="0" dirty="0" err="1" smtClean="0"/>
              <a:t>presets</a:t>
            </a:r>
            <a:r>
              <a:rPr lang="en-CA" baseline="0" dirty="0" smtClean="0"/>
              <a:t>).</a:t>
            </a:r>
          </a:p>
          <a:p>
            <a:pPr marL="228600" indent="-228600">
              <a:buAutoNum type="arabicPeriod"/>
            </a:pPr>
            <a:r>
              <a:rPr lang="en-CA" baseline="0" dirty="0" smtClean="0"/>
              <a:t>Handle multiple bounces. This is yet another feature we had working, but dropped it due to increased baking time and the lack of HDR.</a:t>
            </a:r>
          </a:p>
          <a:p>
            <a:pPr marL="228600" indent="-228600">
              <a:buAutoNum type="arabicPeriod"/>
            </a:pPr>
            <a:r>
              <a:rPr lang="en-CA" baseline="0" dirty="0" smtClean="0"/>
              <a:t>Update some probes – for example close ones – in the real time (distributed between couple frames). Definitely possible on the next gen consoles (especially that we store everything on the GPU) and indirect lighting would have shadowing information from dynamic objects as well.</a:t>
            </a:r>
            <a:endParaRPr lang="fr-CA" dirty="0" smtClean="0"/>
          </a:p>
          <a:p>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73</a:t>
            </a:fld>
            <a:endParaRPr lang="en-US"/>
          </a:p>
        </p:txBody>
      </p:sp>
    </p:spTree>
    <p:extLst>
      <p:ext uri="{BB962C8B-B14F-4D97-AF65-F5344CB8AC3E}">
        <p14:creationId xmlns:p14="http://schemas.microsoft.com/office/powerpoint/2010/main" val="169133023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74</a:t>
            </a:fld>
            <a:endParaRPr lang="en-US"/>
          </a:p>
        </p:txBody>
      </p:sp>
    </p:spTree>
    <p:extLst>
      <p:ext uri="{BB962C8B-B14F-4D97-AF65-F5344CB8AC3E}">
        <p14:creationId xmlns:p14="http://schemas.microsoft.com/office/powerpoint/2010/main" val="218278836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We tried couple approaches for screenspace reflections.</a:t>
            </a:r>
            <a:endParaRPr lang="en-CA" baseline="0" dirty="0" smtClean="0"/>
          </a:p>
          <a:p>
            <a:r>
              <a:rPr lang="en-CA" dirty="0" smtClean="0"/>
              <a:t>Our first implementation used hierarchical depth buffer with stored depth min/max in the RG channels and border extension.</a:t>
            </a:r>
          </a:p>
          <a:p>
            <a:r>
              <a:rPr lang="en-CA" dirty="0" smtClean="0"/>
              <a:t>It helped the </a:t>
            </a:r>
            <a:r>
              <a:rPr lang="en-CA" dirty="0" err="1" smtClean="0"/>
              <a:t>raymarching</a:t>
            </a:r>
            <a:r>
              <a:rPr lang="en-CA" dirty="0" smtClean="0"/>
              <a:t> part a bit</a:t>
            </a:r>
            <a:r>
              <a:rPr lang="en-CA" baseline="0" dirty="0" smtClean="0"/>
              <a:t> (as we accelerated stepping over large, “not interesting” areas), but added some fixed cost that was present even if we had no reflective pixels on screen! (most of the game)</a:t>
            </a:r>
          </a:p>
          <a:p>
            <a:r>
              <a:rPr lang="en-CA" baseline="0" dirty="0" smtClean="0"/>
              <a:t>We found out that removing this step as well as complex </a:t>
            </a:r>
            <a:r>
              <a:rPr lang="en-CA" baseline="0" dirty="0" err="1" smtClean="0"/>
              <a:t>mip</a:t>
            </a:r>
            <a:r>
              <a:rPr lang="en-CA" baseline="0" dirty="0" smtClean="0"/>
              <a:t> selection logic in </a:t>
            </a:r>
            <a:r>
              <a:rPr lang="en-CA" baseline="0" dirty="0" err="1" smtClean="0"/>
              <a:t>raymarching</a:t>
            </a:r>
            <a:r>
              <a:rPr lang="en-CA" baseline="0" dirty="0" smtClean="0"/>
              <a:t> loop improved performance a lot, partially due to much lower GPR usage and higher shader wave occupancy. </a:t>
            </a:r>
            <a:r>
              <a:rPr lang="en-CA" dirty="0" smtClean="0"/>
              <a:t>In the end, our innermost</a:t>
            </a:r>
            <a:r>
              <a:rPr lang="en-CA" baseline="0" dirty="0" smtClean="0"/>
              <a:t> marching loop is extremely simple and uses just couple registers.</a:t>
            </a:r>
          </a:p>
          <a:p>
            <a:r>
              <a:rPr lang="en-CA" baseline="0" dirty="0" smtClean="0"/>
              <a:t>Still we need to do some more experiments on that in the future. </a:t>
            </a:r>
            <a:r>
              <a:rPr lang="en-CA" baseline="0" dirty="0" smtClean="0">
                <a:sym typeface="Wingdings" panose="05000000000000000000" pitchFamily="2" charset="2"/>
              </a:rPr>
              <a:t> </a:t>
            </a:r>
            <a:endParaRPr lang="en-CA" baseline="0" dirty="0" smtClean="0"/>
          </a:p>
          <a:p>
            <a:r>
              <a:rPr lang="en-CA" baseline="0" dirty="0" smtClean="0"/>
              <a:t>We tried combining masking pass and final raytracing pass together, but any configuration that used LDS to mark pixels and </a:t>
            </a:r>
            <a:r>
              <a:rPr lang="en-CA" baseline="0" dirty="0" err="1" smtClean="0"/>
              <a:t>GroupSharedMemoryBarrierWithGroupSync</a:t>
            </a:r>
            <a:r>
              <a:rPr lang="en-CA" baseline="0" dirty="0" smtClean="0"/>
              <a:t>() caused big slowdown – again problem was probably in much worse wave scheduling.</a:t>
            </a:r>
          </a:p>
          <a:p>
            <a:r>
              <a:rPr lang="en-CA" baseline="0" dirty="0" smtClean="0"/>
              <a:t>We used </a:t>
            </a:r>
            <a:r>
              <a:rPr lang="en-CA" baseline="0" dirty="0" err="1" smtClean="0"/>
              <a:t>raymarching</a:t>
            </a:r>
            <a:r>
              <a:rPr lang="en-CA" baseline="0" dirty="0" smtClean="0"/>
              <a:t> in two half-res pixels sized steps (so ~4 full res pixels) and refined the result in one additional and smaller step after finding the collision. This way we can lose some reflections of very thin objects, but for bigger objects it was almost doubling the performance with no quality loss.</a:t>
            </a:r>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75</a:t>
            </a:fld>
            <a:endParaRPr lang="en-US"/>
          </a:p>
        </p:txBody>
      </p:sp>
    </p:spTree>
    <p:extLst>
      <p:ext uri="{BB962C8B-B14F-4D97-AF65-F5344CB8AC3E}">
        <p14:creationId xmlns:p14="http://schemas.microsoft.com/office/powerpoint/2010/main" val="17643842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CA" baseline="0" dirty="0" smtClean="0"/>
              <a:t>Our technique was simple and divided in two parts</a:t>
            </a:r>
          </a:p>
          <a:p>
            <a:pPr marL="228600" indent="-228600">
              <a:buFont typeface="+mj-lt"/>
              <a:buAutoNum type="arabicPeriod"/>
            </a:pPr>
            <a:r>
              <a:rPr lang="en-CA" baseline="0" dirty="0" smtClean="0"/>
              <a:t>[!] Offline:</a:t>
            </a:r>
          </a:p>
          <a:p>
            <a:pPr marL="685800" lvl="1" indent="-228600">
              <a:buFont typeface="+mj-lt"/>
              <a:buAutoNum type="arabicPeriod"/>
            </a:pPr>
            <a:r>
              <a:rPr lang="en-CA" baseline="0" dirty="0" smtClean="0"/>
              <a:t>We use GPU </a:t>
            </a:r>
            <a:r>
              <a:rPr lang="en-CA" baseline="0" dirty="0" err="1" smtClean="0"/>
              <a:t>cubemap</a:t>
            </a:r>
            <a:r>
              <a:rPr lang="en-CA" baseline="0" dirty="0" smtClean="0"/>
              <a:t> capture and GPU convolution to calculate irradiance for four basis vectors. </a:t>
            </a:r>
          </a:p>
          <a:p>
            <a:pPr marL="685800" lvl="1" indent="-228600">
              <a:buFont typeface="+mj-lt"/>
              <a:buAutoNum type="arabicPeriod"/>
            </a:pPr>
            <a:r>
              <a:rPr lang="en-CA" baseline="0" dirty="0" smtClean="0"/>
              <a:t>GPU baker was very efficient as albedo and </a:t>
            </a:r>
            <a:r>
              <a:rPr lang="en-CA" baseline="0" dirty="0" err="1" smtClean="0"/>
              <a:t>normals</a:t>
            </a:r>
            <a:r>
              <a:rPr lang="en-CA" baseline="0" dirty="0" smtClean="0"/>
              <a:t> do not change with dynamic time of day, only </a:t>
            </a:r>
            <a:r>
              <a:rPr lang="en-CA" baseline="0" dirty="0" err="1" smtClean="0"/>
              <a:t>shadowmaps</a:t>
            </a:r>
            <a:r>
              <a:rPr lang="en-CA" baseline="0" dirty="0" smtClean="0"/>
              <a:t>. We reused big resolution </a:t>
            </a:r>
            <a:r>
              <a:rPr lang="en-CA" baseline="0" dirty="0" err="1" smtClean="0"/>
              <a:t>shadowmaps</a:t>
            </a:r>
            <a:r>
              <a:rPr lang="en-CA" baseline="0" dirty="0" smtClean="0"/>
              <a:t> for whole sector of 64x64 meters.</a:t>
            </a:r>
          </a:p>
          <a:p>
            <a:pPr marL="685800" lvl="1" indent="-228600">
              <a:buFont typeface="+mj-lt"/>
              <a:buAutoNum type="arabicPeriod"/>
            </a:pPr>
            <a:r>
              <a:rPr lang="en-CA" baseline="0" dirty="0" smtClean="0"/>
              <a:t>World has 2.5D structure so we stored information in 2D textures that could be compressed and later </a:t>
            </a:r>
            <a:r>
              <a:rPr lang="en-CA" baseline="0" dirty="0" err="1" smtClean="0"/>
              <a:t>blitted</a:t>
            </a:r>
            <a:r>
              <a:rPr lang="en-CA" baseline="0" dirty="0" smtClean="0"/>
              <a:t> using GPU</a:t>
            </a:r>
          </a:p>
          <a:p>
            <a:pPr marL="228600" lvl="0" indent="-228600">
              <a:buFont typeface="+mj-lt"/>
              <a:buAutoNum type="arabicPeriod"/>
            </a:pPr>
            <a:r>
              <a:rPr lang="en-CA" baseline="0" dirty="0" smtClean="0"/>
              <a:t>[!] Runtime </a:t>
            </a:r>
          </a:p>
          <a:p>
            <a:pPr marL="685800" lvl="1" indent="-228600">
              <a:buFont typeface="+mj-lt"/>
              <a:buAutoNum type="arabicPeriod"/>
            </a:pPr>
            <a:r>
              <a:rPr lang="en-CA" baseline="0" dirty="0" smtClean="0"/>
              <a:t>On the GPU we blend between 2 key framed hours, de-normalize the data for given time of day and weather </a:t>
            </a:r>
            <a:r>
              <a:rPr lang="en-CA" baseline="0" dirty="0" err="1" smtClean="0"/>
              <a:t>preset</a:t>
            </a:r>
            <a:r>
              <a:rPr lang="en-CA" baseline="0" dirty="0" smtClean="0"/>
              <a:t> and as final result get proper irradiance of main light bounce.</a:t>
            </a:r>
          </a:p>
          <a:p>
            <a:pPr marL="685800" lvl="1" indent="-228600">
              <a:buFont typeface="+mj-lt"/>
              <a:buAutoNum type="arabicPeriod"/>
            </a:pPr>
            <a:r>
              <a:rPr lang="en-CA" baseline="0" dirty="0" smtClean="0"/>
              <a:t>We assume that GI information is valid only for distance near the </a:t>
            </a:r>
            <a:r>
              <a:rPr lang="en-CA" baseline="0" dirty="0" err="1" smtClean="0"/>
              <a:t>navmesh</a:t>
            </a:r>
            <a:r>
              <a:rPr lang="en-CA" baseline="0" dirty="0" smtClean="0"/>
              <a:t>, so we blend it out with height according to </a:t>
            </a:r>
            <a:r>
              <a:rPr lang="en-CA" baseline="0" dirty="0" err="1" smtClean="0"/>
              <a:t>navmesh</a:t>
            </a:r>
            <a:r>
              <a:rPr lang="en-CA" baseline="0" dirty="0" smtClean="0"/>
              <a:t> information.</a:t>
            </a:r>
          </a:p>
          <a:p>
            <a:pPr marL="685800" lvl="1" indent="-228600">
              <a:buFont typeface="+mj-lt"/>
              <a:buAutoNum type="arabicPeriod"/>
            </a:pPr>
            <a:r>
              <a:rPr lang="en-CA" baseline="0" dirty="0" smtClean="0"/>
              <a:t>We combine indirect bounced lighting stored in the GI with indirect sky lighting and the AO in “ambient” </a:t>
            </a:r>
            <a:r>
              <a:rPr lang="en-CA" baseline="0" dirty="0" err="1" smtClean="0"/>
              <a:t>shader</a:t>
            </a:r>
            <a:endParaRPr lang="en-CA" baseline="0" dirty="0" smtClean="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8</a:t>
            </a:fld>
            <a:endParaRPr lang="en-US"/>
          </a:p>
        </p:txBody>
      </p:sp>
    </p:spTree>
    <p:extLst>
      <p:ext uri="{BB962C8B-B14F-4D97-AF65-F5344CB8AC3E}">
        <p14:creationId xmlns:p14="http://schemas.microsoft.com/office/powerpoint/2010/main" val="295113957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aseline="0" dirty="0" smtClean="0"/>
              <a:t>Quick proof that the code we were using was REALLY trivial. </a:t>
            </a:r>
            <a:r>
              <a:rPr lang="en-CA" baseline="0" dirty="0" smtClean="0">
                <a:sym typeface="Wingdings" panose="05000000000000000000" pitchFamily="2" charset="2"/>
              </a:rPr>
              <a:t> </a:t>
            </a:r>
            <a:endParaRPr lang="en-CA" baseline="0" dirty="0" smtClean="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76</a:t>
            </a:fld>
            <a:endParaRPr lang="en-US"/>
          </a:p>
        </p:txBody>
      </p:sp>
    </p:spTree>
    <p:extLst>
      <p:ext uri="{BB962C8B-B14F-4D97-AF65-F5344CB8AC3E}">
        <p14:creationId xmlns:p14="http://schemas.microsoft.com/office/powerpoint/2010/main" val="176438420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smtClean="0"/>
              <a:t>Parallax Occlusion Mapping</a:t>
            </a:r>
          </a:p>
          <a:p>
            <a:endParaRPr lang="en-CA" dirty="0" smtClean="0"/>
          </a:p>
          <a:p>
            <a:r>
              <a:rPr lang="en-CA" dirty="0" smtClean="0"/>
              <a:t>We were interested in increasing geometric detail on objects, but after some prototypes done on </a:t>
            </a:r>
            <a:r>
              <a:rPr lang="en-CA" dirty="0" err="1" smtClean="0"/>
              <a:t>tesselation</a:t>
            </a:r>
            <a:r>
              <a:rPr lang="en-CA" dirty="0" smtClean="0"/>
              <a:t> </a:t>
            </a:r>
            <a:r>
              <a:rPr lang="en-CA" baseline="0" dirty="0" smtClean="0"/>
              <a:t>in the company we knew that </a:t>
            </a:r>
            <a:r>
              <a:rPr lang="en-CA" baseline="0" dirty="0" err="1" smtClean="0"/>
              <a:t>tesselation</a:t>
            </a:r>
            <a:r>
              <a:rPr lang="en-CA" baseline="0" dirty="0" smtClean="0"/>
              <a:t> means completely different content pipeline, problems with geometric discontinuities, lack of smoothing groups, UV seams etc. </a:t>
            </a:r>
          </a:p>
          <a:p>
            <a:r>
              <a:rPr lang="en-CA" baseline="0" dirty="0" smtClean="0"/>
              <a:t>We didn’t want to go this way, especially that only few artists were creating next-gen specific content.</a:t>
            </a:r>
          </a:p>
          <a:p>
            <a:r>
              <a:rPr lang="en-CA" baseline="0" dirty="0" smtClean="0"/>
              <a:t>We wanted to have a solution that could be applied easily on existing current-gen assets and increase their perceived geometric detail, on all mesh types and just by switching material and creating a new </a:t>
            </a:r>
            <a:r>
              <a:rPr lang="en-CA" baseline="0" dirty="0" err="1" smtClean="0"/>
              <a:t>heightmap</a:t>
            </a:r>
            <a:r>
              <a:rPr lang="en-CA" baseline="0" dirty="0" smtClean="0"/>
              <a:t> texture – under such constraints parallax occlusion mapping seemed like a perfect fit for us.</a:t>
            </a:r>
          </a:p>
          <a:p>
            <a:endParaRPr lang="en-CA" baseline="0" dirty="0" smtClean="0"/>
          </a:p>
          <a:p>
            <a:r>
              <a:rPr lang="en-CA" baseline="0" dirty="0" smtClean="0"/>
              <a:t>We found it working really nice especially with some layered materials – it gave really interesting look on for example moss on stones.</a:t>
            </a:r>
          </a:p>
          <a:p>
            <a:r>
              <a:rPr lang="en-CA" baseline="0" dirty="0" smtClean="0"/>
              <a:t>Only one layer has parallax occlusion mapping – which gives really volumetric impression of one layer on top of the other without the need to draw two meshes, use decals or alpha blended objects.</a:t>
            </a:r>
          </a:p>
          <a:p>
            <a:endParaRPr lang="en-CA" baseline="0" dirty="0" smtClean="0"/>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CA" baseline="0" dirty="0" smtClean="0"/>
              <a:t>We were aware of multiple artifacts on mesh corners, UV seams etc. but in final game we didn’t see them due to subtleness of the effect. Still, it improved perceived depth when for example climbing rock walls.</a:t>
            </a:r>
          </a:p>
          <a:p>
            <a:pPr marL="0" indent="0">
              <a:buFont typeface="Arial" panose="020B0604020202020204" pitchFamily="34" charset="0"/>
              <a:buNone/>
            </a:pPr>
            <a:r>
              <a:rPr lang="en-CA" baseline="0" dirty="0" err="1" smtClean="0"/>
              <a:t>Bruteforce</a:t>
            </a:r>
            <a:r>
              <a:rPr lang="en-CA" baseline="0" dirty="0" smtClean="0"/>
              <a:t> approach worked really well for us after some code micro-optimizations. In general, we didn’t see any performance impact on typical scenes.</a:t>
            </a:r>
          </a:p>
          <a:p>
            <a:pPr marL="0" indent="0">
              <a:buFont typeface="Arial" panose="020B0604020202020204" pitchFamily="34" charset="0"/>
              <a:buNone/>
            </a:pPr>
            <a:r>
              <a:rPr lang="en-CA" baseline="0" dirty="0" smtClean="0"/>
              <a:t>We tried “</a:t>
            </a:r>
            <a:r>
              <a:rPr lang="en-CA" baseline="0" dirty="0" err="1" smtClean="0"/>
              <a:t>Quadtree</a:t>
            </a:r>
            <a:r>
              <a:rPr lang="en-CA" baseline="0" dirty="0" smtClean="0"/>
              <a:t> Displacement Mapping” by Michal </a:t>
            </a:r>
            <a:r>
              <a:rPr lang="en-CA" baseline="0" dirty="0" err="1" smtClean="0"/>
              <a:t>Drobot</a:t>
            </a:r>
            <a:r>
              <a:rPr lang="en-CA" baseline="0" dirty="0" smtClean="0"/>
              <a:t>, but saw no performance difference (lower wave occupancy?).</a:t>
            </a:r>
          </a:p>
          <a:p>
            <a:endParaRPr lang="en-CA" baseline="0" dirty="0" smtClean="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77</a:t>
            </a:fld>
            <a:endParaRPr lang="en-US"/>
          </a:p>
        </p:txBody>
      </p:sp>
    </p:spTree>
    <p:extLst>
      <p:ext uri="{BB962C8B-B14F-4D97-AF65-F5344CB8AC3E}">
        <p14:creationId xmlns:p14="http://schemas.microsoft.com/office/powerpoint/2010/main" val="294425578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CA" sz="900" dirty="0" smtClean="0"/>
              <a:t>On POM just like on screenspace reflections, brute-force</a:t>
            </a:r>
            <a:r>
              <a:rPr lang="en-CA" sz="900" baseline="0" dirty="0" smtClean="0"/>
              <a:t> linear search worked very well. We tried </a:t>
            </a:r>
            <a:r>
              <a:rPr lang="en-CA" sz="900" baseline="0" dirty="0" err="1" smtClean="0"/>
              <a:t>quadtree</a:t>
            </a:r>
            <a:r>
              <a:rPr lang="en-CA" sz="900" baseline="0" dirty="0" smtClean="0"/>
              <a:t> displacement mapping, but it was giving similar performance and quality results – due to much lower shader wave occupancy, so we kept simpler solution with less asset dependency.</a:t>
            </a:r>
            <a:endParaRPr lang="en-CA" sz="9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CA" sz="900" dirty="0" smtClean="0"/>
              <a:t>To get smooth effect</a:t>
            </a:r>
            <a:r>
              <a:rPr lang="en-CA" sz="900" baseline="0" dirty="0" smtClean="0"/>
              <a:t> without problems at grazing angles and without aliasing and performance problems in distance, it is quite important to pre-calculate </a:t>
            </a:r>
            <a:r>
              <a:rPr lang="en-CA" sz="900" baseline="0" dirty="0" err="1" smtClean="0"/>
              <a:t>mip</a:t>
            </a:r>
            <a:r>
              <a:rPr lang="en-CA" sz="900" baseline="0" dirty="0" smtClean="0"/>
              <a:t> level and fade the effect out manually with distance.</a:t>
            </a:r>
            <a:endParaRPr lang="en-CA" sz="9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CA" sz="900" baseline="0" dirty="0" smtClean="0"/>
              <a:t>It is beneficial to batch up to four reads together on PS4 (see </a:t>
            </a:r>
            <a:r>
              <a:rPr lang="en-US" sz="900" dirty="0" err="1" smtClean="0"/>
              <a:t>Valient</a:t>
            </a:r>
            <a:r>
              <a:rPr lang="en-US" sz="900" dirty="0" smtClean="0"/>
              <a:t>, “</a:t>
            </a:r>
            <a:r>
              <a:rPr lang="en-US" sz="900" i="1" dirty="0" err="1" smtClean="0"/>
              <a:t>Killzone</a:t>
            </a:r>
            <a:r>
              <a:rPr lang="en-US" sz="900" i="1" dirty="0" smtClean="0"/>
              <a:t> </a:t>
            </a:r>
            <a:r>
              <a:rPr lang="en-US" sz="900" i="1" dirty="0" err="1" smtClean="0"/>
              <a:t>Shadowfall</a:t>
            </a:r>
            <a:r>
              <a:rPr lang="en-US" sz="900" i="1" dirty="0" smtClean="0"/>
              <a:t> Demo Postmortem</a:t>
            </a:r>
            <a:r>
              <a:rPr lang="en-US" sz="900" dirty="0" smtClean="0"/>
              <a:t>”, Guerilla Games</a:t>
            </a:r>
            <a:r>
              <a:rPr lang="en-CA" sz="900" baseline="0" dirty="0" smtClean="0"/>
              <a:t>) and *in this case* partially unroll the loops.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CA" sz="900" baseline="0" dirty="0" smtClean="0"/>
              <a:t>Remember to turn off </a:t>
            </a:r>
            <a:r>
              <a:rPr lang="en-CA" sz="900" baseline="0" dirty="0" err="1" smtClean="0"/>
              <a:t>aniso</a:t>
            </a:r>
            <a:r>
              <a:rPr lang="en-CA" sz="900" baseline="0" dirty="0" smtClean="0"/>
              <a:t> filtering on height maps and similar textures! In our engine texture filtering of asset textures is artist driven and at first they didn’t set it for </a:t>
            </a:r>
            <a:r>
              <a:rPr lang="en-CA" sz="900" baseline="0" dirty="0" err="1" smtClean="0"/>
              <a:t>heightmap</a:t>
            </a:r>
            <a:r>
              <a:rPr lang="en-CA" sz="900" baseline="0" dirty="0" smtClean="0"/>
              <a:t> textures…</a:t>
            </a:r>
            <a:endParaRPr lang="en-CA" sz="900" dirty="0" smtClean="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78</a:t>
            </a:fld>
            <a:endParaRPr lang="en-US"/>
          </a:p>
        </p:txBody>
      </p:sp>
    </p:spTree>
    <p:extLst>
      <p:ext uri="{BB962C8B-B14F-4D97-AF65-F5344CB8AC3E}">
        <p14:creationId xmlns:p14="http://schemas.microsoft.com/office/powerpoint/2010/main" val="176438420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Whole “</a:t>
            </a:r>
            <a:r>
              <a:rPr lang="en-CA" dirty="0" err="1" smtClean="0"/>
              <a:t>bruteforce</a:t>
            </a:r>
            <a:r>
              <a:rPr lang="en-CA" dirty="0" smtClean="0"/>
              <a:t>” Parallax Occlusion Mapping algorithm</a:t>
            </a:r>
            <a:r>
              <a:rPr lang="en-CA" baseline="0" dirty="0" smtClean="0"/>
              <a:t> – how we batch texture reads together.</a:t>
            </a:r>
            <a:endParaRPr lang="en-CA" dirty="0" smtClean="0"/>
          </a:p>
          <a:p>
            <a:r>
              <a:rPr lang="en-CA" dirty="0" smtClean="0"/>
              <a:t>Note that:</a:t>
            </a:r>
          </a:p>
          <a:p>
            <a:pPr marL="171450" indent="-171450">
              <a:buFont typeface="Arial" panose="020B0604020202020204" pitchFamily="34" charset="0"/>
              <a:buChar char="•"/>
            </a:pPr>
            <a:r>
              <a:rPr lang="en-CA" dirty="0" smtClean="0"/>
              <a:t>There is safety guard</a:t>
            </a:r>
            <a:r>
              <a:rPr lang="en-CA" baseline="0" dirty="0" smtClean="0"/>
              <a:t> (24 iterations) added mainly for the game editor – to avoid driver crash when for example mesh with wrong tangent space is provided.</a:t>
            </a:r>
          </a:p>
          <a:p>
            <a:pPr marL="171450" indent="-171450">
              <a:buFont typeface="Arial" panose="020B0604020202020204" pitchFamily="34" charset="0"/>
              <a:buChar char="•"/>
            </a:pPr>
            <a:r>
              <a:rPr lang="en-CA" baseline="0" dirty="0" err="1" smtClean="0"/>
              <a:t>Miplevel</a:t>
            </a:r>
            <a:r>
              <a:rPr lang="en-CA" baseline="0" dirty="0" smtClean="0"/>
              <a:t> is calculated just once and assumed constant</a:t>
            </a:r>
            <a:endParaRPr lang="en-CA" dirty="0" smtClean="0"/>
          </a:p>
          <a:p>
            <a:pPr marL="171450" indent="-171450">
              <a:buFont typeface="Arial" panose="020B0604020202020204" pitchFamily="34" charset="0"/>
              <a:buChar char="•"/>
            </a:pPr>
            <a:r>
              <a:rPr lang="en-CA" dirty="0" smtClean="0"/>
              <a:t>In branch coordinates</a:t>
            </a:r>
            <a:r>
              <a:rPr lang="en-CA" baseline="0" dirty="0" smtClean="0"/>
              <a:t> are checked in reverse order (we effectively pick the closest hit)</a:t>
            </a:r>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79</a:t>
            </a:fld>
            <a:endParaRPr lang="en-US"/>
          </a:p>
        </p:txBody>
      </p:sp>
    </p:spTree>
    <p:extLst>
      <p:ext uri="{BB962C8B-B14F-4D97-AF65-F5344CB8AC3E}">
        <p14:creationId xmlns:p14="http://schemas.microsoft.com/office/powerpoint/2010/main" val="63317091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smtClean="0"/>
              <a:t>Rain</a:t>
            </a:r>
            <a:endParaRPr lang="en-CA" b="1" baseline="0" dirty="0" smtClean="0"/>
          </a:p>
          <a:p>
            <a:endParaRPr lang="en-CA" baseline="0" dirty="0" smtClean="0"/>
          </a:p>
          <a:p>
            <a:r>
              <a:rPr lang="en-CA" baseline="0" dirty="0" smtClean="0"/>
              <a:t>Tropical climate of Caribbean Sea area is extremely unpredictable with often rain showers and rain storms. </a:t>
            </a:r>
          </a:p>
          <a:p>
            <a:r>
              <a:rPr lang="en-CA" baseline="0" dirty="0" smtClean="0"/>
              <a:t>We had a decent weather system used in previous AC games, but we wanted to improve overall look of rain and wet surfaces.</a:t>
            </a:r>
          </a:p>
          <a:p>
            <a:r>
              <a:rPr lang="en-CA" baseline="0" dirty="0" smtClean="0"/>
              <a:t>On the next gen consoles, we wanted to use compute and geometry shaders to achieve this effect and have fully procedural, but art-driven effect.</a:t>
            </a:r>
            <a:br>
              <a:rPr lang="en-CA" baseline="0" dirty="0" smtClean="0"/>
            </a:br>
            <a:r>
              <a:rPr lang="en-CA" baseline="0" dirty="0" smtClean="0"/>
              <a:t/>
            </a:r>
            <a:br>
              <a:rPr lang="en-CA" baseline="0" dirty="0" smtClean="0"/>
            </a:br>
            <a:r>
              <a:rPr lang="en-CA" baseline="0" dirty="0" smtClean="0"/>
              <a:t>SHOW VIDEO HERE</a:t>
            </a:r>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80</a:t>
            </a:fld>
            <a:endParaRPr lang="en-US"/>
          </a:p>
        </p:txBody>
      </p:sp>
    </p:spTree>
    <p:extLst>
      <p:ext uri="{BB962C8B-B14F-4D97-AF65-F5344CB8AC3E}">
        <p14:creationId xmlns:p14="http://schemas.microsoft.com/office/powerpoint/2010/main" val="345966305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CA" dirty="0" smtClean="0"/>
              <a:t>Rain drop system – simulation and rendering</a:t>
            </a:r>
          </a:p>
          <a:p>
            <a:pPr marL="0" indent="0">
              <a:buNone/>
            </a:pPr>
            <a:r>
              <a:rPr lang="en-CA" dirty="0" smtClean="0"/>
              <a:t>Due to rather simple nature of rain simulation</a:t>
            </a:r>
            <a:r>
              <a:rPr lang="en-CA" baseline="0" dirty="0" smtClean="0"/>
              <a:t> (but </a:t>
            </a:r>
            <a:r>
              <a:rPr lang="en-CA" dirty="0" smtClean="0"/>
              <a:t>massive</a:t>
            </a:r>
            <a:r>
              <a:rPr lang="en-CA" baseline="0" dirty="0" smtClean="0"/>
              <a:t> particle count), we decided to keep whole simulation on GPU.</a:t>
            </a:r>
          </a:p>
          <a:p>
            <a:pPr marL="0" indent="0">
              <a:buNone/>
            </a:pPr>
            <a:r>
              <a:rPr lang="en-CA" baseline="0" dirty="0" smtClean="0"/>
              <a:t>Rain behavior and physics were simulated using compute shaders and then later expanded from points to target rain geometry using geometry shaders.</a:t>
            </a:r>
          </a:p>
          <a:p>
            <a:pPr marL="0" indent="0">
              <a:buNone/>
            </a:pPr>
            <a:r>
              <a:rPr lang="en-CA" baseline="0" dirty="0" smtClean="0"/>
              <a:t>To avoid “popping” of rain drops but still have decent performance, we have 9 active rain clusters (3x3 grid), centered around the camera. Rain is simulated in all of them, but only ones that are intersecting the camera frustum are being rendered.</a:t>
            </a:r>
          </a:p>
          <a:p>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81</a:t>
            </a:fld>
            <a:endParaRPr lang="en-US"/>
          </a:p>
        </p:txBody>
      </p:sp>
    </p:spTree>
    <p:extLst>
      <p:ext uri="{BB962C8B-B14F-4D97-AF65-F5344CB8AC3E}">
        <p14:creationId xmlns:p14="http://schemas.microsoft.com/office/powerpoint/2010/main" val="125416228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We take multiple factors into account</a:t>
            </a:r>
            <a:r>
              <a:rPr lang="en-CA" baseline="0" dirty="0" smtClean="0"/>
              <a:t> during the simulation</a:t>
            </a:r>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82</a:t>
            </a:fld>
            <a:endParaRPr lang="en-US"/>
          </a:p>
        </p:txBody>
      </p:sp>
    </p:spTree>
    <p:extLst>
      <p:ext uri="{BB962C8B-B14F-4D97-AF65-F5344CB8AC3E}">
        <p14:creationId xmlns:p14="http://schemas.microsoft.com/office/powerpoint/2010/main" val="64530943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CA" baseline="0" dirty="0" smtClean="0"/>
              <a:t>Rain update process:</a:t>
            </a:r>
          </a:p>
          <a:p>
            <a:pPr marL="228600" indent="-228600">
              <a:buAutoNum type="arabicPeriod"/>
            </a:pPr>
            <a:r>
              <a:rPr lang="en-CA" baseline="0" dirty="0" smtClean="0"/>
              <a:t>Using rain map as occlusion information, we spawn some new rain drops at random positions on top of each cluster and append it to previous frames buffer with rain drops using a compute shader.</a:t>
            </a:r>
          </a:p>
          <a:p>
            <a:pPr marL="228600" indent="-228600">
              <a:buAutoNum type="arabicPeriod"/>
            </a:pPr>
            <a:r>
              <a:rPr lang="en-CA" baseline="0" dirty="0" smtClean="0"/>
              <a:t>Update information about rain drops using their velocity, mass and wind information. We also calculate screen-space precise collision to determine which rain drops are colliding with the scene and spawn splashes instead. Every splash is composed from 6 wider rain drops that die out very quickly.</a:t>
            </a:r>
          </a:p>
          <a:p>
            <a:pPr marL="228600" indent="-228600">
              <a:buAutoNum type="arabicPeriod"/>
            </a:pPr>
            <a:r>
              <a:rPr lang="en-CA" baseline="0" dirty="0" smtClean="0"/>
              <a:t>We draw rain drops using geometry shaders to expand points to sprites.</a:t>
            </a:r>
          </a:p>
          <a:p>
            <a:pPr marL="228600" indent="-228600">
              <a:buAutoNum type="arabicPeriod"/>
            </a:pPr>
            <a:r>
              <a:rPr lang="en-CA" baseline="0" dirty="0" smtClean="0"/>
              <a:t>Rain point sprite buffers from given frame are used in the following frame.</a:t>
            </a:r>
          </a:p>
          <a:p>
            <a:pPr marL="228600" indent="-228600">
              <a:buAutoNum type="arabicPeriod"/>
            </a:pPr>
            <a:endParaRPr lang="en-CA" baseline="0" dirty="0" smtClean="0"/>
          </a:p>
          <a:p>
            <a:pPr marL="0" indent="0">
              <a:buNone/>
            </a:pPr>
            <a:r>
              <a:rPr lang="en-CA" baseline="0" dirty="0" smtClean="0"/>
              <a:t>Information from Nth frame will be used in the N+1th frame rain drop system update to keep the simulation </a:t>
            </a:r>
            <a:r>
              <a:rPr lang="en-CA" baseline="0" dirty="0" err="1" smtClean="0"/>
              <a:t>continous</a:t>
            </a:r>
            <a:r>
              <a:rPr lang="en-CA" baseline="0" dirty="0" smtClean="0"/>
              <a:t>.</a:t>
            </a:r>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83</a:t>
            </a:fld>
            <a:endParaRPr lang="en-US"/>
          </a:p>
        </p:txBody>
      </p:sp>
    </p:spTree>
    <p:extLst>
      <p:ext uri="{BB962C8B-B14F-4D97-AF65-F5344CB8AC3E}">
        <p14:creationId xmlns:p14="http://schemas.microsoft.com/office/powerpoint/2010/main" val="345966305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Geometry</a:t>
            </a:r>
            <a:r>
              <a:rPr lang="en-CA" baseline="0" dirty="0" smtClean="0"/>
              <a:t> shaders increase bandwidth usage a lot - all generated data must pass through memory. </a:t>
            </a:r>
          </a:p>
          <a:p>
            <a:r>
              <a:rPr lang="en-CA" baseline="0" dirty="0" smtClean="0"/>
              <a:t>We found out that it is beneficial to:</a:t>
            </a:r>
          </a:p>
          <a:p>
            <a:pPr marL="171450" indent="-171450">
              <a:buFont typeface="Arial" panose="020B0604020202020204" pitchFamily="34" charset="0"/>
              <a:buChar char="•"/>
            </a:pPr>
            <a:r>
              <a:rPr lang="en-CA" baseline="0" dirty="0" smtClean="0"/>
              <a:t>Minimize both maximum and actual number of generated vertices from a GS.</a:t>
            </a:r>
          </a:p>
          <a:p>
            <a:pPr marL="171450" indent="-171450">
              <a:buFont typeface="Arial" panose="020B0604020202020204" pitchFamily="34" charset="0"/>
              <a:buChar char="•"/>
            </a:pPr>
            <a:r>
              <a:rPr lang="en-CA" baseline="0" dirty="0" smtClean="0"/>
              <a:t>Minimize output and output vertex size. Some fields that are redundant can be safely removed and calculations moved to the PS. If they are relatively simple they will be scheduled better on the per-pixel level. Sometimes it is even better to fetch such value from global memory (constant/instance buffer).</a:t>
            </a:r>
          </a:p>
          <a:p>
            <a:pPr marL="171450" indent="-171450">
              <a:buFont typeface="Arial" panose="020B0604020202020204" pitchFamily="34" charset="0"/>
              <a:buChar char="•"/>
            </a:pPr>
            <a:r>
              <a:rPr lang="en-CA" baseline="0" dirty="0" smtClean="0"/>
              <a:t>It is usually trivial to implement some sort of frustum/occlusion culling in the GS. We found even doubled performance on this stage just by doing it. </a:t>
            </a:r>
          </a:p>
          <a:p>
            <a:pPr marL="171450" indent="-171450">
              <a:buFont typeface="Arial" panose="020B0604020202020204" pitchFamily="34" charset="0"/>
              <a:buChar char="•"/>
            </a:pPr>
            <a:r>
              <a:rPr lang="en-CA" baseline="0" dirty="0" smtClean="0"/>
              <a:t>Early out branches seem to not add any significant performance overhead and can save a lot of generated bandwidth. </a:t>
            </a:r>
          </a:p>
          <a:p>
            <a:pPr marL="171450" indent="-171450">
              <a:buFont typeface="Arial" panose="020B0604020202020204" pitchFamily="34" charset="0"/>
              <a:buChar char="•"/>
            </a:pPr>
            <a:r>
              <a:rPr lang="en-CA" baseline="0" dirty="0" smtClean="0"/>
              <a:t>We didn’t have time, but want to investigate if generating whole vertex buffers (with 4x more outputted data – per vertex not per sprite) on the GPU would be better. It could provide better parallelism and pipelining with exactly same BW usage (this data must pass through the memory anyway).</a:t>
            </a:r>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84</a:t>
            </a:fld>
            <a:endParaRPr lang="en-US"/>
          </a:p>
        </p:txBody>
      </p:sp>
    </p:spTree>
    <p:extLst>
      <p:ext uri="{BB962C8B-B14F-4D97-AF65-F5344CB8AC3E}">
        <p14:creationId xmlns:p14="http://schemas.microsoft.com/office/powerpoint/2010/main" val="344693294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It turned out</a:t>
            </a:r>
            <a:r>
              <a:rPr lang="en-CA" baseline="0" dirty="0" smtClean="0"/>
              <a:t> that moving particles update to the GPU was a good decision:</a:t>
            </a:r>
          </a:p>
          <a:p>
            <a:pPr marL="171450" indent="-171450">
              <a:buFont typeface="Arial" panose="020B0604020202020204" pitchFamily="34" charset="0"/>
              <a:buChar char="•"/>
            </a:pPr>
            <a:r>
              <a:rPr lang="en-CA" baseline="0" dirty="0" smtClean="0"/>
              <a:t>Compute shaders are capable of updating huge amount of particles in negligible time. We were updating even not visible particles (clusters behind the camera) and the performance was very good. We avoided multiple CPU/GPU sync points like fetching the </a:t>
            </a:r>
            <a:r>
              <a:rPr lang="en-CA" baseline="0" dirty="0" err="1" smtClean="0"/>
              <a:t>rainmap</a:t>
            </a:r>
            <a:r>
              <a:rPr lang="en-CA" baseline="0" dirty="0" smtClean="0"/>
              <a:t>, spawning rain splashes on the CPU, updating the dynamic resources etc. </a:t>
            </a:r>
          </a:p>
          <a:p>
            <a:pPr marL="171450" indent="-171450">
              <a:buFont typeface="Arial" panose="020B0604020202020204" pitchFamily="34" charset="0"/>
              <a:buChar char="•"/>
            </a:pPr>
            <a:r>
              <a:rPr lang="en-CA" dirty="0" smtClean="0"/>
              <a:t>You can implement</a:t>
            </a:r>
            <a:r>
              <a:rPr lang="en-CA" baseline="0" dirty="0" smtClean="0"/>
              <a:t> even very complex logic in compute shader, with branches etc. but some features are tricky. For example spawning new particles on particle death requires implementing additional CS passes. Also getting good random numbers in CS is not easy – we prepared a buffer with </a:t>
            </a:r>
            <a:r>
              <a:rPr lang="en-CA" baseline="0" dirty="0" err="1" smtClean="0"/>
              <a:t>precomputed</a:t>
            </a:r>
            <a:r>
              <a:rPr lang="en-CA" baseline="0" dirty="0" smtClean="0"/>
              <a:t> random numbers.</a:t>
            </a:r>
          </a:p>
          <a:p>
            <a:pPr marL="171450" indent="-171450">
              <a:buFont typeface="Arial" panose="020B0604020202020204" pitchFamily="34" charset="0"/>
              <a:buChar char="•"/>
            </a:pPr>
            <a:r>
              <a:rPr lang="en-CA" baseline="0" dirty="0" smtClean="0"/>
              <a:t>It is definitely worth investigating moving more particle system simulation to GPU to offload the CPU. </a:t>
            </a:r>
          </a:p>
          <a:p>
            <a:pPr marL="171450" indent="-171450">
              <a:buFont typeface="Arial" panose="020B0604020202020204" pitchFamily="34" charset="0"/>
              <a:buChar char="•"/>
            </a:pPr>
            <a:r>
              <a:rPr lang="en-CA" baseline="0" dirty="0" smtClean="0"/>
              <a:t>We didn’t need to optimize any of our compute shaders</a:t>
            </a:r>
          </a:p>
          <a:p>
            <a:pPr marL="171450" indent="-171450">
              <a:buFont typeface="Arial" panose="020B0604020202020204" pitchFamily="34" charset="0"/>
              <a:buChar char="•"/>
            </a:pPr>
            <a:r>
              <a:rPr lang="en-CA" baseline="0" dirty="0" smtClean="0"/>
              <a:t>Geometry shaders turned out to be a performance bottleneck. While we saved lots of memory bandwidth by simulating rain drops as points in the CS, the need to expand them in GS turned out to consume lots of GPU time and we needed to optimize it heavily. Rain without those optimizations was taking up to 20ms!</a:t>
            </a:r>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85</a:t>
            </a:fld>
            <a:endParaRPr lang="en-US"/>
          </a:p>
        </p:txBody>
      </p:sp>
    </p:spTree>
    <p:extLst>
      <p:ext uri="{BB962C8B-B14F-4D97-AF65-F5344CB8AC3E}">
        <p14:creationId xmlns:p14="http://schemas.microsoft.com/office/powerpoint/2010/main" val="17192189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Old</a:t>
            </a:r>
            <a:r>
              <a:rPr lang="en-CA" baseline="0" dirty="0" smtClean="0"/>
              <a:t> AC3 technique – just the ambient cube. (screenshot doesn’t have the AO part, just pure ambient lighting)</a:t>
            </a:r>
          </a:p>
          <a:p>
            <a:r>
              <a:rPr lang="en-CA" baseline="0" dirty="0" smtClean="0"/>
              <a:t>Screenshot from around 7-8PM, because of very low sun elevation this part of town is completely in shadow. </a:t>
            </a:r>
          </a:p>
          <a:p>
            <a:r>
              <a:rPr lang="en-CA" baseline="0" dirty="0" smtClean="0"/>
              <a:t>Effect – uninteresting, artificial look. Loss of almost all normal mapping and lighting variety. </a:t>
            </a:r>
          </a:p>
          <a:p>
            <a:r>
              <a:rPr lang="en-CA" baseline="0" dirty="0" smtClean="0"/>
              <a:t>It is also too dark, but brighter values would result in even flatter look.</a:t>
            </a:r>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9</a:t>
            </a:fld>
            <a:endParaRPr lang="en-US"/>
          </a:p>
        </p:txBody>
      </p:sp>
    </p:spTree>
    <p:extLst>
      <p:ext uri="{BB962C8B-B14F-4D97-AF65-F5344CB8AC3E}">
        <p14:creationId xmlns:p14="http://schemas.microsoft.com/office/powerpoint/2010/main" val="370326703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86</a:t>
            </a:fld>
            <a:endParaRPr lang="en-US"/>
          </a:p>
        </p:txBody>
      </p:sp>
    </p:spTree>
    <p:extLst>
      <p:ext uri="{BB962C8B-B14F-4D97-AF65-F5344CB8AC3E}">
        <p14:creationId xmlns:p14="http://schemas.microsoft.com/office/powerpoint/2010/main" val="202788878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87</a:t>
            </a:fld>
            <a:endParaRPr lang="en-US"/>
          </a:p>
        </p:txBody>
      </p:sp>
    </p:spTree>
    <p:extLst>
      <p:ext uri="{BB962C8B-B14F-4D97-AF65-F5344CB8AC3E}">
        <p14:creationId xmlns:p14="http://schemas.microsoft.com/office/powerpoint/2010/main" val="35086730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This</a:t>
            </a:r>
            <a:r>
              <a:rPr lang="en-CA" baseline="0" dirty="0" smtClean="0"/>
              <a:t> is how our bounced lighting looks like. We get light bounce from proper direction with proper shadowing. Lighting varies not only with direction, but also with world position.</a:t>
            </a:r>
          </a:p>
          <a:p>
            <a:r>
              <a:rPr lang="en-CA" baseline="0" dirty="0" smtClean="0"/>
              <a:t>We start to see some normal mapping on the ground.</a:t>
            </a:r>
            <a:endParaRPr lang="fr-CA" dirty="0"/>
          </a:p>
        </p:txBody>
      </p:sp>
      <p:sp>
        <p:nvSpPr>
          <p:cNvPr id="4" name="Slide Number Placeholder 3"/>
          <p:cNvSpPr>
            <a:spLocks noGrp="1"/>
          </p:cNvSpPr>
          <p:nvPr>
            <p:ph type="sldNum" sz="quarter" idx="10"/>
          </p:nvPr>
        </p:nvSpPr>
        <p:spPr/>
        <p:txBody>
          <a:bodyPr/>
          <a:lstStyle/>
          <a:p>
            <a:pPr>
              <a:defRPr/>
            </a:pPr>
            <a:fld id="{1A971900-241C-4E4A-BC3F-064FFF1686E9}" type="slidenum">
              <a:rPr lang="en-US" smtClean="0"/>
              <a:pPr>
                <a:defRPr/>
              </a:pPr>
              <a:t>10</a:t>
            </a:fld>
            <a:endParaRPr lang="en-US"/>
          </a:p>
        </p:txBody>
      </p:sp>
    </p:spTree>
    <p:extLst>
      <p:ext uri="{BB962C8B-B14F-4D97-AF65-F5344CB8AC3E}">
        <p14:creationId xmlns:p14="http://schemas.microsoft.com/office/powerpoint/2010/main" val="36967675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2" descr="GDC14_PPT_Title.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1291" cy="5143500"/>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666750"/>
            <a:ext cx="8077200" cy="781050"/>
          </a:xfrm>
          <a:prstGeom prst="rect">
            <a:avLst/>
          </a:prstGeom>
        </p:spPr>
        <p:txBody>
          <a:bodyPr/>
          <a:lstStyle/>
          <a:p>
            <a:r>
              <a:rPr lang="en-US" smtClean="0"/>
              <a:t>Click to edit Master title style</a:t>
            </a:r>
            <a:endParaRPr lang="en-US"/>
          </a:p>
        </p:txBody>
      </p:sp>
      <p:sp>
        <p:nvSpPr>
          <p:cNvPr id="4" name="Content Placeholder 3"/>
          <p:cNvSpPr>
            <a:spLocks noGrp="1"/>
          </p:cNvSpPr>
          <p:nvPr>
            <p:ph sz="quarter" idx="10"/>
          </p:nvPr>
        </p:nvSpPr>
        <p:spPr>
          <a:xfrm>
            <a:off x="533400" y="1504950"/>
            <a:ext cx="8077200" cy="2743200"/>
          </a:xfrm>
          <a:prstGeom prst="rect">
            <a:avLst/>
          </a:prstGeom>
        </p:spPr>
        <p:txBody>
          <a:bodyPr/>
          <a:lstStyle>
            <a:lvl1pPr indent="-274320">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descr="GDC14_PPT_Conten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1291" cy="5143500"/>
          </a:xfrm>
          <a:prstGeom prst="rect">
            <a:avLst/>
          </a:prstGeom>
        </p:spPr>
      </p:pic>
    </p:spTree>
  </p:cSld>
  <p:clrMap bg1="dk2" tx1="lt1" bg2="dk1" tx2="lt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l" rtl="0" eaLnBrk="0" fontAlgn="base" hangingPunct="0">
        <a:spcBef>
          <a:spcPct val="0"/>
        </a:spcBef>
        <a:spcAft>
          <a:spcPct val="0"/>
        </a:spcAft>
        <a:defRPr sz="3600">
          <a:solidFill>
            <a:srgbClr val="000000"/>
          </a:solidFill>
          <a:latin typeface="+mj-lt"/>
          <a:ea typeface="ヒラギノ角ゴ Pro W3" pitchFamily="80" charset="-128"/>
          <a:cs typeface="ヒラギノ角ゴ Pro W3" pitchFamily="80" charset="-128"/>
        </a:defRPr>
      </a:lvl1pPr>
      <a:lvl2pPr algn="l" rtl="0" eaLnBrk="0" fontAlgn="base" hangingPunct="0">
        <a:spcBef>
          <a:spcPct val="0"/>
        </a:spcBef>
        <a:spcAft>
          <a:spcPct val="0"/>
        </a:spcAft>
        <a:defRPr sz="4000">
          <a:solidFill>
            <a:srgbClr val="000000"/>
          </a:solidFill>
          <a:latin typeface="Verdana" pitchFamily="45" charset="0"/>
          <a:ea typeface="ヒラギノ角ゴ Pro W3" pitchFamily="80" charset="-128"/>
          <a:cs typeface="ヒラギノ角ゴ Pro W3" pitchFamily="80" charset="-128"/>
        </a:defRPr>
      </a:lvl2pPr>
      <a:lvl3pPr algn="l" rtl="0" eaLnBrk="0" fontAlgn="base" hangingPunct="0">
        <a:spcBef>
          <a:spcPct val="0"/>
        </a:spcBef>
        <a:spcAft>
          <a:spcPct val="0"/>
        </a:spcAft>
        <a:defRPr sz="4000">
          <a:solidFill>
            <a:srgbClr val="000000"/>
          </a:solidFill>
          <a:latin typeface="Verdana" pitchFamily="45" charset="0"/>
          <a:ea typeface="ヒラギノ角ゴ Pro W3" pitchFamily="80" charset="-128"/>
          <a:cs typeface="ヒラギノ角ゴ Pro W3" pitchFamily="80" charset="-128"/>
        </a:defRPr>
      </a:lvl3pPr>
      <a:lvl4pPr algn="l" rtl="0" eaLnBrk="0" fontAlgn="base" hangingPunct="0">
        <a:spcBef>
          <a:spcPct val="0"/>
        </a:spcBef>
        <a:spcAft>
          <a:spcPct val="0"/>
        </a:spcAft>
        <a:defRPr sz="4000">
          <a:solidFill>
            <a:srgbClr val="000000"/>
          </a:solidFill>
          <a:latin typeface="Verdana" pitchFamily="45" charset="0"/>
          <a:ea typeface="ヒラギノ角ゴ Pro W3" pitchFamily="80" charset="-128"/>
          <a:cs typeface="ヒラギノ角ゴ Pro W3" pitchFamily="80" charset="-128"/>
        </a:defRPr>
      </a:lvl4pPr>
      <a:lvl5pPr algn="l" rtl="0" eaLnBrk="0" fontAlgn="base" hangingPunct="0">
        <a:spcBef>
          <a:spcPct val="0"/>
        </a:spcBef>
        <a:spcAft>
          <a:spcPct val="0"/>
        </a:spcAft>
        <a:defRPr sz="4000">
          <a:solidFill>
            <a:srgbClr val="000000"/>
          </a:solidFill>
          <a:latin typeface="Verdana" pitchFamily="45" charset="0"/>
          <a:ea typeface="ヒラギノ角ゴ Pro W3" pitchFamily="80" charset="-128"/>
          <a:cs typeface="ヒラギノ角ゴ Pro W3" pitchFamily="80" charset="-128"/>
        </a:defRPr>
      </a:lvl5pPr>
      <a:lvl6pPr marL="457200" algn="l" rtl="0" fontAlgn="base">
        <a:spcBef>
          <a:spcPct val="0"/>
        </a:spcBef>
        <a:spcAft>
          <a:spcPct val="0"/>
        </a:spcAft>
        <a:defRPr sz="4000">
          <a:solidFill>
            <a:srgbClr val="000000"/>
          </a:solidFill>
          <a:latin typeface="Verdana" pitchFamily="45" charset="0"/>
        </a:defRPr>
      </a:lvl6pPr>
      <a:lvl7pPr marL="914400" algn="l" rtl="0" fontAlgn="base">
        <a:spcBef>
          <a:spcPct val="0"/>
        </a:spcBef>
        <a:spcAft>
          <a:spcPct val="0"/>
        </a:spcAft>
        <a:defRPr sz="4000">
          <a:solidFill>
            <a:srgbClr val="000000"/>
          </a:solidFill>
          <a:latin typeface="Verdana" pitchFamily="45" charset="0"/>
        </a:defRPr>
      </a:lvl7pPr>
      <a:lvl8pPr marL="1371600" algn="l" rtl="0" fontAlgn="base">
        <a:spcBef>
          <a:spcPct val="0"/>
        </a:spcBef>
        <a:spcAft>
          <a:spcPct val="0"/>
        </a:spcAft>
        <a:defRPr sz="4000">
          <a:solidFill>
            <a:srgbClr val="000000"/>
          </a:solidFill>
          <a:latin typeface="Verdana" pitchFamily="45" charset="0"/>
        </a:defRPr>
      </a:lvl8pPr>
      <a:lvl9pPr marL="1828800" algn="l" rtl="0" fontAlgn="base">
        <a:spcBef>
          <a:spcPct val="0"/>
        </a:spcBef>
        <a:spcAft>
          <a:spcPct val="0"/>
        </a:spcAft>
        <a:defRPr sz="4000">
          <a:solidFill>
            <a:srgbClr val="000000"/>
          </a:solidFill>
          <a:latin typeface="Verdana" pitchFamily="45" charset="0"/>
        </a:defRPr>
      </a:lvl9pPr>
    </p:titleStyle>
    <p:bodyStyle>
      <a:lvl1pPr marL="0" indent="0" algn="l" rtl="0" eaLnBrk="0" fontAlgn="base" hangingPunct="0">
        <a:spcBef>
          <a:spcPct val="20000"/>
        </a:spcBef>
        <a:spcAft>
          <a:spcPct val="0"/>
        </a:spcAft>
        <a:buClr>
          <a:srgbClr val="000000"/>
        </a:buClr>
        <a:buSzPct val="75000"/>
        <a:buFont typeface="Verdana" pitchFamily="34" charset="0"/>
        <a:buChar char="●"/>
        <a:defRPr sz="2800">
          <a:solidFill>
            <a:srgbClr val="000000"/>
          </a:solidFill>
          <a:latin typeface="+mn-lt"/>
          <a:ea typeface="ヒラギノ角ゴ Pro W3" pitchFamily="80" charset="-128"/>
          <a:cs typeface="ヒラギノ角ゴ Pro W3" pitchFamily="80" charset="-128"/>
        </a:defRPr>
      </a:lvl1pPr>
      <a:lvl2pPr marL="742950" indent="-285750" algn="l" rtl="0" eaLnBrk="0" fontAlgn="base" hangingPunct="0">
        <a:spcBef>
          <a:spcPct val="20000"/>
        </a:spcBef>
        <a:spcAft>
          <a:spcPct val="0"/>
        </a:spcAft>
        <a:buClr>
          <a:srgbClr val="000000"/>
        </a:buClr>
        <a:buSzPct val="75000"/>
        <a:buFont typeface="Verdana" pitchFamily="34" charset="0"/>
        <a:buChar char="●"/>
        <a:defRPr sz="2400">
          <a:solidFill>
            <a:srgbClr val="000000"/>
          </a:solidFill>
          <a:latin typeface="+mn-lt"/>
          <a:ea typeface="ヒラギノ角ゴ Pro W3" pitchFamily="45" charset="-128"/>
        </a:defRPr>
      </a:lvl2pPr>
      <a:lvl3pPr marL="914400" indent="0" algn="l" rtl="0" eaLnBrk="0" fontAlgn="base" hangingPunct="0">
        <a:spcBef>
          <a:spcPct val="20000"/>
        </a:spcBef>
        <a:spcAft>
          <a:spcPct val="0"/>
        </a:spcAft>
        <a:buClr>
          <a:srgbClr val="000000"/>
        </a:buClr>
        <a:buSzPct val="75000"/>
        <a:buFont typeface="Verdana" pitchFamily="34" charset="0"/>
        <a:buChar char="●"/>
        <a:defRPr sz="2000">
          <a:solidFill>
            <a:srgbClr val="000000"/>
          </a:solidFill>
          <a:latin typeface="+mn-lt"/>
          <a:ea typeface="ヒラギノ角ゴ Pro W3" pitchFamily="45" charset="-128"/>
        </a:defRPr>
      </a:lvl3pPr>
      <a:lvl4pPr marL="1371600" indent="0" algn="l" rtl="0" eaLnBrk="0" fontAlgn="base" hangingPunct="0">
        <a:spcBef>
          <a:spcPct val="20000"/>
        </a:spcBef>
        <a:spcAft>
          <a:spcPct val="0"/>
        </a:spcAft>
        <a:buClr>
          <a:srgbClr val="000000"/>
        </a:buClr>
        <a:buSzPct val="70000"/>
        <a:buFont typeface="Verdana" pitchFamily="34" charset="0"/>
        <a:buChar char="●"/>
        <a:defRPr baseline="0">
          <a:solidFill>
            <a:srgbClr val="000000"/>
          </a:solidFill>
          <a:latin typeface="+mn-lt"/>
          <a:ea typeface="ヒラギノ角ゴ Pro W3" pitchFamily="45" charset="-128"/>
        </a:defRPr>
      </a:lvl4pPr>
      <a:lvl5pPr marL="1828800" indent="0" algn="l" rtl="0" eaLnBrk="0" fontAlgn="base" hangingPunct="0">
        <a:spcBef>
          <a:spcPct val="20000"/>
        </a:spcBef>
        <a:spcAft>
          <a:spcPct val="0"/>
        </a:spcAft>
        <a:buClr>
          <a:srgbClr val="000000"/>
        </a:buClr>
        <a:buSzPct val="75000"/>
        <a:buFont typeface="Verdana" pitchFamily="34" charset="0"/>
        <a:buChar char="●"/>
        <a:defRPr>
          <a:solidFill>
            <a:srgbClr val="000000"/>
          </a:solidFill>
          <a:latin typeface="+mn-lt"/>
          <a:ea typeface="ヒラギノ角ゴ Pro W3" pitchFamily="45" charset="-128"/>
        </a:defRPr>
      </a:lvl5pPr>
      <a:lvl6pPr marL="2514600" indent="-228600" algn="l" rtl="0" fontAlgn="base">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6pPr>
      <a:lvl7pPr marL="2971800" indent="-228600" algn="l" rtl="0" fontAlgn="base">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7pPr>
      <a:lvl8pPr marL="3429000" indent="-228600" algn="l" rtl="0" fontAlgn="base">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8pPr>
      <a:lvl9pPr marL="3886200" indent="-228600" algn="l" rtl="0" fontAlgn="base">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28.jp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hyperlink" Target="mailto:bartlomiej.wronski@ubisoft.com" TargetMode="External"/><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hyperlink" Target="http://www.bartwronski.com" TargetMode="Externa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6.wmf"/></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85800" y="1428750"/>
            <a:ext cx="7924800" cy="2286000"/>
          </a:xfrm>
          <a:prstGeom prst="rect">
            <a:avLst/>
          </a:prstGeom>
        </p:spPr>
        <p:txBody>
          <a:bodyPr/>
          <a:lstStyle/>
          <a:p>
            <a:r>
              <a:rPr lang="fr-CA" dirty="0" err="1"/>
              <a:t>Assassin's</a:t>
            </a:r>
            <a:r>
              <a:rPr lang="fr-CA" dirty="0"/>
              <a:t> </a:t>
            </a:r>
            <a:r>
              <a:rPr lang="fr-CA" dirty="0" err="1"/>
              <a:t>Creed</a:t>
            </a:r>
            <a:r>
              <a:rPr lang="fr-CA" dirty="0"/>
              <a:t> 4: Black </a:t>
            </a:r>
            <a:r>
              <a:rPr lang="fr-CA" dirty="0" smtClean="0"/>
              <a:t>Flag</a:t>
            </a:r>
            <a:br>
              <a:rPr lang="fr-CA" dirty="0" smtClean="0"/>
            </a:br>
            <a:r>
              <a:rPr lang="fr-CA" dirty="0"/>
              <a:t> </a:t>
            </a:r>
            <a:r>
              <a:rPr lang="fr-CA" dirty="0" smtClean="0"/>
              <a:t>  </a:t>
            </a:r>
            <a:r>
              <a:rPr lang="fr-CA" sz="3200" dirty="0" smtClean="0"/>
              <a:t>Road </a:t>
            </a:r>
            <a:r>
              <a:rPr lang="fr-CA" sz="3200" dirty="0"/>
              <a:t>to </a:t>
            </a:r>
            <a:r>
              <a:rPr lang="fr-CA" sz="3200" dirty="0" err="1" smtClean="0"/>
              <a:t>next</a:t>
            </a:r>
            <a:r>
              <a:rPr lang="fr-CA" sz="3200" dirty="0" err="1"/>
              <a:t>-</a:t>
            </a:r>
            <a:r>
              <a:rPr lang="fr-CA" sz="3200" dirty="0" err="1" smtClean="0"/>
              <a:t>gen</a:t>
            </a:r>
            <a:r>
              <a:rPr lang="fr-CA" sz="3200" dirty="0" smtClean="0"/>
              <a:t> </a:t>
            </a:r>
            <a:r>
              <a:rPr lang="fr-CA" sz="3200" dirty="0" err="1"/>
              <a:t>graphics</a:t>
            </a:r>
            <a:r>
              <a:rPr lang="en-US" sz="3200" dirty="0" smtClean="0"/>
              <a:t/>
            </a:r>
            <a:br>
              <a:rPr lang="en-US" sz="3200" dirty="0" smtClean="0"/>
            </a:br>
            <a:r>
              <a:rPr lang="en-US" dirty="0"/>
              <a:t/>
            </a:r>
            <a:br>
              <a:rPr lang="en-US" dirty="0"/>
            </a:br>
            <a:r>
              <a:rPr lang="en-US" sz="2400" b="1" dirty="0" err="1" smtClean="0"/>
              <a:t>Bartlomiej</a:t>
            </a:r>
            <a:r>
              <a:rPr lang="en-US" sz="2400" b="1" dirty="0" smtClean="0"/>
              <a:t> </a:t>
            </a:r>
            <a:r>
              <a:rPr lang="en-US" sz="2400" b="1" dirty="0" err="1" smtClean="0"/>
              <a:t>Wronski</a:t>
            </a:r>
            <a:r>
              <a:rPr lang="en-US" sz="2400" dirty="0"/>
              <a:t/>
            </a:r>
            <a:br>
              <a:rPr lang="en-US" sz="2400" dirty="0"/>
            </a:br>
            <a:r>
              <a:rPr lang="en-US" sz="2400" dirty="0" smtClean="0"/>
              <a:t>3D Programmer, Ubisoft Montreal</a:t>
            </a:r>
            <a:endParaRPr lang="en-US" sz="2400" dirty="0"/>
          </a:p>
        </p:txBody>
      </p:sp>
    </p:spTree>
    <p:extLst>
      <p:ext uri="{BB962C8B-B14F-4D97-AF65-F5344CB8AC3E}">
        <p14:creationId xmlns:p14="http://schemas.microsoft.com/office/powerpoint/2010/main" val="6717441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bwronski\Desktop\Screenshot0001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Box 1"/>
          <p:cNvSpPr txBox="1"/>
          <p:nvPr/>
        </p:nvSpPr>
        <p:spPr>
          <a:xfrm>
            <a:off x="98039" y="4476750"/>
            <a:ext cx="2797561" cy="461665"/>
          </a:xfrm>
          <a:prstGeom prst="rect">
            <a:avLst/>
          </a:prstGeom>
          <a:noFill/>
        </p:spPr>
        <p:txBody>
          <a:bodyPr wrap="none" rtlCol="0">
            <a:spAutoFit/>
          </a:bodyPr>
          <a:lstStyle/>
          <a:p>
            <a:r>
              <a:rPr lang="en-CA" dirty="0" smtClean="0"/>
              <a:t>Sun light bounce</a:t>
            </a:r>
            <a:endParaRPr lang="fr-CA" dirty="0"/>
          </a:p>
        </p:txBody>
      </p:sp>
    </p:spTree>
    <p:extLst>
      <p:ext uri="{BB962C8B-B14F-4D97-AF65-F5344CB8AC3E}">
        <p14:creationId xmlns:p14="http://schemas.microsoft.com/office/powerpoint/2010/main" val="9456295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C:\Users\bwronski\Desktop\combin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4000" cy="5143500"/>
          </a:xfrm>
          <a:prstGeom prst="rect">
            <a:avLst/>
          </a:prstGeom>
          <a:noFill/>
          <a:extLst>
            <a:ext uri="{909E8E84-426E-40dd-AFC4-6F175D3DCCD1}">
              <a14:hiddenFill xmlns="" xmlns:a14="http://schemas.microsoft.com/office/drawing/2010/main">
                <a:solidFill>
                  <a:srgbClr val="FFFFFF"/>
                </a:solidFill>
              </a14:hiddenFill>
            </a:ext>
          </a:extLst>
        </p:spPr>
      </p:pic>
      <p:sp>
        <p:nvSpPr>
          <p:cNvPr id="3" name="TextBox 2"/>
          <p:cNvSpPr txBox="1"/>
          <p:nvPr/>
        </p:nvSpPr>
        <p:spPr>
          <a:xfrm>
            <a:off x="154888" y="4476750"/>
            <a:ext cx="2664512" cy="461665"/>
          </a:xfrm>
          <a:prstGeom prst="rect">
            <a:avLst/>
          </a:prstGeom>
          <a:noFill/>
        </p:spPr>
        <p:txBody>
          <a:bodyPr wrap="none" rtlCol="0">
            <a:spAutoFit/>
          </a:bodyPr>
          <a:lstStyle/>
          <a:p>
            <a:r>
              <a:rPr lang="en-CA" dirty="0" smtClean="0"/>
              <a:t>Bounced + Sky </a:t>
            </a:r>
            <a:endParaRPr lang="fr-CA" dirty="0"/>
          </a:p>
        </p:txBody>
      </p:sp>
    </p:spTree>
    <p:extLst>
      <p:ext uri="{BB962C8B-B14F-4D97-AF65-F5344CB8AC3E}">
        <p14:creationId xmlns:p14="http://schemas.microsoft.com/office/powerpoint/2010/main" val="1606973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bwronski\Desktop\fin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3999" cy="5143500"/>
          </a:xfrm>
          <a:prstGeom prst="rect">
            <a:avLst/>
          </a:prstGeom>
          <a:noFill/>
          <a:extLst>
            <a:ext uri="{909E8E84-426E-40dd-AFC4-6F175D3DCCD1}">
              <a14:hiddenFill xmlns="" xmlns:a14="http://schemas.microsoft.com/office/drawing/2010/main">
                <a:solidFill>
                  <a:srgbClr val="FFFFFF"/>
                </a:solidFill>
              </a14:hiddenFill>
            </a:ext>
          </a:extLst>
        </p:spPr>
      </p:pic>
      <p:sp>
        <p:nvSpPr>
          <p:cNvPr id="3" name="TextBox 2"/>
          <p:cNvSpPr txBox="1"/>
          <p:nvPr/>
        </p:nvSpPr>
        <p:spPr>
          <a:xfrm>
            <a:off x="155973" y="4476750"/>
            <a:ext cx="910827" cy="461665"/>
          </a:xfrm>
          <a:prstGeom prst="rect">
            <a:avLst/>
          </a:prstGeom>
          <a:noFill/>
        </p:spPr>
        <p:txBody>
          <a:bodyPr wrap="none" rtlCol="0">
            <a:spAutoFit/>
          </a:bodyPr>
          <a:lstStyle/>
          <a:p>
            <a:r>
              <a:rPr lang="en-CA" dirty="0" smtClean="0"/>
              <a:t>Final</a:t>
            </a:r>
            <a:endParaRPr lang="fr-CA" dirty="0"/>
          </a:p>
        </p:txBody>
      </p:sp>
    </p:spTree>
    <p:extLst>
      <p:ext uri="{BB962C8B-B14F-4D97-AF65-F5344CB8AC3E}">
        <p14:creationId xmlns:p14="http://schemas.microsoft.com/office/powerpoint/2010/main" val="21457150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bwronski\Desktop\ambient_cube_onl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Box 1"/>
          <p:cNvSpPr txBox="1"/>
          <p:nvPr/>
        </p:nvSpPr>
        <p:spPr>
          <a:xfrm>
            <a:off x="152400" y="4474517"/>
            <a:ext cx="5562600" cy="461665"/>
          </a:xfrm>
          <a:prstGeom prst="rect">
            <a:avLst/>
          </a:prstGeom>
          <a:noFill/>
        </p:spPr>
        <p:txBody>
          <a:bodyPr wrap="square" rtlCol="0">
            <a:spAutoFit/>
          </a:bodyPr>
          <a:lstStyle/>
          <a:p>
            <a:pPr algn="l"/>
            <a:r>
              <a:rPr lang="en-CA" dirty="0" smtClean="0"/>
              <a:t>Ambient cube – comparison</a:t>
            </a:r>
            <a:endParaRPr lang="fr-CA" dirty="0"/>
          </a:p>
        </p:txBody>
      </p:sp>
    </p:spTree>
    <p:extLst>
      <p:ext uri="{BB962C8B-B14F-4D97-AF65-F5344CB8AC3E}">
        <p14:creationId xmlns:p14="http://schemas.microsoft.com/office/powerpoint/2010/main" val="34474690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140" y="787251"/>
            <a:ext cx="761999" cy="238124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787251"/>
            <a:ext cx="1112675" cy="111267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80186" y="742950"/>
            <a:ext cx="2662974" cy="166975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8" name="Right Arrow 7"/>
          <p:cNvSpPr/>
          <p:nvPr/>
        </p:nvSpPr>
        <p:spPr>
          <a:xfrm rot="4195906">
            <a:off x="1182467" y="2430160"/>
            <a:ext cx="1084851" cy="2469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9" name="Right Arrow 8"/>
          <p:cNvSpPr/>
          <p:nvPr/>
        </p:nvSpPr>
        <p:spPr>
          <a:xfrm rot="8288426">
            <a:off x="2309940" y="2556335"/>
            <a:ext cx="1055258" cy="2469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0"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17539" y="762837"/>
            <a:ext cx="1088555" cy="1451407"/>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1" name="Right Arrow 10"/>
          <p:cNvSpPr/>
          <p:nvPr/>
        </p:nvSpPr>
        <p:spPr>
          <a:xfrm rot="2171856">
            <a:off x="6149025" y="2592848"/>
            <a:ext cx="1101936" cy="2469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2" name="Right Arrow 11"/>
          <p:cNvSpPr/>
          <p:nvPr/>
        </p:nvSpPr>
        <p:spPr>
          <a:xfrm rot="5400000">
            <a:off x="7479642" y="2699849"/>
            <a:ext cx="564351" cy="2469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5"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78386" y="3286124"/>
            <a:ext cx="2693011" cy="170796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6" name="Picture 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291880" y="3257550"/>
            <a:ext cx="2677991" cy="1698439"/>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7" name="Picture 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380186" y="3286124"/>
            <a:ext cx="2662974" cy="168891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9" name="Right Arrow 18"/>
          <p:cNvSpPr/>
          <p:nvPr/>
        </p:nvSpPr>
        <p:spPr>
          <a:xfrm>
            <a:off x="2941890" y="3790456"/>
            <a:ext cx="512010" cy="2295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0" name="Right Arrow 19"/>
          <p:cNvSpPr/>
          <p:nvPr/>
        </p:nvSpPr>
        <p:spPr>
          <a:xfrm rot="10800000">
            <a:off x="5926441" y="3759668"/>
            <a:ext cx="512010" cy="2295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2359407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par>
                                <p:cTn id="31" presetID="10" presetClass="entr" presetSubtype="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9" grpId="0" animBg="1"/>
      <p:bldP spid="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Benchmarks and summary</a:t>
            </a:r>
            <a:endParaRPr lang="en-US" dirty="0"/>
          </a:p>
        </p:txBody>
      </p:sp>
      <p:graphicFrame>
        <p:nvGraphicFramePr>
          <p:cNvPr id="5" name="Content Placeholder 4"/>
          <p:cNvGraphicFramePr>
            <a:graphicFrameLocks noGrp="1"/>
          </p:cNvGraphicFramePr>
          <p:nvPr>
            <p:ph sz="quarter" idx="10"/>
            <p:extLst>
              <p:ext uri="{D42A27DB-BD31-4B8C-83A1-F6EECF244321}">
                <p14:modId xmlns:p14="http://schemas.microsoft.com/office/powerpoint/2010/main" val="1784629915"/>
              </p:ext>
            </p:extLst>
          </p:nvPr>
        </p:nvGraphicFramePr>
        <p:xfrm>
          <a:off x="457200" y="1657350"/>
          <a:ext cx="8153400" cy="2865120"/>
        </p:xfrm>
        <a:graphic>
          <a:graphicData uri="http://schemas.openxmlformats.org/drawingml/2006/table">
            <a:tbl>
              <a:tblPr bandRow="1">
                <a:tableStyleId>{5C22544A-7EE6-4342-B048-85BDC9FD1C3A}</a:tableStyleId>
              </a:tblPr>
              <a:tblGrid>
                <a:gridCol w="4076700"/>
                <a:gridCol w="4076700"/>
              </a:tblGrid>
              <a:tr h="370840">
                <a:tc>
                  <a:txBody>
                    <a:bodyPr/>
                    <a:lstStyle/>
                    <a:p>
                      <a:r>
                        <a:rPr lang="en-CA" dirty="0" smtClean="0">
                          <a:solidFill>
                            <a:schemeClr val="accent4">
                              <a:lumMod val="25000"/>
                            </a:schemeClr>
                          </a:solidFill>
                        </a:rPr>
                        <a:t>GPU performance cost</a:t>
                      </a:r>
                      <a:endParaRPr lang="fr-CA" dirty="0">
                        <a:solidFill>
                          <a:schemeClr val="accent4">
                            <a:lumMod val="25000"/>
                          </a:schemeClr>
                        </a:solidFill>
                      </a:endParaRPr>
                    </a:p>
                  </a:txBody>
                  <a:tcPr/>
                </a:tc>
                <a:tc>
                  <a:txBody>
                    <a:bodyPr/>
                    <a:lstStyle/>
                    <a:p>
                      <a:r>
                        <a:rPr lang="en-CA" b="1" dirty="0" smtClean="0"/>
                        <a:t>1.2ms</a:t>
                      </a:r>
                      <a:r>
                        <a:rPr lang="en-CA" dirty="0" smtClean="0"/>
                        <a:t> </a:t>
                      </a:r>
                      <a:r>
                        <a:rPr lang="en-CA" dirty="0" err="1" smtClean="0"/>
                        <a:t>fullscreen</a:t>
                      </a:r>
                      <a:r>
                        <a:rPr lang="en-CA" dirty="0" smtClean="0"/>
                        <a:t> pass - </a:t>
                      </a:r>
                      <a:r>
                        <a:rPr lang="en-CA" b="0" dirty="0" smtClean="0"/>
                        <a:t>PS3</a:t>
                      </a:r>
                      <a:endParaRPr lang="fr-CA" dirty="0"/>
                    </a:p>
                  </a:txBody>
                  <a:tcPr/>
                </a:tc>
              </a:tr>
              <a:tr h="370840">
                <a:tc>
                  <a:txBody>
                    <a:bodyPr/>
                    <a:lstStyle/>
                    <a:p>
                      <a:r>
                        <a:rPr lang="en-CA" dirty="0" smtClean="0">
                          <a:solidFill>
                            <a:schemeClr val="accent4">
                              <a:lumMod val="25000"/>
                            </a:schemeClr>
                          </a:solidFill>
                        </a:rPr>
                        <a:t>Memory cost (probe</a:t>
                      </a:r>
                      <a:r>
                        <a:rPr lang="en-CA" baseline="0" dirty="0" smtClean="0">
                          <a:solidFill>
                            <a:schemeClr val="accent4">
                              <a:lumMod val="25000"/>
                            </a:schemeClr>
                          </a:solidFill>
                        </a:rPr>
                        <a:t> data)</a:t>
                      </a:r>
                      <a:endParaRPr lang="fr-CA" dirty="0">
                        <a:solidFill>
                          <a:schemeClr val="accent4">
                            <a:lumMod val="25000"/>
                          </a:schemeClr>
                        </a:solidFill>
                      </a:endParaRPr>
                    </a:p>
                  </a:txBody>
                  <a:tcPr/>
                </a:tc>
                <a:tc>
                  <a:txBody>
                    <a:bodyPr/>
                    <a:lstStyle/>
                    <a:p>
                      <a:r>
                        <a:rPr lang="en-CA" b="1" dirty="0" smtClean="0"/>
                        <a:t>600kb</a:t>
                      </a:r>
                      <a:r>
                        <a:rPr lang="en-CA" baseline="0" dirty="0" smtClean="0"/>
                        <a:t> (VRAM only)</a:t>
                      </a:r>
                      <a:endParaRPr lang="fr-CA" dirty="0"/>
                    </a:p>
                  </a:txBody>
                  <a:tcPr/>
                </a:tc>
              </a:tr>
              <a:tr h="370840">
                <a:tc>
                  <a:txBody>
                    <a:bodyPr/>
                    <a:lstStyle/>
                    <a:p>
                      <a:r>
                        <a:rPr lang="en-CA" dirty="0" smtClean="0">
                          <a:solidFill>
                            <a:schemeClr val="accent4">
                              <a:lumMod val="25000"/>
                            </a:schemeClr>
                          </a:solidFill>
                        </a:rPr>
                        <a:t>Memory cost (render</a:t>
                      </a:r>
                      <a:r>
                        <a:rPr lang="en-CA" baseline="0" dirty="0" smtClean="0">
                          <a:solidFill>
                            <a:schemeClr val="accent4">
                              <a:lumMod val="25000"/>
                            </a:schemeClr>
                          </a:solidFill>
                        </a:rPr>
                        <a:t> targets)</a:t>
                      </a:r>
                      <a:endParaRPr lang="fr-CA" dirty="0">
                        <a:solidFill>
                          <a:schemeClr val="accent4">
                            <a:lumMod val="25000"/>
                          </a:schemeClr>
                        </a:solidFill>
                      </a:endParaRPr>
                    </a:p>
                  </a:txBody>
                  <a:tcPr/>
                </a:tc>
                <a:tc>
                  <a:txBody>
                    <a:bodyPr/>
                    <a:lstStyle/>
                    <a:p>
                      <a:r>
                        <a:rPr lang="en-CA" b="1" dirty="0" smtClean="0"/>
                        <a:t>56kb</a:t>
                      </a:r>
                      <a:endParaRPr lang="fr-CA" b="1" dirty="0"/>
                    </a:p>
                  </a:txBody>
                  <a:tcPr/>
                </a:tc>
              </a:tr>
              <a:tr h="370840">
                <a:tc>
                  <a:txBody>
                    <a:bodyPr/>
                    <a:lstStyle/>
                    <a:p>
                      <a:r>
                        <a:rPr lang="en-CA" dirty="0" smtClean="0">
                          <a:solidFill>
                            <a:schemeClr val="accent4">
                              <a:lumMod val="25000"/>
                            </a:schemeClr>
                          </a:solidFill>
                        </a:rPr>
                        <a:t>CPU cost</a:t>
                      </a:r>
                      <a:endParaRPr lang="fr-CA" dirty="0">
                        <a:solidFill>
                          <a:schemeClr val="accent4">
                            <a:lumMod val="25000"/>
                          </a:schemeClr>
                        </a:solidFill>
                      </a:endParaRPr>
                    </a:p>
                  </a:txBody>
                  <a:tcPr/>
                </a:tc>
                <a:tc>
                  <a:txBody>
                    <a:bodyPr/>
                    <a:lstStyle/>
                    <a:p>
                      <a:r>
                        <a:rPr lang="en-CA" b="1" dirty="0" smtClean="0"/>
                        <a:t>0.6ms</a:t>
                      </a:r>
                      <a:r>
                        <a:rPr lang="en-CA" b="0" dirty="0" smtClean="0"/>
                        <a:t> (amortized)</a:t>
                      </a:r>
                      <a:endParaRPr lang="fr-CA" b="0" dirty="0"/>
                    </a:p>
                  </a:txBody>
                  <a:tcPr/>
                </a:tc>
              </a:tr>
              <a:tr h="370840">
                <a:tc>
                  <a:txBody>
                    <a:bodyPr/>
                    <a:lstStyle/>
                    <a:p>
                      <a:r>
                        <a:rPr lang="en-CA" dirty="0" err="1" smtClean="0">
                          <a:solidFill>
                            <a:schemeClr val="accent4">
                              <a:lumMod val="25000"/>
                            </a:schemeClr>
                          </a:solidFill>
                        </a:rPr>
                        <a:t>Num</a:t>
                      </a:r>
                      <a:r>
                        <a:rPr lang="en-CA" dirty="0" smtClean="0">
                          <a:solidFill>
                            <a:schemeClr val="accent4">
                              <a:lumMod val="25000"/>
                            </a:schemeClr>
                          </a:solidFill>
                        </a:rPr>
                        <a:t> probes in Havana </a:t>
                      </a:r>
                      <a:r>
                        <a:rPr lang="en-CA" dirty="0" err="1" smtClean="0">
                          <a:solidFill>
                            <a:schemeClr val="accent4">
                              <a:lumMod val="25000"/>
                            </a:schemeClr>
                          </a:solidFill>
                        </a:rPr>
                        <a:t>bruteforce</a:t>
                      </a:r>
                      <a:endParaRPr lang="fr-CA" dirty="0">
                        <a:solidFill>
                          <a:schemeClr val="accent4">
                            <a:lumMod val="25000"/>
                          </a:schemeClr>
                        </a:solidFill>
                      </a:endParaRPr>
                    </a:p>
                  </a:txBody>
                  <a:tcPr/>
                </a:tc>
                <a:tc>
                  <a:txBody>
                    <a:bodyPr/>
                    <a:lstStyle/>
                    <a:p>
                      <a:r>
                        <a:rPr lang="en-CA" dirty="0" smtClean="0"/>
                        <a:t>~110 000</a:t>
                      </a:r>
                      <a:endParaRPr lang="fr-CA" dirty="0"/>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CA" dirty="0" err="1" smtClean="0">
                          <a:solidFill>
                            <a:schemeClr val="accent4">
                              <a:lumMod val="25000"/>
                            </a:schemeClr>
                          </a:solidFill>
                        </a:rPr>
                        <a:t>Num</a:t>
                      </a:r>
                      <a:r>
                        <a:rPr lang="en-CA" dirty="0" smtClean="0">
                          <a:solidFill>
                            <a:schemeClr val="accent4">
                              <a:lumMod val="25000"/>
                            </a:schemeClr>
                          </a:solidFill>
                        </a:rPr>
                        <a:t> probes in Havana trimmed</a:t>
                      </a:r>
                      <a:endParaRPr lang="fr-CA" dirty="0" smtClean="0">
                        <a:solidFill>
                          <a:schemeClr val="accent4">
                            <a:lumMod val="25000"/>
                          </a:schemeClr>
                        </a:solidFill>
                      </a:endParaRPr>
                    </a:p>
                  </a:txBody>
                  <a:tcPr/>
                </a:tc>
                <a:tc>
                  <a:txBody>
                    <a:bodyPr/>
                    <a:lstStyle/>
                    <a:p>
                      <a:r>
                        <a:rPr lang="en-CA" dirty="0" smtClean="0"/>
                        <a:t>~</a:t>
                      </a:r>
                      <a:r>
                        <a:rPr lang="en-CA" b="1" dirty="0" smtClean="0"/>
                        <a:t>30 000</a:t>
                      </a:r>
                      <a:endParaRPr lang="fr-CA" b="1" dirty="0"/>
                    </a:p>
                  </a:txBody>
                  <a:tcPr/>
                </a:tc>
              </a:tr>
              <a:tr h="370840">
                <a:tc>
                  <a:txBody>
                    <a:bodyPr/>
                    <a:lstStyle/>
                    <a:p>
                      <a:r>
                        <a:rPr lang="en-CA" dirty="0" smtClean="0">
                          <a:solidFill>
                            <a:schemeClr val="accent4">
                              <a:lumMod val="25000"/>
                            </a:schemeClr>
                          </a:solidFill>
                        </a:rPr>
                        <a:t>Full baking time for Havana</a:t>
                      </a:r>
                      <a:endParaRPr lang="fr-CA" dirty="0">
                        <a:solidFill>
                          <a:schemeClr val="accent4">
                            <a:lumMod val="25000"/>
                          </a:schemeClr>
                        </a:solidFill>
                      </a:endParaRPr>
                    </a:p>
                  </a:txBody>
                  <a:tcPr/>
                </a:tc>
                <a:tc>
                  <a:txBody>
                    <a:bodyPr/>
                    <a:lstStyle/>
                    <a:p>
                      <a:r>
                        <a:rPr lang="en-CA" b="1" dirty="0" smtClean="0"/>
                        <a:t>8 minutes</a:t>
                      </a:r>
                      <a:r>
                        <a:rPr lang="en-CA" dirty="0" smtClean="0"/>
                        <a:t> (</a:t>
                      </a:r>
                      <a:r>
                        <a:rPr lang="en-CA" dirty="0" err="1" smtClean="0"/>
                        <a:t>nVidia</a:t>
                      </a:r>
                      <a:r>
                        <a:rPr lang="en-CA" dirty="0" smtClean="0"/>
                        <a:t> GTX 680, one machine)</a:t>
                      </a:r>
                      <a:endParaRPr lang="fr-CA" dirty="0"/>
                    </a:p>
                  </a:txBody>
                  <a:tcPr/>
                </a:tc>
              </a:tr>
            </a:tbl>
          </a:graphicData>
        </a:graphic>
      </p:graphicFrame>
    </p:spTree>
    <p:extLst>
      <p:ext uri="{BB962C8B-B14F-4D97-AF65-F5344CB8AC3E}">
        <p14:creationId xmlns:p14="http://schemas.microsoft.com/office/powerpoint/2010/main" val="25196520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0" y="0"/>
            <a:ext cx="9144000" cy="5143500"/>
          </a:xfrm>
        </p:spPr>
      </p:pic>
      <p:sp>
        <p:nvSpPr>
          <p:cNvPr id="3" name="Rectangle 2"/>
          <p:cNvSpPr/>
          <p:nvPr/>
        </p:nvSpPr>
        <p:spPr>
          <a:xfrm>
            <a:off x="0" y="4171950"/>
            <a:ext cx="9144000" cy="523220"/>
          </a:xfrm>
          <a:prstGeom prst="rect">
            <a:avLst/>
          </a:prstGeom>
          <a:solidFill>
            <a:srgbClr val="000000"/>
          </a:solidFill>
        </p:spPr>
        <p:txBody>
          <a:bodyPr wrap="square" lIns="91440" tIns="45720" rIns="91440" bIns="45720">
            <a:spAutoFit/>
          </a:bodyPr>
          <a:lstStyle/>
          <a:p>
            <a:pPr algn="l"/>
            <a:r>
              <a:rPr lang="en-US" sz="28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  Volumetric Fog</a:t>
            </a:r>
            <a:endParaRPr lang="en-US" sz="28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Tree>
    <p:extLst>
      <p:ext uri="{BB962C8B-B14F-4D97-AF65-F5344CB8AC3E}">
        <p14:creationId xmlns:p14="http://schemas.microsoft.com/office/powerpoint/2010/main" val="38974398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 light scattering</a:t>
            </a:r>
            <a:endParaRPr lang="en-US" dirty="0"/>
          </a:p>
        </p:txBody>
      </p:sp>
      <p:sp>
        <p:nvSpPr>
          <p:cNvPr id="5" name="5-Point Star 4"/>
          <p:cNvSpPr/>
          <p:nvPr/>
        </p:nvSpPr>
        <p:spPr bwMode="auto">
          <a:xfrm>
            <a:off x="6781799" y="3377342"/>
            <a:ext cx="1209675" cy="1161288"/>
          </a:xfrm>
          <a:prstGeom prst="star5">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dirty="0">
              <a:ln>
                <a:noFill/>
              </a:ln>
              <a:solidFill>
                <a:schemeClr val="tx1"/>
              </a:solidFill>
              <a:effectLst/>
              <a:latin typeface="Verdana" pitchFamily="45" charset="0"/>
            </a:endParaRPr>
          </a:p>
        </p:txBody>
      </p:sp>
      <p:sp>
        <p:nvSpPr>
          <p:cNvPr id="7" name="Right Triangle 6"/>
          <p:cNvSpPr/>
          <p:nvPr/>
        </p:nvSpPr>
        <p:spPr bwMode="auto">
          <a:xfrm rot="2728388">
            <a:off x="1182175" y="3617146"/>
            <a:ext cx="594559" cy="590845"/>
          </a:xfrm>
          <a:prstGeom prst="rtTriangl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8" name="Sun 7"/>
          <p:cNvSpPr/>
          <p:nvPr/>
        </p:nvSpPr>
        <p:spPr bwMode="auto">
          <a:xfrm>
            <a:off x="4648200" y="1504950"/>
            <a:ext cx="914400" cy="914400"/>
          </a:xfrm>
          <a:prstGeom prst="sun">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cxnSp>
        <p:nvCxnSpPr>
          <p:cNvPr id="10" name="Straight Arrow Connector 9"/>
          <p:cNvCxnSpPr>
            <a:endCxn id="5" idx="1"/>
          </p:cNvCxnSpPr>
          <p:nvPr/>
        </p:nvCxnSpPr>
        <p:spPr bwMode="auto">
          <a:xfrm>
            <a:off x="5105400" y="1962150"/>
            <a:ext cx="1676400" cy="1858763"/>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2" name="Straight Arrow Connector 11"/>
          <p:cNvCxnSpPr>
            <a:stCxn id="5" idx="1"/>
          </p:cNvCxnSpPr>
          <p:nvPr/>
        </p:nvCxnSpPr>
        <p:spPr bwMode="auto">
          <a:xfrm flipH="1">
            <a:off x="1600200" y="3820913"/>
            <a:ext cx="5181600" cy="91655"/>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sp>
        <p:nvSpPr>
          <p:cNvPr id="14" name="Rectangle 13"/>
          <p:cNvSpPr/>
          <p:nvPr/>
        </p:nvSpPr>
        <p:spPr bwMode="auto">
          <a:xfrm>
            <a:off x="574866" y="3562350"/>
            <a:ext cx="485510" cy="609600"/>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Tree>
    <p:extLst>
      <p:ext uri="{BB962C8B-B14F-4D97-AF65-F5344CB8AC3E}">
        <p14:creationId xmlns:p14="http://schemas.microsoft.com/office/powerpoint/2010/main" val="2265385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t>
            </a:r>
            <a:r>
              <a:rPr lang="en-US" dirty="0" smtClean="0"/>
              <a:t>ight scattering</a:t>
            </a:r>
            <a:endParaRPr lang="en-US" dirty="0"/>
          </a:p>
        </p:txBody>
      </p:sp>
      <p:sp>
        <p:nvSpPr>
          <p:cNvPr id="5" name="5-Point Star 4"/>
          <p:cNvSpPr/>
          <p:nvPr/>
        </p:nvSpPr>
        <p:spPr bwMode="auto">
          <a:xfrm>
            <a:off x="6781799" y="3377342"/>
            <a:ext cx="1209675" cy="1161288"/>
          </a:xfrm>
          <a:prstGeom prst="star5">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dirty="0">
              <a:ln>
                <a:noFill/>
              </a:ln>
              <a:solidFill>
                <a:schemeClr val="tx1"/>
              </a:solidFill>
              <a:effectLst/>
              <a:latin typeface="Verdana" pitchFamily="45" charset="0"/>
            </a:endParaRPr>
          </a:p>
        </p:txBody>
      </p:sp>
      <p:sp>
        <p:nvSpPr>
          <p:cNvPr id="7" name="Right Triangle 6"/>
          <p:cNvSpPr/>
          <p:nvPr/>
        </p:nvSpPr>
        <p:spPr bwMode="auto">
          <a:xfrm rot="2728388">
            <a:off x="1182175" y="3617146"/>
            <a:ext cx="594559" cy="590845"/>
          </a:xfrm>
          <a:prstGeom prst="rtTriangl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8" name="Sun 7"/>
          <p:cNvSpPr/>
          <p:nvPr/>
        </p:nvSpPr>
        <p:spPr bwMode="auto">
          <a:xfrm>
            <a:off x="4648200" y="1504950"/>
            <a:ext cx="914400" cy="914400"/>
          </a:xfrm>
          <a:prstGeom prst="sun">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cxnSp>
        <p:nvCxnSpPr>
          <p:cNvPr id="10" name="Straight Arrow Connector 9"/>
          <p:cNvCxnSpPr>
            <a:endCxn id="5" idx="1"/>
          </p:cNvCxnSpPr>
          <p:nvPr/>
        </p:nvCxnSpPr>
        <p:spPr bwMode="auto">
          <a:xfrm>
            <a:off x="5105400" y="1962150"/>
            <a:ext cx="1676400" cy="1858763"/>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2" name="Straight Arrow Connector 11"/>
          <p:cNvCxnSpPr>
            <a:stCxn id="5" idx="1"/>
          </p:cNvCxnSpPr>
          <p:nvPr/>
        </p:nvCxnSpPr>
        <p:spPr bwMode="auto">
          <a:xfrm flipH="1">
            <a:off x="1600200" y="3820913"/>
            <a:ext cx="5181600" cy="91655"/>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sp>
        <p:nvSpPr>
          <p:cNvPr id="14" name="Rectangle 13"/>
          <p:cNvSpPr/>
          <p:nvPr/>
        </p:nvSpPr>
        <p:spPr bwMode="auto">
          <a:xfrm>
            <a:off x="574866" y="3562350"/>
            <a:ext cx="485510" cy="609600"/>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9" name="Rectangle 8"/>
          <p:cNvSpPr/>
          <p:nvPr/>
        </p:nvSpPr>
        <p:spPr bwMode="auto">
          <a:xfrm>
            <a:off x="571991" y="1733550"/>
            <a:ext cx="2438400" cy="457200"/>
          </a:xfrm>
          <a:prstGeom prst="rect">
            <a:avLst/>
          </a:prstGeom>
          <a:ln>
            <a:headEnd type="none" w="med" len="med"/>
            <a:tailEnd type="none" w="med" len="med"/>
          </a:ln>
        </p:spPr>
        <p:style>
          <a:lnRef idx="1">
            <a:schemeClr val="accent1"/>
          </a:lnRef>
          <a:fillRef idx="1001">
            <a:schemeClr val="lt2"/>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2000" b="0" i="0" u="none" strike="noStrike" cap="none" normalizeH="0" baseline="0" dirty="0" smtClean="0">
                <a:ln>
                  <a:noFill/>
                </a:ln>
                <a:solidFill>
                  <a:schemeClr val="tx1"/>
                </a:solidFill>
                <a:effectLst/>
                <a:latin typeface="Verdana" pitchFamily="45" charset="0"/>
              </a:rPr>
              <a:t>In-scattering</a:t>
            </a:r>
            <a:endParaRPr kumimoji="1" lang="fr-CA" sz="2000" b="0" i="0" u="none" strike="noStrike" cap="none" normalizeH="0" baseline="0" dirty="0">
              <a:ln>
                <a:noFill/>
              </a:ln>
              <a:solidFill>
                <a:schemeClr val="tx1"/>
              </a:solidFill>
              <a:effectLst/>
              <a:latin typeface="Verdana" pitchFamily="45" charset="0"/>
            </a:endParaRPr>
          </a:p>
        </p:txBody>
      </p:sp>
      <p:cxnSp>
        <p:nvCxnSpPr>
          <p:cNvPr id="11" name="Straight Arrow Connector 10"/>
          <p:cNvCxnSpPr/>
          <p:nvPr/>
        </p:nvCxnSpPr>
        <p:spPr bwMode="auto">
          <a:xfrm>
            <a:off x="5105400" y="1962150"/>
            <a:ext cx="838200" cy="1858763"/>
          </a:xfrm>
          <a:prstGeom prst="straightConnector1">
            <a:avLst/>
          </a:prstGeom>
          <a:ln>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bwMode="auto">
          <a:xfrm>
            <a:off x="5105400" y="1988690"/>
            <a:ext cx="57150" cy="1832223"/>
          </a:xfrm>
          <a:prstGeom prst="straightConnector1">
            <a:avLst/>
          </a:prstGeom>
          <a:ln>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bwMode="auto">
          <a:xfrm flipH="1">
            <a:off x="4419600" y="1988690"/>
            <a:ext cx="685800" cy="1832223"/>
          </a:xfrm>
          <a:prstGeom prst="straightConnector1">
            <a:avLst/>
          </a:prstGeom>
          <a:ln>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bwMode="auto">
          <a:xfrm flipH="1">
            <a:off x="3581400" y="1988690"/>
            <a:ext cx="1524000" cy="1878050"/>
          </a:xfrm>
          <a:prstGeom prst="straightConnector1">
            <a:avLst/>
          </a:prstGeom>
          <a:ln>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bwMode="auto">
          <a:xfrm flipH="1">
            <a:off x="2743200" y="1988690"/>
            <a:ext cx="2362201" cy="1878050"/>
          </a:xfrm>
          <a:prstGeom prst="straightConnector1">
            <a:avLst/>
          </a:prstGeom>
          <a:ln>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bwMode="auto">
          <a:xfrm flipH="1">
            <a:off x="1898533" y="1962150"/>
            <a:ext cx="3206867" cy="1905000"/>
          </a:xfrm>
          <a:prstGeom prst="straightConnector1">
            <a:avLst/>
          </a:prstGeom>
          <a:ln>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48" name="Straight Arrow Connector 47"/>
          <p:cNvCxnSpPr/>
          <p:nvPr/>
        </p:nvCxnSpPr>
        <p:spPr bwMode="auto">
          <a:xfrm flipH="1">
            <a:off x="5219700" y="3954751"/>
            <a:ext cx="609600" cy="0"/>
          </a:xfrm>
          <a:prstGeom prst="straightConnector1">
            <a:avLst/>
          </a:prstGeom>
          <a:ln>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52" name="Straight Arrow Connector 51"/>
          <p:cNvCxnSpPr/>
          <p:nvPr/>
        </p:nvCxnSpPr>
        <p:spPr bwMode="auto">
          <a:xfrm flipH="1">
            <a:off x="4457700" y="3967590"/>
            <a:ext cx="609600" cy="0"/>
          </a:xfrm>
          <a:prstGeom prst="straightConnector1">
            <a:avLst/>
          </a:prstGeom>
          <a:ln>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53" name="Straight Arrow Connector 52"/>
          <p:cNvCxnSpPr/>
          <p:nvPr/>
        </p:nvCxnSpPr>
        <p:spPr bwMode="auto">
          <a:xfrm flipH="1">
            <a:off x="3733800" y="3967590"/>
            <a:ext cx="609600" cy="0"/>
          </a:xfrm>
          <a:prstGeom prst="straightConnector1">
            <a:avLst/>
          </a:prstGeom>
          <a:ln>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54" name="Straight Arrow Connector 53"/>
          <p:cNvCxnSpPr/>
          <p:nvPr/>
        </p:nvCxnSpPr>
        <p:spPr bwMode="auto">
          <a:xfrm flipH="1">
            <a:off x="2892366" y="3967590"/>
            <a:ext cx="609600" cy="0"/>
          </a:xfrm>
          <a:prstGeom prst="straightConnector1">
            <a:avLst/>
          </a:prstGeom>
          <a:ln>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55" name="Straight Arrow Connector 54"/>
          <p:cNvCxnSpPr/>
          <p:nvPr/>
        </p:nvCxnSpPr>
        <p:spPr bwMode="auto">
          <a:xfrm flipH="1">
            <a:off x="1981200" y="3967590"/>
            <a:ext cx="609600" cy="0"/>
          </a:xfrm>
          <a:prstGeom prst="straightConnector1">
            <a:avLst/>
          </a:prstGeom>
          <a:ln>
            <a:headEnd type="none" w="med" len="med"/>
            <a:tailEnd type="arrow"/>
          </a:ln>
        </p:spPr>
        <p:style>
          <a:lnRef idx="2">
            <a:schemeClr val="accent1"/>
          </a:lnRef>
          <a:fillRef idx="0">
            <a:schemeClr val="accent1"/>
          </a:fillRef>
          <a:effectRef idx="1">
            <a:schemeClr val="accent1"/>
          </a:effectRef>
          <a:fontRef idx="minor">
            <a:schemeClr val="tx1"/>
          </a:fontRef>
        </p:style>
      </p:cxnSp>
      <p:sp>
        <p:nvSpPr>
          <p:cNvPr id="56" name="Rectangle 55"/>
          <p:cNvSpPr/>
          <p:nvPr/>
        </p:nvSpPr>
        <p:spPr bwMode="auto">
          <a:xfrm>
            <a:off x="574866" y="2266950"/>
            <a:ext cx="2438400" cy="457200"/>
          </a:xfrm>
          <a:prstGeom prst="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2000" b="0" i="0" u="none" strike="noStrike" cap="none" normalizeH="0" baseline="0" dirty="0" smtClean="0">
                <a:ln>
                  <a:noFill/>
                </a:ln>
                <a:solidFill>
                  <a:schemeClr val="tx1"/>
                </a:solidFill>
                <a:effectLst/>
                <a:latin typeface="Verdana" pitchFamily="45" charset="0"/>
              </a:rPr>
              <a:t>Out-scattering</a:t>
            </a:r>
            <a:endParaRPr kumimoji="1" lang="fr-CA" sz="2000" b="0" i="0" u="none" strike="noStrike" cap="none" normalizeH="0" baseline="0" dirty="0">
              <a:ln>
                <a:noFill/>
              </a:ln>
              <a:solidFill>
                <a:schemeClr val="tx1"/>
              </a:solidFill>
              <a:effectLst/>
              <a:latin typeface="Verdana" pitchFamily="45" charset="0"/>
            </a:endParaRPr>
          </a:p>
        </p:txBody>
      </p:sp>
      <p:cxnSp>
        <p:nvCxnSpPr>
          <p:cNvPr id="57" name="Straight Arrow Connector 56"/>
          <p:cNvCxnSpPr/>
          <p:nvPr/>
        </p:nvCxnSpPr>
        <p:spPr bwMode="auto">
          <a:xfrm flipV="1">
            <a:off x="5545166" y="1988690"/>
            <a:ext cx="398434" cy="395629"/>
          </a:xfrm>
          <a:prstGeom prst="straightConnector1">
            <a:avLst/>
          </a:prstGeom>
          <a:ln>
            <a:headEnd type="none" w="med" len="med"/>
            <a:tailEnd type="arrow"/>
          </a:ln>
        </p:spPr>
        <p:style>
          <a:lnRef idx="3">
            <a:schemeClr val="accent6"/>
          </a:lnRef>
          <a:fillRef idx="0">
            <a:schemeClr val="accent6"/>
          </a:fillRef>
          <a:effectRef idx="2">
            <a:schemeClr val="accent6"/>
          </a:effectRef>
          <a:fontRef idx="minor">
            <a:schemeClr val="tx1"/>
          </a:fontRef>
        </p:style>
      </p:cxnSp>
      <p:cxnSp>
        <p:nvCxnSpPr>
          <p:cNvPr id="62" name="Straight Arrow Connector 61"/>
          <p:cNvCxnSpPr/>
          <p:nvPr/>
        </p:nvCxnSpPr>
        <p:spPr bwMode="auto">
          <a:xfrm flipV="1">
            <a:off x="5871351" y="2328521"/>
            <a:ext cx="398434" cy="395629"/>
          </a:xfrm>
          <a:prstGeom prst="straightConnector1">
            <a:avLst/>
          </a:prstGeom>
          <a:ln>
            <a:headEnd type="none" w="med" len="med"/>
            <a:tailEnd type="arrow"/>
          </a:ln>
        </p:spPr>
        <p:style>
          <a:lnRef idx="3">
            <a:schemeClr val="accent6"/>
          </a:lnRef>
          <a:fillRef idx="0">
            <a:schemeClr val="accent6"/>
          </a:fillRef>
          <a:effectRef idx="2">
            <a:schemeClr val="accent6"/>
          </a:effectRef>
          <a:fontRef idx="minor">
            <a:schemeClr val="tx1"/>
          </a:fontRef>
        </p:style>
      </p:cxnSp>
      <p:cxnSp>
        <p:nvCxnSpPr>
          <p:cNvPr id="63" name="Straight Arrow Connector 62"/>
          <p:cNvCxnSpPr/>
          <p:nvPr/>
        </p:nvCxnSpPr>
        <p:spPr bwMode="auto">
          <a:xfrm flipV="1">
            <a:off x="6107949" y="2597979"/>
            <a:ext cx="398434" cy="395629"/>
          </a:xfrm>
          <a:prstGeom prst="straightConnector1">
            <a:avLst/>
          </a:prstGeom>
          <a:ln>
            <a:headEnd type="none" w="med" len="med"/>
            <a:tailEnd type="arrow"/>
          </a:ln>
        </p:spPr>
        <p:style>
          <a:lnRef idx="3">
            <a:schemeClr val="accent6"/>
          </a:lnRef>
          <a:fillRef idx="0">
            <a:schemeClr val="accent6"/>
          </a:fillRef>
          <a:effectRef idx="2">
            <a:schemeClr val="accent6"/>
          </a:effectRef>
          <a:fontRef idx="minor">
            <a:schemeClr val="tx1"/>
          </a:fontRef>
        </p:style>
      </p:cxnSp>
      <p:cxnSp>
        <p:nvCxnSpPr>
          <p:cNvPr id="64" name="Straight Arrow Connector 63"/>
          <p:cNvCxnSpPr/>
          <p:nvPr/>
        </p:nvCxnSpPr>
        <p:spPr bwMode="auto">
          <a:xfrm flipV="1">
            <a:off x="6386241" y="2904801"/>
            <a:ext cx="398434" cy="395629"/>
          </a:xfrm>
          <a:prstGeom prst="straightConnector1">
            <a:avLst/>
          </a:prstGeom>
          <a:ln>
            <a:headEnd type="none" w="med" len="med"/>
            <a:tailEnd type="arrow"/>
          </a:ln>
        </p:spPr>
        <p:style>
          <a:lnRef idx="3">
            <a:schemeClr val="accent6"/>
          </a:lnRef>
          <a:fillRef idx="0">
            <a:schemeClr val="accent6"/>
          </a:fillRef>
          <a:effectRef idx="2">
            <a:schemeClr val="accent6"/>
          </a:effectRef>
          <a:fontRef idx="minor">
            <a:schemeClr val="tx1"/>
          </a:fontRef>
        </p:style>
      </p:cxnSp>
      <p:cxnSp>
        <p:nvCxnSpPr>
          <p:cNvPr id="65" name="Straight Arrow Connector 64"/>
          <p:cNvCxnSpPr/>
          <p:nvPr/>
        </p:nvCxnSpPr>
        <p:spPr bwMode="auto">
          <a:xfrm flipV="1">
            <a:off x="6700659" y="3206786"/>
            <a:ext cx="398434" cy="395629"/>
          </a:xfrm>
          <a:prstGeom prst="straightConnector1">
            <a:avLst/>
          </a:prstGeom>
          <a:ln>
            <a:headEnd type="none" w="med" len="med"/>
            <a:tailEnd type="arrow"/>
          </a:ln>
        </p:spPr>
        <p:style>
          <a:lnRef idx="3">
            <a:schemeClr val="accent6"/>
          </a:lnRef>
          <a:fillRef idx="0">
            <a:schemeClr val="accent6"/>
          </a:fillRef>
          <a:effectRef idx="2">
            <a:schemeClr val="accent6"/>
          </a:effectRef>
          <a:fontRef idx="minor">
            <a:schemeClr val="tx1"/>
          </a:fontRef>
        </p:style>
      </p:cxnSp>
      <p:cxnSp>
        <p:nvCxnSpPr>
          <p:cNvPr id="66" name="Straight Arrow Connector 65"/>
          <p:cNvCxnSpPr/>
          <p:nvPr/>
        </p:nvCxnSpPr>
        <p:spPr bwMode="auto">
          <a:xfrm flipH="1">
            <a:off x="5705927" y="3903750"/>
            <a:ext cx="210984" cy="591297"/>
          </a:xfrm>
          <a:prstGeom prst="straightConnector1">
            <a:avLst/>
          </a:prstGeom>
          <a:ln>
            <a:headEnd type="none" w="med" len="med"/>
            <a:tailEnd type="arrow"/>
          </a:ln>
        </p:spPr>
        <p:style>
          <a:lnRef idx="3">
            <a:schemeClr val="accent6"/>
          </a:lnRef>
          <a:fillRef idx="0">
            <a:schemeClr val="accent6"/>
          </a:fillRef>
          <a:effectRef idx="2">
            <a:schemeClr val="accent6"/>
          </a:effectRef>
          <a:fontRef idx="minor">
            <a:schemeClr val="tx1"/>
          </a:fontRef>
        </p:style>
      </p:cxnSp>
      <p:cxnSp>
        <p:nvCxnSpPr>
          <p:cNvPr id="69" name="Straight Arrow Connector 68"/>
          <p:cNvCxnSpPr/>
          <p:nvPr/>
        </p:nvCxnSpPr>
        <p:spPr bwMode="auto">
          <a:xfrm flipH="1">
            <a:off x="4951566" y="3947333"/>
            <a:ext cx="210984" cy="504132"/>
          </a:xfrm>
          <a:prstGeom prst="straightConnector1">
            <a:avLst/>
          </a:prstGeom>
          <a:ln>
            <a:headEnd type="none" w="med" len="med"/>
            <a:tailEnd type="arrow"/>
          </a:ln>
        </p:spPr>
        <p:style>
          <a:lnRef idx="3">
            <a:schemeClr val="accent6"/>
          </a:lnRef>
          <a:fillRef idx="0">
            <a:schemeClr val="accent6"/>
          </a:fillRef>
          <a:effectRef idx="2">
            <a:schemeClr val="accent6"/>
          </a:effectRef>
          <a:fontRef idx="minor">
            <a:schemeClr val="tx1"/>
          </a:fontRef>
        </p:style>
      </p:cxnSp>
      <p:cxnSp>
        <p:nvCxnSpPr>
          <p:cNvPr id="70" name="Straight Arrow Connector 69"/>
          <p:cNvCxnSpPr/>
          <p:nvPr/>
        </p:nvCxnSpPr>
        <p:spPr bwMode="auto">
          <a:xfrm flipH="1">
            <a:off x="4237908" y="3967590"/>
            <a:ext cx="210984" cy="504132"/>
          </a:xfrm>
          <a:prstGeom prst="straightConnector1">
            <a:avLst/>
          </a:prstGeom>
          <a:ln>
            <a:headEnd type="none" w="med" len="med"/>
            <a:tailEnd type="arrow"/>
          </a:ln>
        </p:spPr>
        <p:style>
          <a:lnRef idx="3">
            <a:schemeClr val="accent6"/>
          </a:lnRef>
          <a:fillRef idx="0">
            <a:schemeClr val="accent6"/>
          </a:fillRef>
          <a:effectRef idx="2">
            <a:schemeClr val="accent6"/>
          </a:effectRef>
          <a:fontRef idx="minor">
            <a:schemeClr val="tx1"/>
          </a:fontRef>
        </p:style>
      </p:cxnSp>
      <p:cxnSp>
        <p:nvCxnSpPr>
          <p:cNvPr id="71" name="Straight Arrow Connector 70"/>
          <p:cNvCxnSpPr/>
          <p:nvPr/>
        </p:nvCxnSpPr>
        <p:spPr bwMode="auto">
          <a:xfrm flipH="1">
            <a:off x="3396474" y="3967590"/>
            <a:ext cx="210984" cy="504132"/>
          </a:xfrm>
          <a:prstGeom prst="straightConnector1">
            <a:avLst/>
          </a:prstGeom>
          <a:ln>
            <a:headEnd type="none" w="med" len="med"/>
            <a:tailEnd type="arrow"/>
          </a:ln>
        </p:spPr>
        <p:style>
          <a:lnRef idx="3">
            <a:schemeClr val="accent6"/>
          </a:lnRef>
          <a:fillRef idx="0">
            <a:schemeClr val="accent6"/>
          </a:fillRef>
          <a:effectRef idx="2">
            <a:schemeClr val="accent6"/>
          </a:effectRef>
          <a:fontRef idx="minor">
            <a:schemeClr val="tx1"/>
          </a:fontRef>
        </p:style>
      </p:cxnSp>
      <p:cxnSp>
        <p:nvCxnSpPr>
          <p:cNvPr id="72" name="Straight Arrow Connector 71"/>
          <p:cNvCxnSpPr/>
          <p:nvPr/>
        </p:nvCxnSpPr>
        <p:spPr bwMode="auto">
          <a:xfrm flipH="1">
            <a:off x="2580464" y="3947333"/>
            <a:ext cx="210984" cy="504132"/>
          </a:xfrm>
          <a:prstGeom prst="straightConnector1">
            <a:avLst/>
          </a:prstGeom>
          <a:ln>
            <a:headEnd type="none" w="med" len="med"/>
            <a:tailEnd type="arrow"/>
          </a:ln>
        </p:spPr>
        <p:style>
          <a:lnRef idx="3">
            <a:schemeClr val="accent6"/>
          </a:lnRef>
          <a:fillRef idx="0">
            <a:schemeClr val="accent6"/>
          </a:fillRef>
          <a:effectRef idx="2">
            <a:schemeClr val="accent6"/>
          </a:effectRef>
          <a:fontRef idx="minor">
            <a:schemeClr val="tx1"/>
          </a:fontRef>
        </p:style>
      </p:cxnSp>
      <p:cxnSp>
        <p:nvCxnSpPr>
          <p:cNvPr id="73" name="Straight Arrow Connector 72"/>
          <p:cNvCxnSpPr/>
          <p:nvPr/>
        </p:nvCxnSpPr>
        <p:spPr bwMode="auto">
          <a:xfrm flipH="1">
            <a:off x="1770216" y="3957986"/>
            <a:ext cx="210984" cy="504132"/>
          </a:xfrm>
          <a:prstGeom prst="straightConnector1">
            <a:avLst/>
          </a:prstGeom>
          <a:ln>
            <a:headEnd type="none" w="med" len="med"/>
            <a:tailEnd type="arrow"/>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2583941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
                                        <p:tgtEl>
                                          <p:spTgt spid="11"/>
                                        </p:tgtEl>
                                      </p:cBhvr>
                                    </p:animEffect>
                                  </p:childTnLst>
                                </p:cTn>
                              </p:par>
                            </p:childTnLst>
                          </p:cTn>
                        </p:par>
                        <p:par>
                          <p:cTn id="12" fill="hold">
                            <p:stCondLst>
                              <p:cond delay="6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
                                        <p:tgtEl>
                                          <p:spTgt spid="13"/>
                                        </p:tgtEl>
                                      </p:cBhvr>
                                    </p:animEffect>
                                  </p:childTnLst>
                                </p:cTn>
                              </p:par>
                            </p:childTnLst>
                          </p:cTn>
                        </p:par>
                        <p:par>
                          <p:cTn id="16" fill="hold">
                            <p:stCondLst>
                              <p:cond delay="7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
                                        <p:tgtEl>
                                          <p:spTgt spid="17"/>
                                        </p:tgtEl>
                                      </p:cBhvr>
                                    </p:animEffect>
                                  </p:childTnLst>
                                </p:cTn>
                              </p:par>
                            </p:childTnLst>
                          </p:cTn>
                        </p:par>
                        <p:par>
                          <p:cTn id="20" fill="hold">
                            <p:stCondLst>
                              <p:cond delay="800"/>
                            </p:stCondLst>
                            <p:childTnLst>
                              <p:par>
                                <p:cTn id="21" presetID="10" presetClass="entr" presetSubtype="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
                                        <p:tgtEl>
                                          <p:spTgt spid="21"/>
                                        </p:tgtEl>
                                      </p:cBhvr>
                                    </p:animEffect>
                                  </p:childTnLst>
                                </p:cTn>
                              </p:par>
                            </p:childTnLst>
                          </p:cTn>
                        </p:par>
                        <p:par>
                          <p:cTn id="24" fill="hold">
                            <p:stCondLst>
                              <p:cond delay="900"/>
                            </p:stCondLst>
                            <p:childTnLst>
                              <p:par>
                                <p:cTn id="25" presetID="10"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
                                        <p:tgtEl>
                                          <p:spTgt spid="24"/>
                                        </p:tgtEl>
                                      </p:cBhvr>
                                    </p:animEffect>
                                  </p:childTnLst>
                                </p:cTn>
                              </p:par>
                            </p:childTnLst>
                          </p:cTn>
                        </p:par>
                        <p:par>
                          <p:cTn id="28" fill="hold">
                            <p:stCondLst>
                              <p:cond delay="1000"/>
                            </p:stCondLst>
                            <p:childTnLst>
                              <p:par>
                                <p:cTn id="29" presetID="10" presetClass="entr" presetSubtype="0"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
                                        <p:tgtEl>
                                          <p:spTgt spid="30"/>
                                        </p:tgtEl>
                                      </p:cBhvr>
                                    </p:animEffect>
                                  </p:childTnLst>
                                </p:cTn>
                              </p:par>
                            </p:childTnLst>
                          </p:cTn>
                        </p:par>
                        <p:par>
                          <p:cTn id="32" fill="hold">
                            <p:stCondLst>
                              <p:cond delay="1100"/>
                            </p:stCondLst>
                            <p:childTnLst>
                              <p:par>
                                <p:cTn id="33" presetID="10" presetClass="entr" presetSubtype="0"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100"/>
                                        <p:tgtEl>
                                          <p:spTgt spid="48"/>
                                        </p:tgtEl>
                                      </p:cBhvr>
                                    </p:animEffect>
                                  </p:childTnLst>
                                </p:cTn>
                              </p:par>
                            </p:childTnLst>
                          </p:cTn>
                        </p:par>
                        <p:par>
                          <p:cTn id="36" fill="hold">
                            <p:stCondLst>
                              <p:cond delay="1200"/>
                            </p:stCondLst>
                            <p:childTnLst>
                              <p:par>
                                <p:cTn id="37" presetID="10" presetClass="entr" presetSubtype="0" fill="hold"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fade">
                                      <p:cBhvr>
                                        <p:cTn id="39" dur="100"/>
                                        <p:tgtEl>
                                          <p:spTgt spid="52"/>
                                        </p:tgtEl>
                                      </p:cBhvr>
                                    </p:animEffect>
                                  </p:childTnLst>
                                </p:cTn>
                              </p:par>
                            </p:childTnLst>
                          </p:cTn>
                        </p:par>
                        <p:par>
                          <p:cTn id="40" fill="hold">
                            <p:stCondLst>
                              <p:cond delay="1300"/>
                            </p:stCondLst>
                            <p:childTnLst>
                              <p:par>
                                <p:cTn id="41" presetID="10" presetClass="entr" presetSubtype="0" fill="hold"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100"/>
                                        <p:tgtEl>
                                          <p:spTgt spid="53"/>
                                        </p:tgtEl>
                                      </p:cBhvr>
                                    </p:animEffect>
                                  </p:childTnLst>
                                </p:cTn>
                              </p:par>
                            </p:childTnLst>
                          </p:cTn>
                        </p:par>
                        <p:par>
                          <p:cTn id="44" fill="hold">
                            <p:stCondLst>
                              <p:cond delay="1400"/>
                            </p:stCondLst>
                            <p:childTnLst>
                              <p:par>
                                <p:cTn id="45" presetID="10" presetClass="entr" presetSubtype="0" fill="hold" nodeType="after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fade">
                                      <p:cBhvr>
                                        <p:cTn id="47" dur="100"/>
                                        <p:tgtEl>
                                          <p:spTgt spid="54"/>
                                        </p:tgtEl>
                                      </p:cBhvr>
                                    </p:animEffect>
                                  </p:childTnLst>
                                </p:cTn>
                              </p:par>
                            </p:childTnLst>
                          </p:cTn>
                        </p:par>
                        <p:par>
                          <p:cTn id="48" fill="hold">
                            <p:stCondLst>
                              <p:cond delay="1500"/>
                            </p:stCondLst>
                            <p:childTnLst>
                              <p:par>
                                <p:cTn id="49" presetID="10" presetClass="entr" presetSubtype="0" fill="hold"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fade">
                                      <p:cBhvr>
                                        <p:cTn id="51" dur="100"/>
                                        <p:tgtEl>
                                          <p:spTgt spid="55"/>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56"/>
                                        </p:tgtEl>
                                        <p:attrNameLst>
                                          <p:attrName>style.visibility</p:attrName>
                                        </p:attrNameLst>
                                      </p:cBhvr>
                                      <p:to>
                                        <p:strVal val="visible"/>
                                      </p:to>
                                    </p:set>
                                    <p:animEffect transition="in" filter="fade">
                                      <p:cBhvr>
                                        <p:cTn id="56" dur="500"/>
                                        <p:tgtEl>
                                          <p:spTgt spid="56"/>
                                        </p:tgtEl>
                                      </p:cBhvr>
                                    </p:animEffect>
                                  </p:childTnLst>
                                </p:cTn>
                              </p:par>
                              <p:par>
                                <p:cTn id="57" presetID="10" presetClass="entr" presetSubtype="0" fill="hold" nodeType="with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fade">
                                      <p:cBhvr>
                                        <p:cTn id="59" dur="500"/>
                                        <p:tgtEl>
                                          <p:spTgt spid="57"/>
                                        </p:tgtEl>
                                      </p:cBhvr>
                                    </p:animEffect>
                                  </p:childTnLst>
                                </p:cTn>
                              </p:par>
                              <p:par>
                                <p:cTn id="60" presetID="10" presetClass="entr" presetSubtype="0" fill="hold" nodeType="withEffect">
                                  <p:stCondLst>
                                    <p:cond delay="0"/>
                                  </p:stCondLst>
                                  <p:childTnLst>
                                    <p:set>
                                      <p:cBhvr>
                                        <p:cTn id="61" dur="1" fill="hold">
                                          <p:stCondLst>
                                            <p:cond delay="0"/>
                                          </p:stCondLst>
                                        </p:cTn>
                                        <p:tgtEl>
                                          <p:spTgt spid="62"/>
                                        </p:tgtEl>
                                        <p:attrNameLst>
                                          <p:attrName>style.visibility</p:attrName>
                                        </p:attrNameLst>
                                      </p:cBhvr>
                                      <p:to>
                                        <p:strVal val="visible"/>
                                      </p:to>
                                    </p:set>
                                    <p:animEffect transition="in" filter="fade">
                                      <p:cBhvr>
                                        <p:cTn id="62" dur="500"/>
                                        <p:tgtEl>
                                          <p:spTgt spid="62"/>
                                        </p:tgtEl>
                                      </p:cBhvr>
                                    </p:animEffect>
                                  </p:childTnLst>
                                </p:cTn>
                              </p:par>
                              <p:par>
                                <p:cTn id="63" presetID="10" presetClass="entr" presetSubtype="0" fill="hold" nodeType="withEffect">
                                  <p:stCondLst>
                                    <p:cond delay="0"/>
                                  </p:stCondLst>
                                  <p:childTnLst>
                                    <p:set>
                                      <p:cBhvr>
                                        <p:cTn id="64" dur="1" fill="hold">
                                          <p:stCondLst>
                                            <p:cond delay="0"/>
                                          </p:stCondLst>
                                        </p:cTn>
                                        <p:tgtEl>
                                          <p:spTgt spid="63"/>
                                        </p:tgtEl>
                                        <p:attrNameLst>
                                          <p:attrName>style.visibility</p:attrName>
                                        </p:attrNameLst>
                                      </p:cBhvr>
                                      <p:to>
                                        <p:strVal val="visible"/>
                                      </p:to>
                                    </p:set>
                                    <p:animEffect transition="in" filter="fade">
                                      <p:cBhvr>
                                        <p:cTn id="65" dur="500"/>
                                        <p:tgtEl>
                                          <p:spTgt spid="63"/>
                                        </p:tgtEl>
                                      </p:cBhvr>
                                    </p:animEffect>
                                  </p:childTnLst>
                                </p:cTn>
                              </p:par>
                              <p:par>
                                <p:cTn id="66" presetID="10" presetClass="entr" presetSubtype="0" fill="hold" nodeType="withEffect">
                                  <p:stCondLst>
                                    <p:cond delay="0"/>
                                  </p:stCondLst>
                                  <p:childTnLst>
                                    <p:set>
                                      <p:cBhvr>
                                        <p:cTn id="67" dur="1" fill="hold">
                                          <p:stCondLst>
                                            <p:cond delay="0"/>
                                          </p:stCondLst>
                                        </p:cTn>
                                        <p:tgtEl>
                                          <p:spTgt spid="64"/>
                                        </p:tgtEl>
                                        <p:attrNameLst>
                                          <p:attrName>style.visibility</p:attrName>
                                        </p:attrNameLst>
                                      </p:cBhvr>
                                      <p:to>
                                        <p:strVal val="visible"/>
                                      </p:to>
                                    </p:set>
                                    <p:animEffect transition="in" filter="fade">
                                      <p:cBhvr>
                                        <p:cTn id="68" dur="500"/>
                                        <p:tgtEl>
                                          <p:spTgt spid="64"/>
                                        </p:tgtEl>
                                      </p:cBhvr>
                                    </p:animEffect>
                                  </p:childTnLst>
                                </p:cTn>
                              </p:par>
                              <p:par>
                                <p:cTn id="69" presetID="10" presetClass="entr" presetSubtype="0" fill="hold" nodeType="withEffect">
                                  <p:stCondLst>
                                    <p:cond delay="0"/>
                                  </p:stCondLst>
                                  <p:childTnLst>
                                    <p:set>
                                      <p:cBhvr>
                                        <p:cTn id="70" dur="1" fill="hold">
                                          <p:stCondLst>
                                            <p:cond delay="0"/>
                                          </p:stCondLst>
                                        </p:cTn>
                                        <p:tgtEl>
                                          <p:spTgt spid="65"/>
                                        </p:tgtEl>
                                        <p:attrNameLst>
                                          <p:attrName>style.visibility</p:attrName>
                                        </p:attrNameLst>
                                      </p:cBhvr>
                                      <p:to>
                                        <p:strVal val="visible"/>
                                      </p:to>
                                    </p:set>
                                    <p:animEffect transition="in" filter="fade">
                                      <p:cBhvr>
                                        <p:cTn id="71" dur="500"/>
                                        <p:tgtEl>
                                          <p:spTgt spid="65"/>
                                        </p:tgtEl>
                                      </p:cBhvr>
                                    </p:animEffect>
                                  </p:childTnLst>
                                </p:cTn>
                              </p:par>
                              <p:par>
                                <p:cTn id="72" presetID="10" presetClass="entr" presetSubtype="0" fill="hold" nodeType="withEffect">
                                  <p:stCondLst>
                                    <p:cond delay="0"/>
                                  </p:stCondLst>
                                  <p:childTnLst>
                                    <p:set>
                                      <p:cBhvr>
                                        <p:cTn id="73" dur="1" fill="hold">
                                          <p:stCondLst>
                                            <p:cond delay="0"/>
                                          </p:stCondLst>
                                        </p:cTn>
                                        <p:tgtEl>
                                          <p:spTgt spid="66"/>
                                        </p:tgtEl>
                                        <p:attrNameLst>
                                          <p:attrName>style.visibility</p:attrName>
                                        </p:attrNameLst>
                                      </p:cBhvr>
                                      <p:to>
                                        <p:strVal val="visible"/>
                                      </p:to>
                                    </p:set>
                                    <p:animEffect transition="in" filter="fade">
                                      <p:cBhvr>
                                        <p:cTn id="74" dur="500"/>
                                        <p:tgtEl>
                                          <p:spTgt spid="66"/>
                                        </p:tgtEl>
                                      </p:cBhvr>
                                    </p:animEffect>
                                  </p:childTnLst>
                                </p:cTn>
                              </p:par>
                              <p:par>
                                <p:cTn id="75" presetID="10" presetClass="entr" presetSubtype="0" fill="hold" nodeType="withEffect">
                                  <p:stCondLst>
                                    <p:cond delay="0"/>
                                  </p:stCondLst>
                                  <p:childTnLst>
                                    <p:set>
                                      <p:cBhvr>
                                        <p:cTn id="76" dur="1" fill="hold">
                                          <p:stCondLst>
                                            <p:cond delay="0"/>
                                          </p:stCondLst>
                                        </p:cTn>
                                        <p:tgtEl>
                                          <p:spTgt spid="69"/>
                                        </p:tgtEl>
                                        <p:attrNameLst>
                                          <p:attrName>style.visibility</p:attrName>
                                        </p:attrNameLst>
                                      </p:cBhvr>
                                      <p:to>
                                        <p:strVal val="visible"/>
                                      </p:to>
                                    </p:set>
                                    <p:animEffect transition="in" filter="fade">
                                      <p:cBhvr>
                                        <p:cTn id="77" dur="500"/>
                                        <p:tgtEl>
                                          <p:spTgt spid="69"/>
                                        </p:tgtEl>
                                      </p:cBhvr>
                                    </p:animEffect>
                                  </p:childTnLst>
                                </p:cTn>
                              </p:par>
                              <p:par>
                                <p:cTn id="78" presetID="10" presetClass="entr" presetSubtype="0" fill="hold" nodeType="withEffect">
                                  <p:stCondLst>
                                    <p:cond delay="0"/>
                                  </p:stCondLst>
                                  <p:childTnLst>
                                    <p:set>
                                      <p:cBhvr>
                                        <p:cTn id="79" dur="1" fill="hold">
                                          <p:stCondLst>
                                            <p:cond delay="0"/>
                                          </p:stCondLst>
                                        </p:cTn>
                                        <p:tgtEl>
                                          <p:spTgt spid="70"/>
                                        </p:tgtEl>
                                        <p:attrNameLst>
                                          <p:attrName>style.visibility</p:attrName>
                                        </p:attrNameLst>
                                      </p:cBhvr>
                                      <p:to>
                                        <p:strVal val="visible"/>
                                      </p:to>
                                    </p:set>
                                    <p:animEffect transition="in" filter="fade">
                                      <p:cBhvr>
                                        <p:cTn id="80" dur="500"/>
                                        <p:tgtEl>
                                          <p:spTgt spid="70"/>
                                        </p:tgtEl>
                                      </p:cBhvr>
                                    </p:animEffect>
                                  </p:childTnLst>
                                </p:cTn>
                              </p:par>
                              <p:par>
                                <p:cTn id="81" presetID="10" presetClass="entr" presetSubtype="0" fill="hold" nodeType="withEffect">
                                  <p:stCondLst>
                                    <p:cond delay="0"/>
                                  </p:stCondLst>
                                  <p:childTnLst>
                                    <p:set>
                                      <p:cBhvr>
                                        <p:cTn id="82" dur="1" fill="hold">
                                          <p:stCondLst>
                                            <p:cond delay="0"/>
                                          </p:stCondLst>
                                        </p:cTn>
                                        <p:tgtEl>
                                          <p:spTgt spid="71"/>
                                        </p:tgtEl>
                                        <p:attrNameLst>
                                          <p:attrName>style.visibility</p:attrName>
                                        </p:attrNameLst>
                                      </p:cBhvr>
                                      <p:to>
                                        <p:strVal val="visible"/>
                                      </p:to>
                                    </p:set>
                                    <p:animEffect transition="in" filter="fade">
                                      <p:cBhvr>
                                        <p:cTn id="83" dur="500"/>
                                        <p:tgtEl>
                                          <p:spTgt spid="71"/>
                                        </p:tgtEl>
                                      </p:cBhvr>
                                    </p:animEffect>
                                  </p:childTnLst>
                                </p:cTn>
                              </p:par>
                              <p:par>
                                <p:cTn id="84" presetID="10" presetClass="entr" presetSubtype="0" fill="hold" nodeType="withEffect">
                                  <p:stCondLst>
                                    <p:cond delay="0"/>
                                  </p:stCondLst>
                                  <p:childTnLst>
                                    <p:set>
                                      <p:cBhvr>
                                        <p:cTn id="85" dur="1" fill="hold">
                                          <p:stCondLst>
                                            <p:cond delay="0"/>
                                          </p:stCondLst>
                                        </p:cTn>
                                        <p:tgtEl>
                                          <p:spTgt spid="72"/>
                                        </p:tgtEl>
                                        <p:attrNameLst>
                                          <p:attrName>style.visibility</p:attrName>
                                        </p:attrNameLst>
                                      </p:cBhvr>
                                      <p:to>
                                        <p:strVal val="visible"/>
                                      </p:to>
                                    </p:set>
                                    <p:animEffect transition="in" filter="fade">
                                      <p:cBhvr>
                                        <p:cTn id="86" dur="500"/>
                                        <p:tgtEl>
                                          <p:spTgt spid="72"/>
                                        </p:tgtEl>
                                      </p:cBhvr>
                                    </p:animEffect>
                                  </p:childTnLst>
                                </p:cTn>
                              </p:par>
                              <p:par>
                                <p:cTn id="87" presetID="10" presetClass="entr" presetSubtype="0" fill="hold" nodeType="withEffect">
                                  <p:stCondLst>
                                    <p:cond delay="0"/>
                                  </p:stCondLst>
                                  <p:childTnLst>
                                    <p:set>
                                      <p:cBhvr>
                                        <p:cTn id="88" dur="1" fill="hold">
                                          <p:stCondLst>
                                            <p:cond delay="0"/>
                                          </p:stCondLst>
                                        </p:cTn>
                                        <p:tgtEl>
                                          <p:spTgt spid="73"/>
                                        </p:tgtEl>
                                        <p:attrNameLst>
                                          <p:attrName>style.visibility</p:attrName>
                                        </p:attrNameLst>
                                      </p:cBhvr>
                                      <p:to>
                                        <p:strVal val="visible"/>
                                      </p:to>
                                    </p:set>
                                    <p:animEffect transition="in" filter="fade">
                                      <p:cBhvr>
                                        <p:cTn id="89"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Light scattering</a:t>
            </a:r>
            <a:endParaRPr lang="en-US" dirty="0"/>
          </a:p>
        </p:txBody>
      </p:sp>
      <p:sp>
        <p:nvSpPr>
          <p:cNvPr id="3" name="Content Placeholder 2"/>
          <p:cNvSpPr>
            <a:spLocks noGrp="1"/>
          </p:cNvSpPr>
          <p:nvPr>
            <p:ph sz="quarter" idx="10"/>
          </p:nvPr>
        </p:nvSpPr>
        <p:spPr/>
        <p:txBody>
          <a:bodyPr/>
          <a:lstStyle/>
          <a:p>
            <a:pPr lvl="0"/>
            <a:r>
              <a:rPr lang="en-US" sz="2400" dirty="0" smtClean="0"/>
              <a:t>Intensity of effect depends on media, distance, light angle, weather conditions</a:t>
            </a:r>
          </a:p>
          <a:p>
            <a:pPr lvl="0"/>
            <a:r>
              <a:rPr lang="en-US" sz="2400" dirty="0" smtClean="0"/>
              <a:t>Problem difficult to solve (integration)</a:t>
            </a:r>
          </a:p>
          <a:p>
            <a:pPr lvl="0"/>
            <a:r>
              <a:rPr lang="en-US" sz="2400" dirty="0" smtClean="0"/>
              <a:t>Approximations used by the industry since 90s</a:t>
            </a:r>
            <a:endParaRPr lang="en-US" sz="2400" dirty="0"/>
          </a:p>
        </p:txBody>
      </p:sp>
      <p:graphicFrame>
        <p:nvGraphicFramePr>
          <p:cNvPr id="4" name="Table 3"/>
          <p:cNvGraphicFramePr>
            <a:graphicFrameLocks noGrp="1"/>
          </p:cNvGraphicFramePr>
          <p:nvPr>
            <p:extLst>
              <p:ext uri="{D42A27DB-BD31-4B8C-83A1-F6EECF244321}">
                <p14:modId xmlns:p14="http://schemas.microsoft.com/office/powerpoint/2010/main" val="1254000776"/>
              </p:ext>
            </p:extLst>
          </p:nvPr>
        </p:nvGraphicFramePr>
        <p:xfrm>
          <a:off x="1328468" y="3638550"/>
          <a:ext cx="6096000" cy="741680"/>
        </p:xfrm>
        <a:graphic>
          <a:graphicData uri="http://schemas.openxmlformats.org/drawingml/2006/table">
            <a:tbl>
              <a:tblPr bandRow="1">
                <a:tableStyleId>{5C22544A-7EE6-4342-B048-85BDC9FD1C3A}</a:tableStyleId>
              </a:tblPr>
              <a:tblGrid>
                <a:gridCol w="3048000"/>
                <a:gridCol w="3048000"/>
              </a:tblGrid>
              <a:tr h="370840">
                <a:tc>
                  <a:txBody>
                    <a:bodyPr/>
                    <a:lstStyle/>
                    <a:p>
                      <a:r>
                        <a:rPr lang="en-CA" dirty="0" smtClean="0"/>
                        <a:t>Post-process god-rays</a:t>
                      </a:r>
                      <a:endParaRPr lang="fr-CA"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CA" dirty="0" smtClean="0"/>
                        <a:t>Distance based</a:t>
                      </a:r>
                      <a:r>
                        <a:rPr lang="en-CA" baseline="0" dirty="0" smtClean="0"/>
                        <a:t> fog</a:t>
                      </a:r>
                      <a:endParaRPr lang="fr-CA" dirty="0" smtClean="0"/>
                    </a:p>
                  </a:txBody>
                  <a:tcPr/>
                </a:tc>
              </a:tr>
              <a:tr h="370840">
                <a:tc>
                  <a:txBody>
                    <a:bodyPr/>
                    <a:lstStyle/>
                    <a:p>
                      <a:r>
                        <a:rPr lang="en-CA" dirty="0" smtClean="0"/>
                        <a:t>Billboard</a:t>
                      </a:r>
                      <a:r>
                        <a:rPr lang="en-CA" baseline="0" dirty="0" smtClean="0"/>
                        <a:t> light-shafts</a:t>
                      </a:r>
                      <a:endParaRPr lang="fr-CA" dirty="0"/>
                    </a:p>
                  </a:txBody>
                  <a:tcPr/>
                </a:tc>
                <a:tc>
                  <a:txBody>
                    <a:bodyPr/>
                    <a:lstStyle/>
                    <a:p>
                      <a:r>
                        <a:rPr lang="en-CA" dirty="0" smtClean="0"/>
                        <a:t>Volumetric shadows</a:t>
                      </a:r>
                      <a:endParaRPr lang="fr-CA" dirty="0"/>
                    </a:p>
                  </a:txBody>
                  <a:tcPr/>
                </a:tc>
              </a:tr>
            </a:tbl>
          </a:graphicData>
        </a:graphic>
      </p:graphicFrame>
      <p:cxnSp>
        <p:nvCxnSpPr>
          <p:cNvPr id="6" name="Straight Connector 5"/>
          <p:cNvCxnSpPr/>
          <p:nvPr/>
        </p:nvCxnSpPr>
        <p:spPr bwMode="auto">
          <a:xfrm>
            <a:off x="1288211" y="3562350"/>
            <a:ext cx="6136257" cy="838200"/>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cxnSp>
        <p:nvCxnSpPr>
          <p:cNvPr id="7" name="Straight Connector 6"/>
          <p:cNvCxnSpPr/>
          <p:nvPr/>
        </p:nvCxnSpPr>
        <p:spPr bwMode="auto">
          <a:xfrm flipH="1">
            <a:off x="1288211" y="3562350"/>
            <a:ext cx="6136257" cy="838200"/>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1847919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0" y="0"/>
            <a:ext cx="9144000" cy="5143500"/>
          </a:xfrm>
        </p:spPr>
      </p:pic>
    </p:spTree>
    <p:extLst>
      <p:ext uri="{BB962C8B-B14F-4D97-AF65-F5344CB8AC3E}">
        <p14:creationId xmlns:p14="http://schemas.microsoft.com/office/powerpoint/2010/main" val="68807810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Inspiration</a:t>
            </a:r>
            <a:endParaRPr lang="en-US" dirty="0"/>
          </a:p>
        </p:txBody>
      </p:sp>
      <p:sp>
        <p:nvSpPr>
          <p:cNvPr id="3" name="Content Placeholder 2"/>
          <p:cNvSpPr>
            <a:spLocks noGrp="1"/>
          </p:cNvSpPr>
          <p:nvPr>
            <p:ph sz="quarter" idx="10"/>
          </p:nvPr>
        </p:nvSpPr>
        <p:spPr/>
        <p:txBody>
          <a:bodyPr/>
          <a:lstStyle/>
          <a:p>
            <a:pPr lvl="0"/>
            <a:r>
              <a:rPr lang="en-US" sz="2000" dirty="0" err="1" smtClean="0"/>
              <a:t>Kaplanyan</a:t>
            </a:r>
            <a:r>
              <a:rPr lang="en-US" sz="2000" dirty="0" smtClean="0"/>
              <a:t>, “</a:t>
            </a:r>
            <a:r>
              <a:rPr lang="en-US" sz="2000" i="1" dirty="0" smtClean="0"/>
              <a:t>Light Propagation Volumes</a:t>
            </a:r>
            <a:r>
              <a:rPr lang="en-US" sz="2000" dirty="0" smtClean="0"/>
              <a:t>”, </a:t>
            </a:r>
            <a:r>
              <a:rPr lang="en-US" sz="2000" dirty="0" err="1" smtClean="0"/>
              <a:t>Siggraph</a:t>
            </a:r>
            <a:r>
              <a:rPr lang="en-US" sz="2000" dirty="0" smtClean="0"/>
              <a:t> 2009</a:t>
            </a:r>
            <a:endParaRPr lang="en-US" sz="20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1200" y="2167604"/>
            <a:ext cx="4648200" cy="2623651"/>
          </a:xfrm>
          <a:prstGeom prst="rect">
            <a:avLst/>
          </a:prstGeom>
        </p:spPr>
      </p:pic>
    </p:spTree>
    <p:extLst>
      <p:ext uri="{BB962C8B-B14F-4D97-AF65-F5344CB8AC3E}">
        <p14:creationId xmlns:p14="http://schemas.microsoft.com/office/powerpoint/2010/main" val="38119084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 name="Rounded Rectangle 191"/>
          <p:cNvSpPr/>
          <p:nvPr/>
        </p:nvSpPr>
        <p:spPr bwMode="auto">
          <a:xfrm>
            <a:off x="152400" y="3807310"/>
            <a:ext cx="8763000" cy="1126874"/>
          </a:xfrm>
          <a:prstGeom prst="roundRect">
            <a:avLst/>
          </a:prstGeom>
          <a:solidFill>
            <a:schemeClr val="accent5">
              <a:alpha val="49000"/>
            </a:scheme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185" name="Rounded Rectangle 184"/>
          <p:cNvSpPr/>
          <p:nvPr/>
        </p:nvSpPr>
        <p:spPr bwMode="auto">
          <a:xfrm>
            <a:off x="152400" y="2743941"/>
            <a:ext cx="8763000" cy="919805"/>
          </a:xfrm>
          <a:prstGeom prst="roundRect">
            <a:avLst/>
          </a:prstGeom>
          <a:solidFill>
            <a:schemeClr val="accent5">
              <a:alpha val="49000"/>
            </a:scheme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182" name="Rounded Rectangle 181"/>
          <p:cNvSpPr/>
          <p:nvPr/>
        </p:nvSpPr>
        <p:spPr bwMode="auto">
          <a:xfrm>
            <a:off x="152400" y="1699795"/>
            <a:ext cx="8763000" cy="919805"/>
          </a:xfrm>
          <a:prstGeom prst="roundRect">
            <a:avLst/>
          </a:prstGeom>
          <a:solidFill>
            <a:schemeClr val="accent5">
              <a:alpha val="49000"/>
            </a:scheme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181" name="Rounded Rectangle 180"/>
          <p:cNvSpPr/>
          <p:nvPr/>
        </p:nvSpPr>
        <p:spPr bwMode="auto">
          <a:xfrm>
            <a:off x="152400" y="655344"/>
            <a:ext cx="8763000" cy="919805"/>
          </a:xfrm>
          <a:prstGeom prst="roundRect">
            <a:avLst/>
          </a:prstGeom>
          <a:solidFill>
            <a:schemeClr val="accent5">
              <a:alpha val="49000"/>
            </a:scheme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6" name="Rectangle 5"/>
          <p:cNvSpPr/>
          <p:nvPr/>
        </p:nvSpPr>
        <p:spPr bwMode="auto">
          <a:xfrm>
            <a:off x="6705600" y="901614"/>
            <a:ext cx="1295400" cy="413657"/>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2000" b="0" i="0" u="none" strike="noStrike" cap="none" normalizeH="0" baseline="0" dirty="0" smtClean="0">
                <a:ln>
                  <a:noFill/>
                </a:ln>
                <a:solidFill>
                  <a:schemeClr val="tx1"/>
                </a:solidFill>
                <a:effectLst/>
                <a:latin typeface="Verdana" pitchFamily="45" charset="0"/>
              </a:rPr>
              <a:t>ESM</a:t>
            </a:r>
            <a:endParaRPr kumimoji="1" lang="fr-CA" sz="2000" b="0" i="0" u="none" strike="noStrike" cap="none" normalizeH="0" baseline="0" dirty="0">
              <a:ln>
                <a:noFill/>
              </a:ln>
              <a:solidFill>
                <a:schemeClr val="tx1"/>
              </a:solidFill>
              <a:effectLst/>
              <a:latin typeface="Verdana" pitchFamily="45" charset="0"/>
            </a:endParaRPr>
          </a:p>
        </p:txBody>
      </p:sp>
      <p:sp>
        <p:nvSpPr>
          <p:cNvPr id="9" name="Rectangle 8"/>
          <p:cNvSpPr/>
          <p:nvPr/>
        </p:nvSpPr>
        <p:spPr bwMode="auto">
          <a:xfrm>
            <a:off x="323850" y="918625"/>
            <a:ext cx="2343150" cy="406853"/>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800" b="0" i="0" u="none" strike="noStrike" cap="none" normalizeH="0" baseline="0" dirty="0" smtClean="0">
                <a:ln>
                  <a:noFill/>
                </a:ln>
                <a:solidFill>
                  <a:schemeClr val="tx1"/>
                </a:solidFill>
                <a:effectLst/>
                <a:latin typeface="Verdana" pitchFamily="45" charset="0"/>
              </a:rPr>
              <a:t>Shadow cascades</a:t>
            </a:r>
            <a:endParaRPr kumimoji="1" lang="fr-CA" sz="1800" b="0" i="0" u="none" strike="noStrike" cap="none" normalizeH="0" baseline="0" dirty="0">
              <a:ln>
                <a:noFill/>
              </a:ln>
              <a:solidFill>
                <a:schemeClr val="tx1"/>
              </a:solidFill>
              <a:effectLst/>
              <a:latin typeface="Verdana" pitchFamily="45" charset="0"/>
            </a:endParaRPr>
          </a:p>
        </p:txBody>
      </p:sp>
      <p:cxnSp>
        <p:nvCxnSpPr>
          <p:cNvPr id="11" name="Straight Arrow Connector 10"/>
          <p:cNvCxnSpPr>
            <a:stCxn id="9" idx="3"/>
            <a:endCxn id="5" idx="1"/>
          </p:cNvCxnSpPr>
          <p:nvPr/>
        </p:nvCxnSpPr>
        <p:spPr bwMode="auto">
          <a:xfrm>
            <a:off x="2667000" y="1122052"/>
            <a:ext cx="319087" cy="0"/>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cxnSp>
        <p:nvCxnSpPr>
          <p:cNvPr id="13" name="Straight Arrow Connector 12"/>
          <p:cNvCxnSpPr>
            <a:stCxn id="5" idx="3"/>
            <a:endCxn id="6" idx="1"/>
          </p:cNvCxnSpPr>
          <p:nvPr/>
        </p:nvCxnSpPr>
        <p:spPr bwMode="auto">
          <a:xfrm flipV="1">
            <a:off x="5980509" y="1108443"/>
            <a:ext cx="725091" cy="13609"/>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sp>
        <p:nvSpPr>
          <p:cNvPr id="14" name="Rounded Rectangle 13"/>
          <p:cNvSpPr/>
          <p:nvPr/>
        </p:nvSpPr>
        <p:spPr bwMode="auto">
          <a:xfrm>
            <a:off x="757236" y="1759649"/>
            <a:ext cx="3052763" cy="8001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CA" sz="1800" dirty="0" smtClean="0"/>
              <a:t>CS: Density estimation and volume lighting</a:t>
            </a:r>
            <a:endParaRPr lang="fr-CA" sz="1800" dirty="0"/>
          </a:p>
          <a:p>
            <a:pPr marL="0" marR="0" indent="0" algn="ct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dirty="0">
              <a:ln>
                <a:noFill/>
              </a:ln>
              <a:solidFill>
                <a:schemeClr val="tx1"/>
              </a:solidFill>
              <a:effectLst/>
              <a:latin typeface="Verdana" pitchFamily="45" charset="0"/>
            </a:endParaRPr>
          </a:p>
        </p:txBody>
      </p:sp>
      <p:cxnSp>
        <p:nvCxnSpPr>
          <p:cNvPr id="19" name="Straight Arrow Connector 18"/>
          <p:cNvCxnSpPr>
            <a:stCxn id="5" idx="2"/>
            <a:endCxn id="14" idx="0"/>
          </p:cNvCxnSpPr>
          <p:nvPr/>
        </p:nvCxnSpPr>
        <p:spPr bwMode="auto">
          <a:xfrm flipH="1">
            <a:off x="2283618" y="1522102"/>
            <a:ext cx="2199680" cy="237547"/>
          </a:xfrm>
          <a:prstGeom prst="straightConnector1">
            <a:avLst/>
          </a:prstGeom>
          <a:ln>
            <a:headEnd type="none" w="med" len="med"/>
            <a:tailEnd type="arrow"/>
          </a:ln>
        </p:spPr>
        <p:style>
          <a:lnRef idx="2">
            <a:schemeClr val="accent1"/>
          </a:lnRef>
          <a:fillRef idx="0">
            <a:schemeClr val="accent1"/>
          </a:fillRef>
          <a:effectRef idx="1">
            <a:schemeClr val="accent1"/>
          </a:effectRef>
          <a:fontRef idx="minor">
            <a:schemeClr val="tx1"/>
          </a:fontRef>
        </p:style>
      </p:cxnSp>
      <p:sp>
        <p:nvSpPr>
          <p:cNvPr id="23" name="Rounded Rectangle 22"/>
          <p:cNvSpPr/>
          <p:nvPr/>
        </p:nvSpPr>
        <p:spPr bwMode="auto">
          <a:xfrm>
            <a:off x="757237" y="2809039"/>
            <a:ext cx="2590800" cy="8001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CA" sz="1800" dirty="0" smtClean="0"/>
              <a:t>CS: Solving scattering equation</a:t>
            </a:r>
            <a:endParaRPr lang="fr-CA" sz="1800" dirty="0"/>
          </a:p>
          <a:p>
            <a:pPr marL="0" marR="0" indent="0" algn="ct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dirty="0">
              <a:ln>
                <a:noFill/>
              </a:ln>
              <a:solidFill>
                <a:schemeClr val="tx1"/>
              </a:solidFill>
              <a:effectLst/>
              <a:latin typeface="Verdana" pitchFamily="45" charset="0"/>
            </a:endParaRPr>
          </a:p>
        </p:txBody>
      </p:sp>
      <p:cxnSp>
        <p:nvCxnSpPr>
          <p:cNvPr id="24" name="Straight Arrow Connector 23"/>
          <p:cNvCxnSpPr>
            <a:stCxn id="14" idx="2"/>
            <a:endCxn id="23" idx="0"/>
          </p:cNvCxnSpPr>
          <p:nvPr/>
        </p:nvCxnSpPr>
        <p:spPr bwMode="auto">
          <a:xfrm flipH="1">
            <a:off x="2052637" y="2559749"/>
            <a:ext cx="230981" cy="249290"/>
          </a:xfrm>
          <a:prstGeom prst="straightConnector1">
            <a:avLst/>
          </a:prstGeom>
          <a:ln>
            <a:headEnd type="none" w="med" len="med"/>
            <a:tailEnd type="arrow"/>
          </a:ln>
        </p:spPr>
        <p:style>
          <a:lnRef idx="2">
            <a:schemeClr val="accent1"/>
          </a:lnRef>
          <a:fillRef idx="0">
            <a:schemeClr val="accent1"/>
          </a:fillRef>
          <a:effectRef idx="1">
            <a:schemeClr val="accent1"/>
          </a:effectRef>
          <a:fontRef idx="minor">
            <a:schemeClr val="tx1"/>
          </a:fontRef>
        </p:style>
      </p:cxnSp>
      <p:sp>
        <p:nvSpPr>
          <p:cNvPr id="27" name="Cube 26"/>
          <p:cNvSpPr/>
          <p:nvPr/>
        </p:nvSpPr>
        <p:spPr bwMode="auto">
          <a:xfrm>
            <a:off x="6338887" y="1732462"/>
            <a:ext cx="2028825" cy="854473"/>
          </a:xfrm>
          <a:prstGeom prst="cube">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600" b="0" i="0" u="none" strike="noStrike" cap="none" normalizeH="0" baseline="0" dirty="0" smtClean="0">
                <a:ln>
                  <a:noFill/>
                </a:ln>
                <a:solidFill>
                  <a:schemeClr val="tx1"/>
                </a:solidFill>
                <a:effectLst/>
                <a:latin typeface="Verdana" pitchFamily="45" charset="0"/>
              </a:rPr>
              <a:t>Density &amp; in-scattering</a:t>
            </a:r>
          </a:p>
        </p:txBody>
      </p:sp>
      <p:sp>
        <p:nvSpPr>
          <p:cNvPr id="49" name="Rounded Rectangle 48"/>
          <p:cNvSpPr/>
          <p:nvPr/>
        </p:nvSpPr>
        <p:spPr bwMode="auto">
          <a:xfrm>
            <a:off x="3188493" y="4049857"/>
            <a:ext cx="2590800" cy="525491"/>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CA" sz="1800" dirty="0" smtClean="0"/>
              <a:t>PS: Apply fog</a:t>
            </a:r>
            <a:endParaRPr lang="fr-CA" sz="1800" dirty="0"/>
          </a:p>
          <a:p>
            <a:pPr marL="0" marR="0" indent="0" algn="ct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dirty="0">
              <a:ln>
                <a:noFill/>
              </a:ln>
              <a:solidFill>
                <a:schemeClr val="tx1"/>
              </a:solidFill>
              <a:effectLst/>
              <a:latin typeface="Verdana" pitchFamily="45" charset="0"/>
            </a:endParaRPr>
          </a:p>
        </p:txBody>
      </p:sp>
      <p:cxnSp>
        <p:nvCxnSpPr>
          <p:cNvPr id="50" name="Straight Arrow Connector 49"/>
          <p:cNvCxnSpPr>
            <a:stCxn id="23" idx="2"/>
            <a:endCxn id="49" idx="0"/>
          </p:cNvCxnSpPr>
          <p:nvPr/>
        </p:nvCxnSpPr>
        <p:spPr bwMode="auto">
          <a:xfrm>
            <a:off x="2052637" y="3609139"/>
            <a:ext cx="2431256" cy="440718"/>
          </a:xfrm>
          <a:prstGeom prst="straightConnector1">
            <a:avLst/>
          </a:prstGeom>
          <a:ln>
            <a:headEnd type="none" w="med" len="med"/>
            <a:tailEnd type="arrow"/>
          </a:ln>
        </p:spPr>
        <p:style>
          <a:lnRef idx="2">
            <a:schemeClr val="accent1"/>
          </a:lnRef>
          <a:fillRef idx="0">
            <a:schemeClr val="accent1"/>
          </a:fillRef>
          <a:effectRef idx="1">
            <a:schemeClr val="accent1"/>
          </a:effectRef>
          <a:fontRef idx="minor">
            <a:schemeClr val="tx1"/>
          </a:fontRef>
        </p:style>
      </p:cxnSp>
      <p:sp>
        <p:nvSpPr>
          <p:cNvPr id="63" name="Rectangle 62"/>
          <p:cNvSpPr/>
          <p:nvPr/>
        </p:nvSpPr>
        <p:spPr bwMode="auto">
          <a:xfrm>
            <a:off x="323850" y="4447181"/>
            <a:ext cx="2343150" cy="406853"/>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800" b="0" i="0" u="none" strike="noStrike" cap="none" normalizeH="0" baseline="0" dirty="0" smtClean="0">
                <a:ln>
                  <a:noFill/>
                </a:ln>
                <a:solidFill>
                  <a:schemeClr val="tx1"/>
                </a:solidFill>
                <a:effectLst/>
                <a:latin typeface="Verdana" pitchFamily="45" charset="0"/>
              </a:rPr>
              <a:t>Color buffer</a:t>
            </a:r>
            <a:endParaRPr kumimoji="1" lang="fr-CA" sz="1800" b="0" i="0" u="none" strike="noStrike" cap="none" normalizeH="0" baseline="0" dirty="0">
              <a:ln>
                <a:noFill/>
              </a:ln>
              <a:solidFill>
                <a:schemeClr val="tx1"/>
              </a:solidFill>
              <a:effectLst/>
              <a:latin typeface="Verdana" pitchFamily="45" charset="0"/>
            </a:endParaRPr>
          </a:p>
        </p:txBody>
      </p:sp>
      <p:cxnSp>
        <p:nvCxnSpPr>
          <p:cNvPr id="64" name="Straight Arrow Connector 63"/>
          <p:cNvCxnSpPr>
            <a:stCxn id="63" idx="3"/>
            <a:endCxn id="49" idx="1"/>
          </p:cNvCxnSpPr>
          <p:nvPr/>
        </p:nvCxnSpPr>
        <p:spPr bwMode="auto">
          <a:xfrm flipV="1">
            <a:off x="2667000" y="4312603"/>
            <a:ext cx="521493" cy="338005"/>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sp>
        <p:nvSpPr>
          <p:cNvPr id="65" name="Rectangle 64"/>
          <p:cNvSpPr/>
          <p:nvPr/>
        </p:nvSpPr>
        <p:spPr bwMode="auto">
          <a:xfrm>
            <a:off x="323850" y="3844357"/>
            <a:ext cx="2343150" cy="406853"/>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800" b="0" i="0" u="none" strike="noStrike" cap="none" normalizeH="0" baseline="0" dirty="0" smtClean="0">
                <a:ln>
                  <a:noFill/>
                </a:ln>
                <a:solidFill>
                  <a:schemeClr val="tx1"/>
                </a:solidFill>
                <a:effectLst/>
                <a:latin typeface="Verdana" pitchFamily="45" charset="0"/>
              </a:rPr>
              <a:t>Depth buffer</a:t>
            </a:r>
            <a:endParaRPr kumimoji="1" lang="fr-CA" sz="1800" b="0" i="0" u="none" strike="noStrike" cap="none" normalizeH="0" baseline="0" dirty="0">
              <a:ln>
                <a:noFill/>
              </a:ln>
              <a:solidFill>
                <a:schemeClr val="tx1"/>
              </a:solidFill>
              <a:effectLst/>
              <a:latin typeface="Verdana" pitchFamily="45" charset="0"/>
            </a:endParaRPr>
          </a:p>
        </p:txBody>
      </p:sp>
      <p:cxnSp>
        <p:nvCxnSpPr>
          <p:cNvPr id="66" name="Straight Arrow Connector 65"/>
          <p:cNvCxnSpPr>
            <a:stCxn id="65" idx="3"/>
            <a:endCxn id="49" idx="1"/>
          </p:cNvCxnSpPr>
          <p:nvPr/>
        </p:nvCxnSpPr>
        <p:spPr bwMode="auto">
          <a:xfrm>
            <a:off x="2667000" y="4047784"/>
            <a:ext cx="521493" cy="264819"/>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cxnSp>
        <p:nvCxnSpPr>
          <p:cNvPr id="78" name="Straight Arrow Connector 77"/>
          <p:cNvCxnSpPr>
            <a:stCxn id="14" idx="3"/>
            <a:endCxn id="27" idx="2"/>
          </p:cNvCxnSpPr>
          <p:nvPr/>
        </p:nvCxnSpPr>
        <p:spPr bwMode="auto">
          <a:xfrm>
            <a:off x="3809999" y="2159699"/>
            <a:ext cx="2528888" cy="106809"/>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sp>
        <p:nvSpPr>
          <p:cNvPr id="81" name="Cube 80"/>
          <p:cNvSpPr/>
          <p:nvPr/>
        </p:nvSpPr>
        <p:spPr bwMode="auto">
          <a:xfrm>
            <a:off x="6338886" y="2773826"/>
            <a:ext cx="2028825" cy="870527"/>
          </a:xfrm>
          <a:prstGeom prst="cube">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CA" sz="1600" dirty="0" smtClean="0">
                <a:solidFill>
                  <a:schemeClr val="tx1"/>
                </a:solidFill>
                <a:latin typeface="Verdana" pitchFamily="45" charset="0"/>
              </a:rPr>
              <a:t>Accumulated scattering</a:t>
            </a:r>
          </a:p>
        </p:txBody>
      </p:sp>
      <p:cxnSp>
        <p:nvCxnSpPr>
          <p:cNvPr id="85" name="Straight Arrow Connector 84"/>
          <p:cNvCxnSpPr>
            <a:stCxn id="27" idx="2"/>
            <a:endCxn id="23" idx="3"/>
          </p:cNvCxnSpPr>
          <p:nvPr/>
        </p:nvCxnSpPr>
        <p:spPr bwMode="auto">
          <a:xfrm flipH="1">
            <a:off x="3348037" y="2266508"/>
            <a:ext cx="2990850" cy="942581"/>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cxnSp>
        <p:nvCxnSpPr>
          <p:cNvPr id="86" name="Straight Arrow Connector 85"/>
          <p:cNvCxnSpPr>
            <a:stCxn id="23" idx="3"/>
            <a:endCxn id="81" idx="2"/>
          </p:cNvCxnSpPr>
          <p:nvPr/>
        </p:nvCxnSpPr>
        <p:spPr bwMode="auto">
          <a:xfrm>
            <a:off x="3348037" y="3209089"/>
            <a:ext cx="2990849" cy="108816"/>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cxnSp>
        <p:nvCxnSpPr>
          <p:cNvPr id="89" name="Straight Arrow Connector 88"/>
          <p:cNvCxnSpPr>
            <a:stCxn id="81" idx="2"/>
            <a:endCxn id="49" idx="0"/>
          </p:cNvCxnSpPr>
          <p:nvPr/>
        </p:nvCxnSpPr>
        <p:spPr bwMode="auto">
          <a:xfrm flipH="1">
            <a:off x="4483893" y="3317905"/>
            <a:ext cx="1854993" cy="731952"/>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sp>
        <p:nvSpPr>
          <p:cNvPr id="140" name="Rectangle 139"/>
          <p:cNvSpPr/>
          <p:nvPr/>
        </p:nvSpPr>
        <p:spPr bwMode="auto">
          <a:xfrm>
            <a:off x="6181725" y="4109175"/>
            <a:ext cx="2343150" cy="406853"/>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800" b="0" i="0" u="none" strike="noStrike" cap="none" normalizeH="0" baseline="0" dirty="0" smtClean="0">
                <a:ln>
                  <a:noFill/>
                </a:ln>
                <a:solidFill>
                  <a:schemeClr val="tx1"/>
                </a:solidFill>
                <a:effectLst/>
                <a:latin typeface="Verdana" pitchFamily="45" charset="0"/>
              </a:rPr>
              <a:t>Final color buffer</a:t>
            </a:r>
            <a:endParaRPr kumimoji="1" lang="fr-CA" sz="1800" b="0" i="0" u="none" strike="noStrike" cap="none" normalizeH="0" baseline="0" dirty="0">
              <a:ln>
                <a:noFill/>
              </a:ln>
              <a:solidFill>
                <a:schemeClr val="tx1"/>
              </a:solidFill>
              <a:effectLst/>
              <a:latin typeface="Verdana" pitchFamily="45" charset="0"/>
            </a:endParaRPr>
          </a:p>
        </p:txBody>
      </p:sp>
      <p:cxnSp>
        <p:nvCxnSpPr>
          <p:cNvPr id="142" name="Straight Arrow Connector 141"/>
          <p:cNvCxnSpPr>
            <a:stCxn id="49" idx="3"/>
            <a:endCxn id="140" idx="1"/>
          </p:cNvCxnSpPr>
          <p:nvPr/>
        </p:nvCxnSpPr>
        <p:spPr bwMode="auto">
          <a:xfrm flipV="1">
            <a:off x="5779293" y="4312602"/>
            <a:ext cx="402432" cy="1"/>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cxnSp>
        <p:nvCxnSpPr>
          <p:cNvPr id="22" name="Straight Arrow Connector 21"/>
          <p:cNvCxnSpPr>
            <a:stCxn id="6" idx="2"/>
            <a:endCxn id="14" idx="3"/>
          </p:cNvCxnSpPr>
          <p:nvPr/>
        </p:nvCxnSpPr>
        <p:spPr bwMode="auto">
          <a:xfrm flipH="1">
            <a:off x="3809999" y="1315271"/>
            <a:ext cx="3543301" cy="844428"/>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sp>
        <p:nvSpPr>
          <p:cNvPr id="5" name="Rounded Rectangle 4"/>
          <p:cNvSpPr/>
          <p:nvPr/>
        </p:nvSpPr>
        <p:spPr bwMode="auto">
          <a:xfrm>
            <a:off x="2986087" y="722002"/>
            <a:ext cx="2994422" cy="8001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CA" sz="1800" dirty="0" smtClean="0"/>
              <a:t>CS: Shadowmap </a:t>
            </a:r>
            <a:r>
              <a:rPr lang="en-CA" sz="1800" dirty="0" err="1" smtClean="0"/>
              <a:t>downsample</a:t>
            </a:r>
            <a:r>
              <a:rPr lang="en-CA" sz="1800" dirty="0" smtClean="0"/>
              <a:t> &amp; blur</a:t>
            </a:r>
            <a:endParaRPr lang="fr-CA" sz="1800" dirty="0"/>
          </a:p>
          <a:p>
            <a:pPr marL="0" marR="0" indent="0" algn="ct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dirty="0">
              <a:ln>
                <a:noFill/>
              </a:ln>
              <a:solidFill>
                <a:schemeClr val="tx1"/>
              </a:solidFill>
              <a:effectLst/>
              <a:latin typeface="Verdana" pitchFamily="45" charset="0"/>
            </a:endParaRPr>
          </a:p>
        </p:txBody>
      </p:sp>
      <p:sp>
        <p:nvSpPr>
          <p:cNvPr id="2" name="Rounded Rectangle 1"/>
          <p:cNvSpPr/>
          <p:nvPr/>
        </p:nvSpPr>
        <p:spPr bwMode="auto">
          <a:xfrm>
            <a:off x="76200" y="1624700"/>
            <a:ext cx="8915400" cy="3445475"/>
          </a:xfrm>
          <a:prstGeom prst="roundRect">
            <a:avLst>
              <a:gd name="adj" fmla="val 0"/>
            </a:avLst>
          </a:prstGeom>
          <a:solidFill>
            <a:schemeClr val="accent3">
              <a:alpha val="62000"/>
            </a:schemeClr>
          </a:solidFill>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Tree>
    <p:extLst>
      <p:ext uri="{BB962C8B-B14F-4D97-AF65-F5344CB8AC3E}">
        <p14:creationId xmlns:p14="http://schemas.microsoft.com/office/powerpoint/2010/main" val="17507856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Volume shadowing technique</a:t>
            </a:r>
            <a:endParaRPr lang="fr-CA" dirty="0"/>
          </a:p>
        </p:txBody>
      </p:sp>
      <p:sp>
        <p:nvSpPr>
          <p:cNvPr id="3" name="Content Placeholder 2"/>
          <p:cNvSpPr>
            <a:spLocks noGrp="1"/>
          </p:cNvSpPr>
          <p:nvPr>
            <p:ph sz="quarter" idx="10"/>
          </p:nvPr>
        </p:nvSpPr>
        <p:spPr>
          <a:xfrm>
            <a:off x="533400" y="1504950"/>
            <a:ext cx="8305800" cy="2743200"/>
          </a:xfrm>
        </p:spPr>
        <p:txBody>
          <a:bodyPr/>
          <a:lstStyle/>
          <a:p>
            <a:r>
              <a:rPr lang="en-CA" sz="2600" dirty="0" smtClean="0"/>
              <a:t>4 shadow cascades 1k x 1k</a:t>
            </a:r>
          </a:p>
          <a:p>
            <a:pPr lvl="1"/>
            <a:r>
              <a:rPr lang="en-CA" dirty="0" smtClean="0"/>
              <a:t>Too much detail</a:t>
            </a:r>
          </a:p>
          <a:p>
            <a:pPr lvl="1"/>
            <a:r>
              <a:rPr lang="en-CA" dirty="0" smtClean="0"/>
              <a:t>Shadowing above volume </a:t>
            </a:r>
            <a:r>
              <a:rPr lang="en-CA" dirty="0" err="1" smtClean="0"/>
              <a:t>Nyquist</a:t>
            </a:r>
            <a:r>
              <a:rPr lang="en-CA" dirty="0" smtClean="0"/>
              <a:t> frequency</a:t>
            </a:r>
          </a:p>
          <a:p>
            <a:pPr lvl="1"/>
            <a:r>
              <a:rPr lang="en-CA" dirty="0"/>
              <a:t>Lots of aliasing, </a:t>
            </a:r>
            <a:r>
              <a:rPr lang="en-CA" dirty="0" smtClean="0"/>
              <a:t>flickering</a:t>
            </a:r>
          </a:p>
          <a:p>
            <a:pPr lvl="1"/>
            <a:r>
              <a:rPr lang="en-CA" dirty="0" smtClean="0"/>
              <a:t>Needed to apply low-pass filter</a:t>
            </a:r>
          </a:p>
          <a:p>
            <a:pPr lvl="1"/>
            <a:r>
              <a:rPr lang="en-CA" dirty="0" smtClean="0"/>
              <a:t>Naïve 32-tap PCF = unacceptable performance</a:t>
            </a:r>
          </a:p>
        </p:txBody>
      </p:sp>
    </p:spTree>
    <p:extLst>
      <p:ext uri="{BB962C8B-B14F-4D97-AF65-F5344CB8AC3E}">
        <p14:creationId xmlns:p14="http://schemas.microsoft.com/office/powerpoint/2010/main" val="74851280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Volume shadowing technique</a:t>
            </a:r>
            <a:endParaRPr lang="fr-CA" dirty="0"/>
          </a:p>
        </p:txBody>
      </p:sp>
      <p:sp>
        <p:nvSpPr>
          <p:cNvPr id="3" name="Content Placeholder 2"/>
          <p:cNvSpPr>
            <a:spLocks noGrp="1"/>
          </p:cNvSpPr>
          <p:nvPr>
            <p:ph sz="quarter" idx="10"/>
          </p:nvPr>
        </p:nvSpPr>
        <p:spPr>
          <a:xfrm>
            <a:off x="76200" y="1504950"/>
            <a:ext cx="5715000" cy="2057400"/>
          </a:xfrm>
        </p:spPr>
        <p:txBody>
          <a:bodyPr/>
          <a:lstStyle/>
          <a:p>
            <a:r>
              <a:rPr lang="en-CA" sz="2000" dirty="0" smtClean="0"/>
              <a:t>Exponential Shadow Maps</a:t>
            </a:r>
          </a:p>
          <a:p>
            <a:pPr lvl="1"/>
            <a:r>
              <a:rPr lang="en-CA" sz="1800" dirty="0" smtClean="0"/>
              <a:t>Do not compare depths for testing</a:t>
            </a:r>
          </a:p>
          <a:p>
            <a:pPr lvl="1"/>
            <a:r>
              <a:rPr lang="en-CA" sz="1800" dirty="0" smtClean="0"/>
              <a:t>Estimate shadowing probability</a:t>
            </a:r>
          </a:p>
          <a:p>
            <a:pPr lvl="1"/>
            <a:r>
              <a:rPr lang="en-CA" sz="1800" dirty="0" smtClean="0"/>
              <a:t>Efficient to compute shadowing test</a:t>
            </a:r>
          </a:p>
          <a:p>
            <a:pPr lvl="1"/>
            <a:r>
              <a:rPr lang="en-CA" sz="1800" dirty="0"/>
              <a:t>Code snippets in bonus slides!</a:t>
            </a:r>
          </a:p>
          <a:p>
            <a:pPr lvl="1"/>
            <a:endParaRPr lang="en-CA" sz="1800" dirty="0" smtClean="0"/>
          </a:p>
          <a:p>
            <a:endParaRPr lang="en-CA" sz="2000" dirty="0" smtClean="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63241" y="1581150"/>
            <a:ext cx="2972267" cy="26384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4" name="TextBox 3"/>
          <p:cNvSpPr txBox="1"/>
          <p:nvPr/>
        </p:nvSpPr>
        <p:spPr>
          <a:xfrm>
            <a:off x="5943600" y="4171950"/>
            <a:ext cx="2463975" cy="461665"/>
          </a:xfrm>
          <a:prstGeom prst="rect">
            <a:avLst/>
          </a:prstGeom>
          <a:noFill/>
        </p:spPr>
        <p:txBody>
          <a:bodyPr wrap="square" rtlCol="0">
            <a:spAutoFit/>
          </a:bodyPr>
          <a:lstStyle/>
          <a:p>
            <a:pPr algn="ctr"/>
            <a:r>
              <a:rPr lang="en-CA" sz="1200" dirty="0" smtClean="0">
                <a:solidFill>
                  <a:schemeClr val="accent4">
                    <a:lumMod val="10000"/>
                  </a:schemeClr>
                </a:solidFill>
              </a:rPr>
              <a:t>Source: </a:t>
            </a:r>
            <a:r>
              <a:rPr lang="en-US" sz="1200" dirty="0" err="1">
                <a:solidFill>
                  <a:schemeClr val="accent4">
                    <a:lumMod val="10000"/>
                  </a:schemeClr>
                </a:solidFill>
              </a:rPr>
              <a:t>Annen</a:t>
            </a:r>
            <a:r>
              <a:rPr lang="en-US" sz="1200" dirty="0">
                <a:solidFill>
                  <a:schemeClr val="accent4">
                    <a:lumMod val="10000"/>
                  </a:schemeClr>
                </a:solidFill>
              </a:rPr>
              <a:t> et al, “Exponential Shadow Maps</a:t>
            </a:r>
            <a:r>
              <a:rPr lang="en-US" sz="1200" dirty="0" smtClean="0">
                <a:solidFill>
                  <a:schemeClr val="accent4">
                    <a:lumMod val="10000"/>
                  </a:schemeClr>
                </a:solidFill>
              </a:rPr>
              <a:t>”</a:t>
            </a:r>
            <a:endParaRPr lang="fr-CA" sz="1200" dirty="0">
              <a:solidFill>
                <a:schemeClr val="accent4">
                  <a:lumMod val="10000"/>
                </a:schemeClr>
              </a:solidFill>
            </a:endParaRPr>
          </a:p>
        </p:txBody>
      </p:sp>
    </p:spTree>
    <p:extLst>
      <p:ext uri="{BB962C8B-B14F-4D97-AF65-F5344CB8AC3E}">
        <p14:creationId xmlns:p14="http://schemas.microsoft.com/office/powerpoint/2010/main" val="200107299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Volume shadowing technique</a:t>
            </a:r>
            <a:endParaRPr lang="fr-CA" dirty="0"/>
          </a:p>
        </p:txBody>
      </p:sp>
      <p:sp>
        <p:nvSpPr>
          <p:cNvPr id="3" name="Content Placeholder 2"/>
          <p:cNvSpPr>
            <a:spLocks noGrp="1"/>
          </p:cNvSpPr>
          <p:nvPr>
            <p:ph sz="quarter" idx="10"/>
          </p:nvPr>
        </p:nvSpPr>
        <p:spPr>
          <a:xfrm>
            <a:off x="76200" y="1504950"/>
            <a:ext cx="5715000" cy="2819400"/>
          </a:xfrm>
        </p:spPr>
        <p:txBody>
          <a:bodyPr/>
          <a:lstStyle/>
          <a:p>
            <a:r>
              <a:rPr lang="en-CA" sz="2000" dirty="0" smtClean="0"/>
              <a:t>Exponential Shadow Maps</a:t>
            </a:r>
          </a:p>
          <a:p>
            <a:pPr lvl="1"/>
            <a:r>
              <a:rPr lang="en-CA" sz="1800" dirty="0" smtClean="0"/>
              <a:t>Can be down-sampled!</a:t>
            </a:r>
          </a:p>
          <a:p>
            <a:pPr lvl="1"/>
            <a:r>
              <a:rPr lang="en-CA" sz="1800" dirty="0" smtClean="0"/>
              <a:t>256x256 R32F cascades</a:t>
            </a:r>
          </a:p>
          <a:p>
            <a:pPr lvl="1"/>
            <a:r>
              <a:rPr lang="en-CA" sz="1800" dirty="0" smtClean="0"/>
              <a:t>Can be filtered (separable blur)</a:t>
            </a:r>
          </a:p>
          <a:p>
            <a:pPr lvl="1"/>
            <a:r>
              <a:rPr lang="en-CA" sz="1800" dirty="0" smtClean="0"/>
              <a:t>One disadvantage – shadow leaking</a:t>
            </a:r>
          </a:p>
          <a:p>
            <a:pPr lvl="2"/>
            <a:r>
              <a:rPr lang="en-CA" sz="1600" dirty="0" smtClean="0"/>
              <a:t>Negligible in participating media</a:t>
            </a:r>
          </a:p>
          <a:p>
            <a:endParaRPr lang="en-CA" sz="2000" dirty="0" smtClean="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63241" y="1581150"/>
            <a:ext cx="2972267" cy="26384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4" name="TextBox 3"/>
          <p:cNvSpPr txBox="1"/>
          <p:nvPr/>
        </p:nvSpPr>
        <p:spPr>
          <a:xfrm>
            <a:off x="5943600" y="4171950"/>
            <a:ext cx="2463975" cy="461665"/>
          </a:xfrm>
          <a:prstGeom prst="rect">
            <a:avLst/>
          </a:prstGeom>
          <a:noFill/>
        </p:spPr>
        <p:txBody>
          <a:bodyPr wrap="square" rtlCol="0">
            <a:spAutoFit/>
          </a:bodyPr>
          <a:lstStyle/>
          <a:p>
            <a:pPr algn="ctr"/>
            <a:r>
              <a:rPr lang="en-CA" sz="1200" dirty="0" smtClean="0">
                <a:solidFill>
                  <a:schemeClr val="accent4">
                    <a:lumMod val="10000"/>
                  </a:schemeClr>
                </a:solidFill>
              </a:rPr>
              <a:t>Source: </a:t>
            </a:r>
            <a:r>
              <a:rPr lang="en-US" sz="1200" dirty="0" err="1">
                <a:solidFill>
                  <a:schemeClr val="accent4">
                    <a:lumMod val="10000"/>
                  </a:schemeClr>
                </a:solidFill>
              </a:rPr>
              <a:t>Annen</a:t>
            </a:r>
            <a:r>
              <a:rPr lang="en-US" sz="1200" dirty="0">
                <a:solidFill>
                  <a:schemeClr val="accent4">
                    <a:lumMod val="10000"/>
                  </a:schemeClr>
                </a:solidFill>
              </a:rPr>
              <a:t> et al, “Exponential Shadow Maps</a:t>
            </a:r>
            <a:r>
              <a:rPr lang="en-US" sz="1200" dirty="0" smtClean="0">
                <a:solidFill>
                  <a:schemeClr val="accent4">
                    <a:lumMod val="10000"/>
                  </a:schemeClr>
                </a:solidFill>
              </a:rPr>
              <a:t>”</a:t>
            </a:r>
            <a:endParaRPr lang="fr-CA" sz="1200" dirty="0">
              <a:solidFill>
                <a:schemeClr val="accent4">
                  <a:lumMod val="10000"/>
                </a:schemeClr>
              </a:solidFill>
            </a:endParaRPr>
          </a:p>
        </p:txBody>
      </p:sp>
    </p:spTree>
    <p:extLst>
      <p:ext uri="{BB962C8B-B14F-4D97-AF65-F5344CB8AC3E}">
        <p14:creationId xmlns:p14="http://schemas.microsoft.com/office/powerpoint/2010/main" val="52578147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 name="Rounded Rectangle 191"/>
          <p:cNvSpPr/>
          <p:nvPr/>
        </p:nvSpPr>
        <p:spPr bwMode="auto">
          <a:xfrm>
            <a:off x="152400" y="3807310"/>
            <a:ext cx="8763000" cy="1126874"/>
          </a:xfrm>
          <a:prstGeom prst="roundRect">
            <a:avLst/>
          </a:prstGeom>
          <a:solidFill>
            <a:schemeClr val="accent5">
              <a:alpha val="49000"/>
            </a:scheme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185" name="Rounded Rectangle 184"/>
          <p:cNvSpPr/>
          <p:nvPr/>
        </p:nvSpPr>
        <p:spPr bwMode="auto">
          <a:xfrm>
            <a:off x="152400" y="2743941"/>
            <a:ext cx="8763000" cy="919805"/>
          </a:xfrm>
          <a:prstGeom prst="roundRect">
            <a:avLst/>
          </a:prstGeom>
          <a:solidFill>
            <a:schemeClr val="accent5">
              <a:alpha val="49000"/>
            </a:scheme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182" name="Rounded Rectangle 181"/>
          <p:cNvSpPr/>
          <p:nvPr/>
        </p:nvSpPr>
        <p:spPr bwMode="auto">
          <a:xfrm>
            <a:off x="152400" y="1699795"/>
            <a:ext cx="8763000" cy="919805"/>
          </a:xfrm>
          <a:prstGeom prst="roundRect">
            <a:avLst/>
          </a:prstGeom>
          <a:solidFill>
            <a:schemeClr val="accent5">
              <a:alpha val="49000"/>
            </a:scheme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181" name="Rounded Rectangle 180"/>
          <p:cNvSpPr/>
          <p:nvPr/>
        </p:nvSpPr>
        <p:spPr bwMode="auto">
          <a:xfrm>
            <a:off x="152400" y="655344"/>
            <a:ext cx="8763000" cy="919805"/>
          </a:xfrm>
          <a:prstGeom prst="roundRect">
            <a:avLst/>
          </a:prstGeom>
          <a:solidFill>
            <a:schemeClr val="accent5">
              <a:alpha val="49000"/>
            </a:scheme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6" name="Rectangle 5"/>
          <p:cNvSpPr/>
          <p:nvPr/>
        </p:nvSpPr>
        <p:spPr bwMode="auto">
          <a:xfrm>
            <a:off x="6705600" y="901614"/>
            <a:ext cx="1295400" cy="413657"/>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2000" b="0" i="0" u="none" strike="noStrike" cap="none" normalizeH="0" baseline="0" dirty="0" smtClean="0">
                <a:ln>
                  <a:noFill/>
                </a:ln>
                <a:solidFill>
                  <a:schemeClr val="tx1"/>
                </a:solidFill>
                <a:effectLst/>
                <a:latin typeface="Verdana" pitchFamily="45" charset="0"/>
              </a:rPr>
              <a:t>ESM</a:t>
            </a:r>
            <a:endParaRPr kumimoji="1" lang="fr-CA" sz="2000" b="0" i="0" u="none" strike="noStrike" cap="none" normalizeH="0" baseline="0" dirty="0">
              <a:ln>
                <a:noFill/>
              </a:ln>
              <a:solidFill>
                <a:schemeClr val="tx1"/>
              </a:solidFill>
              <a:effectLst/>
              <a:latin typeface="Verdana" pitchFamily="45" charset="0"/>
            </a:endParaRPr>
          </a:p>
        </p:txBody>
      </p:sp>
      <p:sp>
        <p:nvSpPr>
          <p:cNvPr id="9" name="Rectangle 8"/>
          <p:cNvSpPr/>
          <p:nvPr/>
        </p:nvSpPr>
        <p:spPr bwMode="auto">
          <a:xfrm>
            <a:off x="323850" y="918625"/>
            <a:ext cx="2343150" cy="406853"/>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800" b="0" i="0" u="none" strike="noStrike" cap="none" normalizeH="0" baseline="0" dirty="0" smtClean="0">
                <a:ln>
                  <a:noFill/>
                </a:ln>
                <a:solidFill>
                  <a:schemeClr val="tx1"/>
                </a:solidFill>
                <a:effectLst/>
                <a:latin typeface="Verdana" pitchFamily="45" charset="0"/>
              </a:rPr>
              <a:t>Shadow cascades</a:t>
            </a:r>
            <a:endParaRPr kumimoji="1" lang="fr-CA" sz="1800" b="0" i="0" u="none" strike="noStrike" cap="none" normalizeH="0" baseline="0" dirty="0">
              <a:ln>
                <a:noFill/>
              </a:ln>
              <a:solidFill>
                <a:schemeClr val="tx1"/>
              </a:solidFill>
              <a:effectLst/>
              <a:latin typeface="Verdana" pitchFamily="45" charset="0"/>
            </a:endParaRPr>
          </a:p>
        </p:txBody>
      </p:sp>
      <p:cxnSp>
        <p:nvCxnSpPr>
          <p:cNvPr id="11" name="Straight Arrow Connector 10"/>
          <p:cNvCxnSpPr>
            <a:stCxn id="9" idx="3"/>
            <a:endCxn id="5" idx="1"/>
          </p:cNvCxnSpPr>
          <p:nvPr/>
        </p:nvCxnSpPr>
        <p:spPr bwMode="auto">
          <a:xfrm>
            <a:off x="2667000" y="1122052"/>
            <a:ext cx="319087" cy="0"/>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cxnSp>
        <p:nvCxnSpPr>
          <p:cNvPr id="13" name="Straight Arrow Connector 12"/>
          <p:cNvCxnSpPr>
            <a:stCxn id="5" idx="3"/>
            <a:endCxn id="6" idx="1"/>
          </p:cNvCxnSpPr>
          <p:nvPr/>
        </p:nvCxnSpPr>
        <p:spPr bwMode="auto">
          <a:xfrm flipV="1">
            <a:off x="5980509" y="1108443"/>
            <a:ext cx="725091" cy="13609"/>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sp>
        <p:nvSpPr>
          <p:cNvPr id="14" name="Rounded Rectangle 13"/>
          <p:cNvSpPr/>
          <p:nvPr/>
        </p:nvSpPr>
        <p:spPr bwMode="auto">
          <a:xfrm>
            <a:off x="757236" y="1759649"/>
            <a:ext cx="3052763" cy="8001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CA" sz="1800" dirty="0" smtClean="0"/>
              <a:t>CS: Density estimation and volume lighting</a:t>
            </a:r>
            <a:endParaRPr lang="fr-CA" sz="1800" dirty="0"/>
          </a:p>
          <a:p>
            <a:pPr marL="0" marR="0" indent="0" algn="ct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dirty="0">
              <a:ln>
                <a:noFill/>
              </a:ln>
              <a:solidFill>
                <a:schemeClr val="tx1"/>
              </a:solidFill>
              <a:effectLst/>
              <a:latin typeface="Verdana" pitchFamily="45" charset="0"/>
            </a:endParaRPr>
          </a:p>
        </p:txBody>
      </p:sp>
      <p:cxnSp>
        <p:nvCxnSpPr>
          <p:cNvPr id="19" name="Straight Arrow Connector 18"/>
          <p:cNvCxnSpPr>
            <a:stCxn id="5" idx="2"/>
            <a:endCxn id="14" idx="0"/>
          </p:cNvCxnSpPr>
          <p:nvPr/>
        </p:nvCxnSpPr>
        <p:spPr bwMode="auto">
          <a:xfrm flipH="1">
            <a:off x="2283618" y="1522102"/>
            <a:ext cx="2199680" cy="237547"/>
          </a:xfrm>
          <a:prstGeom prst="straightConnector1">
            <a:avLst/>
          </a:prstGeom>
          <a:ln>
            <a:headEnd type="none" w="med" len="med"/>
            <a:tailEnd type="arrow"/>
          </a:ln>
        </p:spPr>
        <p:style>
          <a:lnRef idx="2">
            <a:schemeClr val="accent1"/>
          </a:lnRef>
          <a:fillRef idx="0">
            <a:schemeClr val="accent1"/>
          </a:fillRef>
          <a:effectRef idx="1">
            <a:schemeClr val="accent1"/>
          </a:effectRef>
          <a:fontRef idx="minor">
            <a:schemeClr val="tx1"/>
          </a:fontRef>
        </p:style>
      </p:cxnSp>
      <p:sp>
        <p:nvSpPr>
          <p:cNvPr id="23" name="Rounded Rectangle 22"/>
          <p:cNvSpPr/>
          <p:nvPr/>
        </p:nvSpPr>
        <p:spPr bwMode="auto">
          <a:xfrm>
            <a:off x="757237" y="2809039"/>
            <a:ext cx="2590800" cy="8001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CA" sz="1800" dirty="0" smtClean="0"/>
              <a:t>CS: Solving scattering equation</a:t>
            </a:r>
            <a:endParaRPr lang="fr-CA" sz="1800" dirty="0"/>
          </a:p>
          <a:p>
            <a:pPr marL="0" marR="0" indent="0" algn="ct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dirty="0">
              <a:ln>
                <a:noFill/>
              </a:ln>
              <a:solidFill>
                <a:schemeClr val="tx1"/>
              </a:solidFill>
              <a:effectLst/>
              <a:latin typeface="Verdana" pitchFamily="45" charset="0"/>
            </a:endParaRPr>
          </a:p>
        </p:txBody>
      </p:sp>
      <p:cxnSp>
        <p:nvCxnSpPr>
          <p:cNvPr id="24" name="Straight Arrow Connector 23"/>
          <p:cNvCxnSpPr>
            <a:stCxn id="14" idx="2"/>
            <a:endCxn id="23" idx="0"/>
          </p:cNvCxnSpPr>
          <p:nvPr/>
        </p:nvCxnSpPr>
        <p:spPr bwMode="auto">
          <a:xfrm flipH="1">
            <a:off x="2052637" y="2559749"/>
            <a:ext cx="230981" cy="249290"/>
          </a:xfrm>
          <a:prstGeom prst="straightConnector1">
            <a:avLst/>
          </a:prstGeom>
          <a:ln>
            <a:headEnd type="none" w="med" len="med"/>
            <a:tailEnd type="arrow"/>
          </a:ln>
        </p:spPr>
        <p:style>
          <a:lnRef idx="2">
            <a:schemeClr val="accent1"/>
          </a:lnRef>
          <a:fillRef idx="0">
            <a:schemeClr val="accent1"/>
          </a:fillRef>
          <a:effectRef idx="1">
            <a:schemeClr val="accent1"/>
          </a:effectRef>
          <a:fontRef idx="minor">
            <a:schemeClr val="tx1"/>
          </a:fontRef>
        </p:style>
      </p:cxnSp>
      <p:sp>
        <p:nvSpPr>
          <p:cNvPr id="27" name="Cube 26"/>
          <p:cNvSpPr/>
          <p:nvPr/>
        </p:nvSpPr>
        <p:spPr bwMode="auto">
          <a:xfrm>
            <a:off x="6338887" y="1732462"/>
            <a:ext cx="2028825" cy="854473"/>
          </a:xfrm>
          <a:prstGeom prst="cube">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600" b="0" i="0" u="none" strike="noStrike" cap="none" normalizeH="0" baseline="0" dirty="0" smtClean="0">
                <a:ln>
                  <a:noFill/>
                </a:ln>
                <a:solidFill>
                  <a:schemeClr val="tx1"/>
                </a:solidFill>
                <a:effectLst/>
                <a:latin typeface="Verdana" pitchFamily="45" charset="0"/>
              </a:rPr>
              <a:t>Density &amp; in-scattering</a:t>
            </a:r>
          </a:p>
        </p:txBody>
      </p:sp>
      <p:sp>
        <p:nvSpPr>
          <p:cNvPr id="49" name="Rounded Rectangle 48"/>
          <p:cNvSpPr/>
          <p:nvPr/>
        </p:nvSpPr>
        <p:spPr bwMode="auto">
          <a:xfrm>
            <a:off x="3188493" y="4049857"/>
            <a:ext cx="2590800" cy="525491"/>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CA" sz="1800" dirty="0" smtClean="0"/>
              <a:t>PS: Apply fog</a:t>
            </a:r>
            <a:endParaRPr lang="fr-CA" sz="1800" dirty="0"/>
          </a:p>
          <a:p>
            <a:pPr marL="0" marR="0" indent="0" algn="ct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dirty="0">
              <a:ln>
                <a:noFill/>
              </a:ln>
              <a:solidFill>
                <a:schemeClr val="tx1"/>
              </a:solidFill>
              <a:effectLst/>
              <a:latin typeface="Verdana" pitchFamily="45" charset="0"/>
            </a:endParaRPr>
          </a:p>
        </p:txBody>
      </p:sp>
      <p:cxnSp>
        <p:nvCxnSpPr>
          <p:cNvPr id="50" name="Straight Arrow Connector 49"/>
          <p:cNvCxnSpPr>
            <a:stCxn id="23" idx="2"/>
            <a:endCxn id="49" idx="0"/>
          </p:cNvCxnSpPr>
          <p:nvPr/>
        </p:nvCxnSpPr>
        <p:spPr bwMode="auto">
          <a:xfrm>
            <a:off x="2052637" y="3609139"/>
            <a:ext cx="2431256" cy="440718"/>
          </a:xfrm>
          <a:prstGeom prst="straightConnector1">
            <a:avLst/>
          </a:prstGeom>
          <a:ln>
            <a:headEnd type="none" w="med" len="med"/>
            <a:tailEnd type="arrow"/>
          </a:ln>
        </p:spPr>
        <p:style>
          <a:lnRef idx="2">
            <a:schemeClr val="accent1"/>
          </a:lnRef>
          <a:fillRef idx="0">
            <a:schemeClr val="accent1"/>
          </a:fillRef>
          <a:effectRef idx="1">
            <a:schemeClr val="accent1"/>
          </a:effectRef>
          <a:fontRef idx="minor">
            <a:schemeClr val="tx1"/>
          </a:fontRef>
        </p:style>
      </p:cxnSp>
      <p:sp>
        <p:nvSpPr>
          <p:cNvPr id="63" name="Rectangle 62"/>
          <p:cNvSpPr/>
          <p:nvPr/>
        </p:nvSpPr>
        <p:spPr bwMode="auto">
          <a:xfrm>
            <a:off x="323850" y="4447181"/>
            <a:ext cx="2343150" cy="406853"/>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800" b="0" i="0" u="none" strike="noStrike" cap="none" normalizeH="0" baseline="0" dirty="0" smtClean="0">
                <a:ln>
                  <a:noFill/>
                </a:ln>
                <a:solidFill>
                  <a:schemeClr val="tx1"/>
                </a:solidFill>
                <a:effectLst/>
                <a:latin typeface="Verdana" pitchFamily="45" charset="0"/>
              </a:rPr>
              <a:t>Color buffer</a:t>
            </a:r>
            <a:endParaRPr kumimoji="1" lang="fr-CA" sz="1800" b="0" i="0" u="none" strike="noStrike" cap="none" normalizeH="0" baseline="0" dirty="0">
              <a:ln>
                <a:noFill/>
              </a:ln>
              <a:solidFill>
                <a:schemeClr val="tx1"/>
              </a:solidFill>
              <a:effectLst/>
              <a:latin typeface="Verdana" pitchFamily="45" charset="0"/>
            </a:endParaRPr>
          </a:p>
        </p:txBody>
      </p:sp>
      <p:cxnSp>
        <p:nvCxnSpPr>
          <p:cNvPr id="64" name="Straight Arrow Connector 63"/>
          <p:cNvCxnSpPr>
            <a:stCxn id="63" idx="3"/>
            <a:endCxn id="49" idx="1"/>
          </p:cNvCxnSpPr>
          <p:nvPr/>
        </p:nvCxnSpPr>
        <p:spPr bwMode="auto">
          <a:xfrm flipV="1">
            <a:off x="2667000" y="4312603"/>
            <a:ext cx="521493" cy="338005"/>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sp>
        <p:nvSpPr>
          <p:cNvPr id="65" name="Rectangle 64"/>
          <p:cNvSpPr/>
          <p:nvPr/>
        </p:nvSpPr>
        <p:spPr bwMode="auto">
          <a:xfrm>
            <a:off x="323850" y="3844357"/>
            <a:ext cx="2343150" cy="406853"/>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800" b="0" i="0" u="none" strike="noStrike" cap="none" normalizeH="0" baseline="0" dirty="0" smtClean="0">
                <a:ln>
                  <a:noFill/>
                </a:ln>
                <a:solidFill>
                  <a:schemeClr val="tx1"/>
                </a:solidFill>
                <a:effectLst/>
                <a:latin typeface="Verdana" pitchFamily="45" charset="0"/>
              </a:rPr>
              <a:t>Depth buffer</a:t>
            </a:r>
            <a:endParaRPr kumimoji="1" lang="fr-CA" sz="1800" b="0" i="0" u="none" strike="noStrike" cap="none" normalizeH="0" baseline="0" dirty="0">
              <a:ln>
                <a:noFill/>
              </a:ln>
              <a:solidFill>
                <a:schemeClr val="tx1"/>
              </a:solidFill>
              <a:effectLst/>
              <a:latin typeface="Verdana" pitchFamily="45" charset="0"/>
            </a:endParaRPr>
          </a:p>
        </p:txBody>
      </p:sp>
      <p:cxnSp>
        <p:nvCxnSpPr>
          <p:cNvPr id="66" name="Straight Arrow Connector 65"/>
          <p:cNvCxnSpPr>
            <a:stCxn id="65" idx="3"/>
            <a:endCxn id="49" idx="1"/>
          </p:cNvCxnSpPr>
          <p:nvPr/>
        </p:nvCxnSpPr>
        <p:spPr bwMode="auto">
          <a:xfrm>
            <a:off x="2667000" y="4047784"/>
            <a:ext cx="521493" cy="264819"/>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cxnSp>
        <p:nvCxnSpPr>
          <p:cNvPr id="78" name="Straight Arrow Connector 77"/>
          <p:cNvCxnSpPr>
            <a:stCxn id="14" idx="3"/>
            <a:endCxn id="27" idx="2"/>
          </p:cNvCxnSpPr>
          <p:nvPr/>
        </p:nvCxnSpPr>
        <p:spPr bwMode="auto">
          <a:xfrm>
            <a:off x="3809999" y="2159699"/>
            <a:ext cx="2528888" cy="106809"/>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sp>
        <p:nvSpPr>
          <p:cNvPr id="81" name="Cube 80"/>
          <p:cNvSpPr/>
          <p:nvPr/>
        </p:nvSpPr>
        <p:spPr bwMode="auto">
          <a:xfrm>
            <a:off x="6338886" y="2773826"/>
            <a:ext cx="2028825" cy="870527"/>
          </a:xfrm>
          <a:prstGeom prst="cube">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CA" sz="1600" dirty="0" smtClean="0">
                <a:solidFill>
                  <a:schemeClr val="tx1"/>
                </a:solidFill>
                <a:latin typeface="Verdana" pitchFamily="45" charset="0"/>
              </a:rPr>
              <a:t>Accumulated scattering</a:t>
            </a:r>
          </a:p>
        </p:txBody>
      </p:sp>
      <p:cxnSp>
        <p:nvCxnSpPr>
          <p:cNvPr id="85" name="Straight Arrow Connector 84"/>
          <p:cNvCxnSpPr>
            <a:stCxn id="27" idx="2"/>
            <a:endCxn id="23" idx="3"/>
          </p:cNvCxnSpPr>
          <p:nvPr/>
        </p:nvCxnSpPr>
        <p:spPr bwMode="auto">
          <a:xfrm flipH="1">
            <a:off x="3348037" y="2266508"/>
            <a:ext cx="2990850" cy="942581"/>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cxnSp>
        <p:nvCxnSpPr>
          <p:cNvPr id="86" name="Straight Arrow Connector 85"/>
          <p:cNvCxnSpPr>
            <a:stCxn id="23" idx="3"/>
            <a:endCxn id="81" idx="2"/>
          </p:cNvCxnSpPr>
          <p:nvPr/>
        </p:nvCxnSpPr>
        <p:spPr bwMode="auto">
          <a:xfrm>
            <a:off x="3348037" y="3209089"/>
            <a:ext cx="2990849" cy="108816"/>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cxnSp>
        <p:nvCxnSpPr>
          <p:cNvPr id="89" name="Straight Arrow Connector 88"/>
          <p:cNvCxnSpPr>
            <a:stCxn id="81" idx="2"/>
            <a:endCxn id="49" idx="0"/>
          </p:cNvCxnSpPr>
          <p:nvPr/>
        </p:nvCxnSpPr>
        <p:spPr bwMode="auto">
          <a:xfrm flipH="1">
            <a:off x="4483893" y="3317905"/>
            <a:ext cx="1854993" cy="731952"/>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sp>
        <p:nvSpPr>
          <p:cNvPr id="140" name="Rectangle 139"/>
          <p:cNvSpPr/>
          <p:nvPr/>
        </p:nvSpPr>
        <p:spPr bwMode="auto">
          <a:xfrm>
            <a:off x="6181725" y="4109175"/>
            <a:ext cx="2343150" cy="406853"/>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800" b="0" i="0" u="none" strike="noStrike" cap="none" normalizeH="0" baseline="0" dirty="0" smtClean="0">
                <a:ln>
                  <a:noFill/>
                </a:ln>
                <a:solidFill>
                  <a:schemeClr val="tx1"/>
                </a:solidFill>
                <a:effectLst/>
                <a:latin typeface="Verdana" pitchFamily="45" charset="0"/>
              </a:rPr>
              <a:t>Final color buffer</a:t>
            </a:r>
            <a:endParaRPr kumimoji="1" lang="fr-CA" sz="1800" b="0" i="0" u="none" strike="noStrike" cap="none" normalizeH="0" baseline="0" dirty="0">
              <a:ln>
                <a:noFill/>
              </a:ln>
              <a:solidFill>
                <a:schemeClr val="tx1"/>
              </a:solidFill>
              <a:effectLst/>
              <a:latin typeface="Verdana" pitchFamily="45" charset="0"/>
            </a:endParaRPr>
          </a:p>
        </p:txBody>
      </p:sp>
      <p:cxnSp>
        <p:nvCxnSpPr>
          <p:cNvPr id="142" name="Straight Arrow Connector 141"/>
          <p:cNvCxnSpPr>
            <a:stCxn id="49" idx="3"/>
            <a:endCxn id="140" idx="1"/>
          </p:cNvCxnSpPr>
          <p:nvPr/>
        </p:nvCxnSpPr>
        <p:spPr bwMode="auto">
          <a:xfrm flipV="1">
            <a:off x="5779293" y="4312602"/>
            <a:ext cx="402432" cy="1"/>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cxnSp>
        <p:nvCxnSpPr>
          <p:cNvPr id="22" name="Straight Arrow Connector 21"/>
          <p:cNvCxnSpPr>
            <a:stCxn id="6" idx="2"/>
            <a:endCxn id="14" idx="3"/>
          </p:cNvCxnSpPr>
          <p:nvPr/>
        </p:nvCxnSpPr>
        <p:spPr bwMode="auto">
          <a:xfrm flipH="1">
            <a:off x="3809999" y="1315271"/>
            <a:ext cx="3543301" cy="844428"/>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sp>
        <p:nvSpPr>
          <p:cNvPr id="5" name="Rounded Rectangle 4"/>
          <p:cNvSpPr/>
          <p:nvPr/>
        </p:nvSpPr>
        <p:spPr bwMode="auto">
          <a:xfrm>
            <a:off x="2986087" y="722002"/>
            <a:ext cx="2994422" cy="8001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CA" sz="1800" dirty="0" smtClean="0"/>
              <a:t>CS: Shadowmap </a:t>
            </a:r>
            <a:r>
              <a:rPr lang="en-CA" sz="1800" dirty="0" err="1" smtClean="0"/>
              <a:t>downsample</a:t>
            </a:r>
            <a:r>
              <a:rPr lang="en-CA" sz="1800" dirty="0" smtClean="0"/>
              <a:t> &amp; blur</a:t>
            </a:r>
            <a:endParaRPr lang="fr-CA" sz="1800" dirty="0"/>
          </a:p>
          <a:p>
            <a:pPr marL="0" marR="0" indent="0" algn="ct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dirty="0">
              <a:ln>
                <a:noFill/>
              </a:ln>
              <a:solidFill>
                <a:schemeClr val="tx1"/>
              </a:solidFill>
              <a:effectLst/>
              <a:latin typeface="Verdana" pitchFamily="45" charset="0"/>
            </a:endParaRPr>
          </a:p>
        </p:txBody>
      </p:sp>
      <p:sp>
        <p:nvSpPr>
          <p:cNvPr id="2" name="Rounded Rectangle 1"/>
          <p:cNvSpPr/>
          <p:nvPr/>
        </p:nvSpPr>
        <p:spPr bwMode="auto">
          <a:xfrm>
            <a:off x="76200" y="543770"/>
            <a:ext cx="8915400" cy="1031379"/>
          </a:xfrm>
          <a:prstGeom prst="roundRect">
            <a:avLst>
              <a:gd name="adj" fmla="val 0"/>
            </a:avLst>
          </a:prstGeom>
          <a:solidFill>
            <a:schemeClr val="accent3">
              <a:alpha val="62000"/>
            </a:schemeClr>
          </a:solidFill>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31" name="Rounded Rectangle 30"/>
          <p:cNvSpPr/>
          <p:nvPr/>
        </p:nvSpPr>
        <p:spPr bwMode="auto">
          <a:xfrm>
            <a:off x="76200" y="2688153"/>
            <a:ext cx="8915400" cy="2321997"/>
          </a:xfrm>
          <a:prstGeom prst="roundRect">
            <a:avLst>
              <a:gd name="adj" fmla="val 0"/>
            </a:avLst>
          </a:prstGeom>
          <a:solidFill>
            <a:schemeClr val="accent3">
              <a:alpha val="62000"/>
            </a:schemeClr>
          </a:solidFill>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Tree>
    <p:extLst>
      <p:ext uri="{BB962C8B-B14F-4D97-AF65-F5344CB8AC3E}">
        <p14:creationId xmlns:p14="http://schemas.microsoft.com/office/powerpoint/2010/main" val="393341490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Volume data layout</a:t>
            </a:r>
            <a:endParaRPr lang="en-US" dirty="0"/>
          </a:p>
        </p:txBody>
      </p:sp>
      <p:sp>
        <p:nvSpPr>
          <p:cNvPr id="4" name="Cube 3"/>
          <p:cNvSpPr/>
          <p:nvPr/>
        </p:nvSpPr>
        <p:spPr bwMode="auto">
          <a:xfrm>
            <a:off x="5257800" y="1282291"/>
            <a:ext cx="3657600" cy="2571750"/>
          </a:xfrm>
          <a:prstGeom prst="cube">
            <a:avLst>
              <a:gd name="adj" fmla="val 32034"/>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lang="en-CA" dirty="0" smtClean="0">
                <a:latin typeface="Verdana" pitchFamily="45" charset="0"/>
              </a:rPr>
              <a:t>16bit Float RGBA</a:t>
            </a:r>
          </a:p>
          <a:p>
            <a:pPr marL="0" marR="0" indent="0" algn="ctr" defTabSz="914400" rtl="0" eaLnBrk="1" fontAlgn="base" latinLnBrk="0" hangingPunct="1">
              <a:lnSpc>
                <a:spcPct val="100000"/>
              </a:lnSpc>
              <a:spcBef>
                <a:spcPct val="0"/>
              </a:spcBef>
              <a:spcAft>
                <a:spcPct val="0"/>
              </a:spcAft>
              <a:buClrTx/>
              <a:buSzTx/>
              <a:buFontTx/>
              <a:buNone/>
              <a:tabLst/>
            </a:pPr>
            <a:endParaRPr kumimoji="1" lang="en-CA" sz="2400" b="0" i="0" u="none" strike="noStrike" cap="none" normalizeH="0" baseline="0" dirty="0">
              <a:ln>
                <a:noFill/>
              </a:ln>
              <a:solidFill>
                <a:schemeClr val="tx1"/>
              </a:solidFill>
              <a:effectLst/>
              <a:latin typeface="Verdana" pitchFamily="45" charset="0"/>
            </a:endParaRPr>
          </a:p>
          <a:p>
            <a:pPr marL="0" marR="0" indent="0" algn="ctr" defTabSz="914400" rtl="0" eaLnBrk="1" fontAlgn="base" latinLnBrk="0" hangingPunct="1">
              <a:lnSpc>
                <a:spcPct val="100000"/>
              </a:lnSpc>
              <a:spcBef>
                <a:spcPct val="0"/>
              </a:spcBef>
              <a:spcAft>
                <a:spcPct val="0"/>
              </a:spcAft>
              <a:buClrTx/>
              <a:buSzTx/>
              <a:buFontTx/>
              <a:buNone/>
              <a:tabLst/>
            </a:pPr>
            <a:r>
              <a:rPr lang="en-CA" dirty="0" smtClean="0">
                <a:latin typeface="Verdana" pitchFamily="45" charset="0"/>
              </a:rPr>
              <a:t>160x90x64</a:t>
            </a:r>
          </a:p>
          <a:p>
            <a:pPr algn="ctr"/>
            <a:r>
              <a:rPr lang="en-CA" dirty="0" smtClean="0">
                <a:latin typeface="Verdana" pitchFamily="45" charset="0"/>
              </a:rPr>
              <a:t>160x90x128</a:t>
            </a:r>
            <a:endParaRPr lang="fr-CA" dirty="0">
              <a:latin typeface="Verdana" pitchFamily="45" charset="0"/>
            </a:endParaRPr>
          </a:p>
          <a:p>
            <a:pPr marL="0" marR="0" indent="0" algn="ct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dirty="0">
              <a:ln>
                <a:noFill/>
              </a:ln>
              <a:solidFill>
                <a:schemeClr val="tx1"/>
              </a:solidFill>
              <a:effectLst/>
              <a:latin typeface="Verdana" pitchFamily="45" charset="0"/>
            </a:endParaRPr>
          </a:p>
        </p:txBody>
      </p:sp>
      <p:sp>
        <p:nvSpPr>
          <p:cNvPr id="20" name="Rectangle 19"/>
          <p:cNvSpPr/>
          <p:nvPr/>
        </p:nvSpPr>
        <p:spPr bwMode="auto">
          <a:xfrm>
            <a:off x="1360817" y="1962150"/>
            <a:ext cx="2286000" cy="1524000"/>
          </a:xfrm>
          <a:prstGeom prst="rect">
            <a:avLst/>
          </a:prstGeom>
          <a:solidFill>
            <a:schemeClr val="accent1"/>
          </a:solidFill>
          <a:ln w="9525" cap="flat" cmpd="sng" algn="ctr">
            <a:solidFill>
              <a:schemeClr val="tx1"/>
            </a:solidFill>
            <a:prstDash val="solid"/>
            <a:round/>
            <a:headEnd type="none" w="med" len="med"/>
            <a:tailEnd type="none" w="med" len="med"/>
          </a:ln>
          <a:effectLst/>
          <a:scene3d>
            <a:camera prst="perspectiveHeroicExtremeLeftFacing" fov="7200000">
              <a:rot lat="20408336" lon="19135620" rev="136548"/>
            </a:camera>
            <a:lightRig rig="threePt" dir="t"/>
          </a:scene3d>
          <a:sp3d extrusionH="3810000" contourW="12700" prstMaterial="plastic">
            <a:bevelT w="25400"/>
            <a:bevelB w="25400"/>
            <a:extrusionClr>
              <a:schemeClr val="tx2"/>
            </a:extrusionClr>
            <a:contourClr>
              <a:schemeClr val="tx2">
                <a:lumMod val="60000"/>
                <a:lumOff val="40000"/>
              </a:schemeClr>
            </a:contourClr>
          </a:sp3d>
        </p:spPr>
        <p:txBody>
          <a:bodyPr vert="horz" wrap="square" lIns="91440" tIns="45720" rIns="91440" bIns="45720" numCol="1" rtlCol="0" anchor="ctr"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kumimoji="1" lang="en-CA" sz="2400" b="0" i="0" u="none" strike="noStrike" cap="none" normalizeH="0" baseline="0" dirty="0" smtClean="0">
                <a:ln>
                  <a:noFill/>
                </a:ln>
                <a:solidFill>
                  <a:schemeClr val="tx1"/>
                </a:solidFill>
                <a:effectLst/>
                <a:latin typeface="Verdana" pitchFamily="45" charset="0"/>
              </a:rPr>
              <a:t>View</a:t>
            </a:r>
            <a:r>
              <a:rPr kumimoji="1" lang="en-CA" sz="2400" b="0" i="0" u="none" strike="noStrike" cap="none" normalizeH="0" dirty="0" smtClean="0">
                <a:ln>
                  <a:noFill/>
                </a:ln>
                <a:solidFill>
                  <a:schemeClr val="tx1"/>
                </a:solidFill>
                <a:effectLst/>
                <a:latin typeface="Verdana" pitchFamily="45" charset="0"/>
              </a:rPr>
              <a:t> frustum</a:t>
            </a:r>
            <a:endParaRPr kumimoji="1" lang="fr-CA" sz="2400" b="0" i="0" u="none" strike="noStrike" cap="none" normalizeH="0" baseline="0" dirty="0">
              <a:ln>
                <a:noFill/>
              </a:ln>
              <a:solidFill>
                <a:schemeClr val="tx1"/>
              </a:solidFill>
              <a:effectLst/>
              <a:latin typeface="Verdana" pitchFamily="45" charset="0"/>
            </a:endParaRPr>
          </a:p>
        </p:txBody>
      </p:sp>
      <p:cxnSp>
        <p:nvCxnSpPr>
          <p:cNvPr id="22" name="Straight Arrow Connector 21"/>
          <p:cNvCxnSpPr/>
          <p:nvPr/>
        </p:nvCxnSpPr>
        <p:spPr bwMode="auto">
          <a:xfrm>
            <a:off x="3619500" y="2788357"/>
            <a:ext cx="952500" cy="17934"/>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cxnSp>
        <p:nvCxnSpPr>
          <p:cNvPr id="51" name="Straight Arrow Connector 50"/>
          <p:cNvCxnSpPr/>
          <p:nvPr/>
        </p:nvCxnSpPr>
        <p:spPr bwMode="auto">
          <a:xfrm>
            <a:off x="5257800" y="4025491"/>
            <a:ext cx="2743200" cy="0"/>
          </a:xfrm>
          <a:prstGeom prst="straightConnector1">
            <a:avLst/>
          </a:prstGeom>
          <a:ln>
            <a:headEnd type="none" w="med" len="med"/>
            <a:tailEnd type="arrow"/>
          </a:ln>
        </p:spPr>
        <p:style>
          <a:lnRef idx="2">
            <a:schemeClr val="accent1"/>
          </a:lnRef>
          <a:fillRef idx="0">
            <a:schemeClr val="accent1"/>
          </a:fillRef>
          <a:effectRef idx="1">
            <a:schemeClr val="accent1"/>
          </a:effectRef>
          <a:fontRef idx="minor">
            <a:schemeClr val="tx1"/>
          </a:fontRef>
        </p:style>
      </p:cxnSp>
      <p:sp>
        <p:nvSpPr>
          <p:cNvPr id="54" name="TextBox 53"/>
          <p:cNvSpPr txBox="1"/>
          <p:nvPr/>
        </p:nvSpPr>
        <p:spPr>
          <a:xfrm>
            <a:off x="5604904" y="4115177"/>
            <a:ext cx="2058577" cy="307777"/>
          </a:xfrm>
          <a:prstGeom prst="rect">
            <a:avLst/>
          </a:prstGeom>
          <a:ln>
            <a:noFill/>
          </a:ln>
        </p:spPr>
        <p:style>
          <a:lnRef idx="2">
            <a:schemeClr val="dk1"/>
          </a:lnRef>
          <a:fillRef idx="1">
            <a:schemeClr val="lt1"/>
          </a:fillRef>
          <a:effectRef idx="0">
            <a:schemeClr val="dk1"/>
          </a:effectRef>
          <a:fontRef idx="minor">
            <a:schemeClr val="dk1"/>
          </a:fontRef>
        </p:style>
        <p:txBody>
          <a:bodyPr wrap="none" rtlCol="0">
            <a:spAutoFit/>
          </a:bodyPr>
          <a:lstStyle/>
          <a:p>
            <a:r>
              <a:rPr lang="en-CA" sz="1400" dirty="0" smtClean="0"/>
              <a:t>Device coordinates x</a:t>
            </a:r>
            <a:endParaRPr lang="fr-CA" sz="1400" dirty="0"/>
          </a:p>
        </p:txBody>
      </p:sp>
      <p:cxnSp>
        <p:nvCxnSpPr>
          <p:cNvPr id="55" name="Straight Arrow Connector 54"/>
          <p:cNvCxnSpPr/>
          <p:nvPr/>
        </p:nvCxnSpPr>
        <p:spPr bwMode="auto">
          <a:xfrm flipV="1">
            <a:off x="5180484" y="2196691"/>
            <a:ext cx="0" cy="1657350"/>
          </a:xfrm>
          <a:prstGeom prst="straightConnector1">
            <a:avLst/>
          </a:prstGeom>
          <a:ln>
            <a:headEnd type="none" w="med" len="med"/>
            <a:tailEnd type="arrow"/>
          </a:ln>
        </p:spPr>
        <p:style>
          <a:lnRef idx="2">
            <a:schemeClr val="accent1"/>
          </a:lnRef>
          <a:fillRef idx="0">
            <a:schemeClr val="accent1"/>
          </a:fillRef>
          <a:effectRef idx="1">
            <a:schemeClr val="accent1"/>
          </a:effectRef>
          <a:fontRef idx="minor">
            <a:schemeClr val="tx1"/>
          </a:fontRef>
        </p:style>
      </p:cxnSp>
      <p:sp>
        <p:nvSpPr>
          <p:cNvPr id="56" name="TextBox 55"/>
          <p:cNvSpPr txBox="1"/>
          <p:nvPr/>
        </p:nvSpPr>
        <p:spPr>
          <a:xfrm rot="16200000">
            <a:off x="3761970" y="2931999"/>
            <a:ext cx="2058577" cy="307777"/>
          </a:xfrm>
          <a:prstGeom prst="rect">
            <a:avLst/>
          </a:prstGeom>
          <a:ln>
            <a:noFill/>
          </a:ln>
        </p:spPr>
        <p:style>
          <a:lnRef idx="2">
            <a:schemeClr val="dk1"/>
          </a:lnRef>
          <a:fillRef idx="1">
            <a:schemeClr val="lt1"/>
          </a:fillRef>
          <a:effectRef idx="0">
            <a:schemeClr val="dk1"/>
          </a:effectRef>
          <a:fontRef idx="minor">
            <a:schemeClr val="dk1"/>
          </a:fontRef>
        </p:style>
        <p:txBody>
          <a:bodyPr wrap="none" rtlCol="0">
            <a:spAutoFit/>
          </a:bodyPr>
          <a:lstStyle/>
          <a:p>
            <a:r>
              <a:rPr lang="en-CA" sz="1400" dirty="0" smtClean="0"/>
              <a:t>Device coordinates y</a:t>
            </a:r>
            <a:endParaRPr lang="fr-CA" sz="1400" dirty="0"/>
          </a:p>
        </p:txBody>
      </p:sp>
      <p:cxnSp>
        <p:nvCxnSpPr>
          <p:cNvPr id="61" name="Straight Arrow Connector 60"/>
          <p:cNvCxnSpPr/>
          <p:nvPr/>
        </p:nvCxnSpPr>
        <p:spPr bwMode="auto">
          <a:xfrm flipV="1">
            <a:off x="5180484" y="1232046"/>
            <a:ext cx="848841" cy="895350"/>
          </a:xfrm>
          <a:prstGeom prst="straightConnector1">
            <a:avLst/>
          </a:prstGeom>
          <a:ln>
            <a:headEnd type="none" w="med" len="med"/>
            <a:tailEnd type="arrow"/>
          </a:ln>
        </p:spPr>
        <p:style>
          <a:lnRef idx="2">
            <a:schemeClr val="accent1"/>
          </a:lnRef>
          <a:fillRef idx="0">
            <a:schemeClr val="accent1"/>
          </a:fillRef>
          <a:effectRef idx="1">
            <a:schemeClr val="accent1"/>
          </a:effectRef>
          <a:fontRef idx="minor">
            <a:schemeClr val="tx1"/>
          </a:fontRef>
        </p:style>
      </p:cxnSp>
      <p:sp>
        <p:nvSpPr>
          <p:cNvPr id="63" name="TextBox 62"/>
          <p:cNvSpPr txBox="1"/>
          <p:nvPr/>
        </p:nvSpPr>
        <p:spPr>
          <a:xfrm rot="18669274">
            <a:off x="4679859" y="1376052"/>
            <a:ext cx="1317990" cy="307777"/>
          </a:xfrm>
          <a:prstGeom prst="rect">
            <a:avLst/>
          </a:prstGeom>
          <a:ln>
            <a:noFill/>
          </a:ln>
        </p:spPr>
        <p:style>
          <a:lnRef idx="2">
            <a:schemeClr val="dk1"/>
          </a:lnRef>
          <a:fillRef idx="1">
            <a:schemeClr val="lt1"/>
          </a:fillRef>
          <a:effectRef idx="0">
            <a:schemeClr val="dk1"/>
          </a:effectRef>
          <a:fontRef idx="minor">
            <a:schemeClr val="dk1"/>
          </a:fontRef>
        </p:style>
        <p:txBody>
          <a:bodyPr wrap="none" rtlCol="0">
            <a:spAutoFit/>
          </a:bodyPr>
          <a:lstStyle/>
          <a:p>
            <a:r>
              <a:rPr lang="en-CA" sz="1400" dirty="0" smtClean="0"/>
              <a:t>Linear depth</a:t>
            </a:r>
            <a:endParaRPr lang="fr-CA" sz="1400" dirty="0"/>
          </a:p>
        </p:txBody>
      </p:sp>
      <p:sp>
        <p:nvSpPr>
          <p:cNvPr id="3" name="TextBox 2"/>
          <p:cNvSpPr txBox="1"/>
          <p:nvPr/>
        </p:nvSpPr>
        <p:spPr>
          <a:xfrm>
            <a:off x="915259" y="4542778"/>
            <a:ext cx="6632842" cy="400110"/>
          </a:xfrm>
          <a:prstGeom prst="rect">
            <a:avLst/>
          </a:prstGeom>
          <a:noFill/>
        </p:spPr>
        <p:txBody>
          <a:bodyPr wrap="none" rtlCol="0">
            <a:spAutoFit/>
          </a:bodyPr>
          <a:lstStyle/>
          <a:p>
            <a:r>
              <a:rPr lang="en-CA" sz="2000" b="1" dirty="0" smtClean="0">
                <a:solidFill>
                  <a:srgbClr val="FF0000"/>
                </a:solidFill>
              </a:rPr>
              <a:t>R</a:t>
            </a:r>
            <a:r>
              <a:rPr lang="en-CA" sz="2000" b="1" dirty="0" smtClean="0">
                <a:solidFill>
                  <a:schemeClr val="tx2"/>
                </a:solidFill>
              </a:rPr>
              <a:t>G</a:t>
            </a:r>
            <a:r>
              <a:rPr lang="en-CA" sz="2000" b="1" dirty="0" smtClean="0">
                <a:solidFill>
                  <a:schemeClr val="accent6">
                    <a:lumMod val="75000"/>
                  </a:schemeClr>
                </a:solidFill>
              </a:rPr>
              <a:t>B</a:t>
            </a:r>
            <a:r>
              <a:rPr lang="en-CA" sz="2000" dirty="0" smtClean="0">
                <a:solidFill>
                  <a:schemeClr val="bg2"/>
                </a:solidFill>
              </a:rPr>
              <a:t> = in-scattered light color, </a:t>
            </a:r>
            <a:r>
              <a:rPr lang="en-CA" sz="2000" b="1" dirty="0" smtClean="0">
                <a:solidFill>
                  <a:srgbClr val="012645"/>
                </a:solidFill>
              </a:rPr>
              <a:t>A</a:t>
            </a:r>
            <a:r>
              <a:rPr lang="en-CA" sz="2000" dirty="0" smtClean="0">
                <a:solidFill>
                  <a:schemeClr val="bg2"/>
                </a:solidFill>
              </a:rPr>
              <a:t> = media density</a:t>
            </a:r>
            <a:endParaRPr lang="fr-CA" sz="2000" dirty="0">
              <a:solidFill>
                <a:schemeClr val="bg2"/>
              </a:solidFill>
            </a:endParaRPr>
          </a:p>
        </p:txBody>
      </p:sp>
    </p:spTree>
    <p:extLst>
      <p:ext uri="{BB962C8B-B14F-4D97-AF65-F5344CB8AC3E}">
        <p14:creationId xmlns:p14="http://schemas.microsoft.com/office/powerpoint/2010/main" val="41350347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0" y="0"/>
            <a:ext cx="9144000" cy="5143500"/>
          </a:xfrm>
        </p:spPr>
      </p:pic>
      <p:sp>
        <p:nvSpPr>
          <p:cNvPr id="3" name="Espace réservé du contenu 2"/>
          <p:cNvSpPr>
            <a:spLocks noGrp="1"/>
          </p:cNvSpPr>
          <p:nvPr/>
        </p:nvSpPr>
        <p:spPr>
          <a:xfrm>
            <a:off x="457200" y="1200150"/>
            <a:ext cx="8229600" cy="3276600"/>
          </a:xfrm>
          <a:prstGeom prst="rect">
            <a:avLst/>
          </a:prstGeom>
          <a:solidFill>
            <a:schemeClr val="tx1">
              <a:alpha val="45000"/>
            </a:schemeClr>
          </a:solidFill>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b="1" i="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27AA90"/>
              </a:buClr>
              <a:buNone/>
            </a:pPr>
            <a:r>
              <a:rPr lang="en-US" sz="2800" i="0" dirty="0" smtClean="0">
                <a:solidFill>
                  <a:schemeClr val="bg1">
                    <a:lumMod val="50000"/>
                  </a:schemeClr>
                </a:solidFill>
              </a:rPr>
              <a:t>Volume resolution – too low?</a:t>
            </a:r>
            <a:endParaRPr lang="en-US" i="0" dirty="0" smtClean="0">
              <a:solidFill>
                <a:schemeClr val="bg1">
                  <a:lumMod val="50000"/>
                </a:schemeClr>
              </a:solidFill>
            </a:endParaRPr>
          </a:p>
          <a:p>
            <a:pPr>
              <a:buClr>
                <a:srgbClr val="27AA90"/>
              </a:buClr>
              <a:buFont typeface="Wingdings" pitchFamily="2" charset="2"/>
              <a:buChar char="§"/>
            </a:pPr>
            <a:endParaRPr lang="en-US" sz="1400" b="0" i="0" dirty="0">
              <a:solidFill>
                <a:schemeClr val="bg1">
                  <a:lumMod val="50000"/>
                </a:schemeClr>
              </a:solidFill>
            </a:endParaRPr>
          </a:p>
          <a:p>
            <a:pPr>
              <a:buClr>
                <a:srgbClr val="27AA90"/>
              </a:buClr>
              <a:buFont typeface="Wingdings" pitchFamily="2" charset="2"/>
              <a:buChar char="§"/>
            </a:pPr>
            <a:r>
              <a:rPr lang="en-US" b="0" i="0" dirty="0" smtClean="0">
                <a:solidFill>
                  <a:schemeClr val="bg1">
                    <a:lumMod val="50000"/>
                  </a:schemeClr>
                </a:solidFill>
              </a:rPr>
              <a:t>We store information for whole view ray</a:t>
            </a:r>
          </a:p>
          <a:p>
            <a:pPr>
              <a:buClr>
                <a:srgbClr val="27AA90"/>
              </a:buClr>
              <a:buFont typeface="Wingdings" pitchFamily="2" charset="2"/>
              <a:buChar char="§"/>
            </a:pPr>
            <a:r>
              <a:rPr lang="en-US" b="0" i="0" dirty="0" smtClean="0">
                <a:solidFill>
                  <a:schemeClr val="bg1">
                    <a:lumMod val="50000"/>
                  </a:schemeClr>
                </a:solidFill>
              </a:rPr>
              <a:t>And for every depth along it – tex3D filtering</a:t>
            </a:r>
          </a:p>
          <a:p>
            <a:pPr>
              <a:buClr>
                <a:srgbClr val="27AA90"/>
              </a:buClr>
              <a:buFont typeface="Wingdings" pitchFamily="2" charset="2"/>
              <a:buChar char="§"/>
            </a:pPr>
            <a:r>
              <a:rPr lang="en-US" b="0" i="0" dirty="0" smtClean="0">
                <a:solidFill>
                  <a:schemeClr val="bg1">
                    <a:lumMod val="50000"/>
                  </a:schemeClr>
                </a:solidFill>
              </a:rPr>
              <a:t>Every 1080p pixel gets proper information</a:t>
            </a:r>
          </a:p>
          <a:p>
            <a:pPr>
              <a:buClr>
                <a:srgbClr val="27AA90"/>
              </a:buClr>
              <a:buFont typeface="Wingdings" pitchFamily="2" charset="2"/>
              <a:buChar char="§"/>
            </a:pPr>
            <a:r>
              <a:rPr lang="en-US" b="0" i="0" dirty="0" smtClean="0">
                <a:solidFill>
                  <a:schemeClr val="bg1">
                    <a:lumMod val="50000"/>
                  </a:schemeClr>
                </a:solidFill>
              </a:rPr>
              <a:t>No edge artifacts!</a:t>
            </a:r>
          </a:p>
          <a:p>
            <a:pPr>
              <a:buClr>
                <a:srgbClr val="27AA90"/>
              </a:buClr>
              <a:buFont typeface="Wingdings" pitchFamily="2" charset="2"/>
              <a:buChar char="§"/>
            </a:pPr>
            <a:r>
              <a:rPr lang="en-US" b="0" i="0" dirty="0" smtClean="0">
                <a:solidFill>
                  <a:schemeClr val="bg1">
                    <a:lumMod val="50000"/>
                  </a:schemeClr>
                </a:solidFill>
              </a:rPr>
              <a:t>Soft result</a:t>
            </a:r>
            <a:endParaRPr lang="fr-FR" b="0" i="0" dirty="0">
              <a:solidFill>
                <a:schemeClr val="bg1">
                  <a:lumMod val="50000"/>
                </a:schemeClr>
              </a:solidFill>
            </a:endParaRPr>
          </a:p>
        </p:txBody>
      </p:sp>
    </p:spTree>
    <p:extLst>
      <p:ext uri="{BB962C8B-B14F-4D97-AF65-F5344CB8AC3E}">
        <p14:creationId xmlns:p14="http://schemas.microsoft.com/office/powerpoint/2010/main" val="2801200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66750"/>
            <a:ext cx="8458200" cy="781050"/>
          </a:xfrm>
        </p:spPr>
        <p:txBody>
          <a:bodyPr/>
          <a:lstStyle/>
          <a:p>
            <a:r>
              <a:rPr lang="en-US" sz="3200" dirty="0" smtClean="0"/>
              <a:t>Density estimation and volume lighting</a:t>
            </a:r>
            <a:endParaRPr lang="en-US" sz="3200" dirty="0"/>
          </a:p>
        </p:txBody>
      </p:sp>
      <p:sp>
        <p:nvSpPr>
          <p:cNvPr id="3" name="Content Placeholder 2"/>
          <p:cNvSpPr>
            <a:spLocks noGrp="1"/>
          </p:cNvSpPr>
          <p:nvPr>
            <p:ph sz="quarter" idx="10"/>
          </p:nvPr>
        </p:nvSpPr>
        <p:spPr>
          <a:xfrm>
            <a:off x="304800" y="1504950"/>
            <a:ext cx="8229600" cy="3200400"/>
          </a:xfrm>
        </p:spPr>
        <p:txBody>
          <a:bodyPr/>
          <a:lstStyle/>
          <a:p>
            <a:pPr lvl="0"/>
            <a:r>
              <a:rPr lang="en-US" sz="2400" dirty="0" smtClean="0"/>
              <a:t>Fog density estimation</a:t>
            </a:r>
          </a:p>
          <a:p>
            <a:pPr lvl="1"/>
            <a:r>
              <a:rPr lang="en-US" sz="2000" dirty="0" smtClean="0"/>
              <a:t>Procedural </a:t>
            </a:r>
            <a:r>
              <a:rPr lang="en-US" sz="2000" dirty="0" err="1" smtClean="0"/>
              <a:t>Perlin</a:t>
            </a:r>
            <a:r>
              <a:rPr lang="en-US" sz="2000" dirty="0" smtClean="0"/>
              <a:t> noise animated by wind</a:t>
            </a:r>
          </a:p>
          <a:p>
            <a:pPr lvl="1"/>
            <a:r>
              <a:rPr lang="en-US" sz="2000" dirty="0"/>
              <a:t>V</a:t>
            </a:r>
            <a:r>
              <a:rPr lang="en-US" sz="2000" dirty="0" smtClean="0"/>
              <a:t>ertical attenuation</a:t>
            </a:r>
          </a:p>
          <a:p>
            <a:pPr lvl="0"/>
            <a:r>
              <a:rPr lang="en-US" sz="2400" dirty="0" smtClean="0"/>
              <a:t>Lighting in-scattering</a:t>
            </a:r>
          </a:p>
          <a:p>
            <a:pPr lvl="1"/>
            <a:r>
              <a:rPr lang="en-US" sz="2000" dirty="0" smtClean="0"/>
              <a:t>ESM shadowing for the main light</a:t>
            </a:r>
          </a:p>
          <a:p>
            <a:pPr lvl="1"/>
            <a:r>
              <a:rPr lang="en-US" sz="2000" dirty="0" smtClean="0"/>
              <a:t>Constant ambient term</a:t>
            </a:r>
          </a:p>
          <a:p>
            <a:pPr lvl="1"/>
            <a:r>
              <a:rPr lang="en-US" sz="2000" dirty="0" smtClean="0"/>
              <a:t>Loop over point lights</a:t>
            </a:r>
          </a:p>
        </p:txBody>
      </p:sp>
    </p:spTree>
    <p:extLst>
      <p:ext uri="{BB962C8B-B14F-4D97-AF65-F5344CB8AC3E}">
        <p14:creationId xmlns:p14="http://schemas.microsoft.com/office/powerpoint/2010/main" val="3243897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66750"/>
            <a:ext cx="8458200" cy="781050"/>
          </a:xfrm>
        </p:spPr>
        <p:txBody>
          <a:bodyPr/>
          <a:lstStyle/>
          <a:p>
            <a:r>
              <a:rPr lang="en-US" sz="3200" dirty="0" smtClean="0"/>
              <a:t>Density estimation and volume lighting</a:t>
            </a:r>
            <a:endParaRPr lang="en-US" sz="3200" dirty="0"/>
          </a:p>
        </p:txBody>
      </p:sp>
      <p:sp>
        <p:nvSpPr>
          <p:cNvPr id="3" name="Content Placeholder 2"/>
          <p:cNvSpPr>
            <a:spLocks noGrp="1"/>
          </p:cNvSpPr>
          <p:nvPr>
            <p:ph sz="quarter" idx="10"/>
          </p:nvPr>
        </p:nvSpPr>
        <p:spPr>
          <a:xfrm>
            <a:off x="304800" y="1447800"/>
            <a:ext cx="8229600" cy="3581400"/>
          </a:xfrm>
        </p:spPr>
        <p:txBody>
          <a:bodyPr/>
          <a:lstStyle/>
          <a:p>
            <a:pPr lvl="0"/>
            <a:r>
              <a:rPr lang="en-US" sz="2400" dirty="0"/>
              <a:t>Lighting </a:t>
            </a:r>
            <a:r>
              <a:rPr lang="en-US" sz="2400" dirty="0" smtClean="0"/>
              <a:t>in-scattering phase </a:t>
            </a:r>
            <a:r>
              <a:rPr lang="en-US" sz="2400" dirty="0"/>
              <a:t>function</a:t>
            </a:r>
            <a:endParaRPr lang="en-US" sz="2400" dirty="0" smtClean="0"/>
          </a:p>
          <a:p>
            <a:pPr lvl="1"/>
            <a:r>
              <a:rPr lang="en-US" sz="2000" dirty="0"/>
              <a:t>Not physically based (art driven instead</a:t>
            </a:r>
            <a:r>
              <a:rPr lang="en-US" sz="2000" dirty="0" smtClean="0"/>
              <a:t>) – </a:t>
            </a:r>
            <a:r>
              <a:rPr lang="en-US" sz="2000" dirty="0"/>
              <a:t>2 colors (sun direction, opposite direction)</a:t>
            </a:r>
          </a:p>
        </p:txBody>
      </p:sp>
      <p:sp>
        <p:nvSpPr>
          <p:cNvPr id="4" name="Oval 3"/>
          <p:cNvSpPr/>
          <p:nvPr/>
        </p:nvSpPr>
        <p:spPr>
          <a:xfrm>
            <a:off x="3400966" y="2647950"/>
            <a:ext cx="2210463" cy="2210463"/>
          </a:xfrm>
          <a:prstGeom prst="ellipse">
            <a:avLst/>
          </a:prstGeom>
          <a:gradFill flip="none" rotWithShape="1">
            <a:gsLst>
              <a:gs pos="0">
                <a:srgbClr val="FFC000"/>
              </a:gs>
              <a:gs pos="100000">
                <a:schemeClr val="accent3">
                  <a:lumMod val="60000"/>
                  <a:lumOff val="4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cxnSp>
        <p:nvCxnSpPr>
          <p:cNvPr id="5" name="Straight Arrow Connector 4"/>
          <p:cNvCxnSpPr>
            <a:endCxn id="4" idx="7"/>
          </p:cNvCxnSpPr>
          <p:nvPr/>
        </p:nvCxnSpPr>
        <p:spPr>
          <a:xfrm flipV="1">
            <a:off x="4506197" y="2971665"/>
            <a:ext cx="781517" cy="781516"/>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6" name="TextBox 5"/>
          <p:cNvSpPr txBox="1"/>
          <p:nvPr/>
        </p:nvSpPr>
        <p:spPr>
          <a:xfrm>
            <a:off x="5302091" y="2647950"/>
            <a:ext cx="2363147" cy="369332"/>
          </a:xfrm>
          <a:prstGeom prst="rect">
            <a:avLst/>
          </a:prstGeom>
          <a:solidFill>
            <a:srgbClr val="F2BD28"/>
          </a:solidFill>
        </p:spPr>
        <p:txBody>
          <a:bodyPr wrap="none" rtlCol="0">
            <a:spAutoFit/>
          </a:bodyPr>
          <a:lstStyle/>
          <a:p>
            <a:r>
              <a:rPr lang="en-CA" sz="1800" dirty="0" smtClean="0">
                <a:solidFill>
                  <a:schemeClr val="bg1"/>
                </a:solidFill>
              </a:rPr>
              <a:t>Sun direction color</a:t>
            </a:r>
            <a:endParaRPr lang="fr-CA" sz="1800" dirty="0">
              <a:solidFill>
                <a:schemeClr val="bg1"/>
              </a:solidFill>
            </a:endParaRPr>
          </a:p>
        </p:txBody>
      </p:sp>
      <p:sp>
        <p:nvSpPr>
          <p:cNvPr id="7" name="TextBox 6"/>
          <p:cNvSpPr txBox="1"/>
          <p:nvPr/>
        </p:nvSpPr>
        <p:spPr>
          <a:xfrm>
            <a:off x="1131922" y="4398562"/>
            <a:ext cx="2339102" cy="369332"/>
          </a:xfrm>
          <a:prstGeom prst="rect">
            <a:avLst/>
          </a:prstGeom>
          <a:solidFill>
            <a:srgbClr val="4A3799"/>
          </a:solidFill>
        </p:spPr>
        <p:txBody>
          <a:bodyPr wrap="none" rtlCol="0">
            <a:spAutoFit/>
          </a:bodyPr>
          <a:lstStyle/>
          <a:p>
            <a:r>
              <a:rPr lang="en-CA" sz="1800" dirty="0" smtClean="0"/>
              <a:t>Sun opposite color</a:t>
            </a:r>
            <a:endParaRPr lang="fr-CA" sz="1800" dirty="0"/>
          </a:p>
        </p:txBody>
      </p:sp>
    </p:spTree>
    <p:extLst>
      <p:ext uri="{BB962C8B-B14F-4D97-AF65-F5344CB8AC3E}">
        <p14:creationId xmlns:p14="http://schemas.microsoft.com/office/powerpoint/2010/main" val="320426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Presentation overview</a:t>
            </a:r>
            <a:endParaRPr lang="en-US" dirty="0"/>
          </a:p>
        </p:txBody>
      </p:sp>
      <p:sp>
        <p:nvSpPr>
          <p:cNvPr id="3" name="Content Placeholder 2"/>
          <p:cNvSpPr>
            <a:spLocks noGrp="1"/>
          </p:cNvSpPr>
          <p:nvPr>
            <p:ph sz="quarter" idx="10"/>
          </p:nvPr>
        </p:nvSpPr>
        <p:spPr>
          <a:xfrm>
            <a:off x="533400" y="1657350"/>
            <a:ext cx="8077200" cy="2743200"/>
          </a:xfrm>
        </p:spPr>
        <p:txBody>
          <a:bodyPr/>
          <a:lstStyle/>
          <a:p>
            <a:r>
              <a:rPr lang="en-US" dirty="0"/>
              <a:t>Deferred Normalized Irradiance </a:t>
            </a:r>
            <a:r>
              <a:rPr lang="en-US" dirty="0" smtClean="0"/>
              <a:t>Probes</a:t>
            </a:r>
          </a:p>
          <a:p>
            <a:r>
              <a:rPr lang="en-US" dirty="0" smtClean="0"/>
              <a:t>Volumetric Fog</a:t>
            </a:r>
          </a:p>
          <a:p>
            <a:r>
              <a:rPr lang="en-US" dirty="0" smtClean="0"/>
              <a:t>Screen Space Reflections</a:t>
            </a:r>
          </a:p>
          <a:p>
            <a:r>
              <a:rPr lang="en-US" dirty="0" smtClean="0"/>
              <a:t>Next-gen Performance and Optimizations</a:t>
            </a:r>
            <a:endParaRPr lang="en-US" dirty="0"/>
          </a:p>
        </p:txBody>
      </p:sp>
    </p:spTree>
    <p:extLst>
      <p:ext uri="{BB962C8B-B14F-4D97-AF65-F5344CB8AC3E}">
        <p14:creationId xmlns:p14="http://schemas.microsoft.com/office/powerpoint/2010/main" val="2507081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 name="Rounded Rectangle 191"/>
          <p:cNvSpPr/>
          <p:nvPr/>
        </p:nvSpPr>
        <p:spPr bwMode="auto">
          <a:xfrm>
            <a:off x="152400" y="3807310"/>
            <a:ext cx="8763000" cy="1126874"/>
          </a:xfrm>
          <a:prstGeom prst="roundRect">
            <a:avLst/>
          </a:prstGeom>
          <a:solidFill>
            <a:schemeClr val="accent5">
              <a:alpha val="49000"/>
            </a:scheme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185" name="Rounded Rectangle 184"/>
          <p:cNvSpPr/>
          <p:nvPr/>
        </p:nvSpPr>
        <p:spPr bwMode="auto">
          <a:xfrm>
            <a:off x="152400" y="2743941"/>
            <a:ext cx="8763000" cy="919805"/>
          </a:xfrm>
          <a:prstGeom prst="roundRect">
            <a:avLst/>
          </a:prstGeom>
          <a:solidFill>
            <a:schemeClr val="accent5">
              <a:alpha val="49000"/>
            </a:scheme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182" name="Rounded Rectangle 181"/>
          <p:cNvSpPr/>
          <p:nvPr/>
        </p:nvSpPr>
        <p:spPr bwMode="auto">
          <a:xfrm>
            <a:off x="152400" y="1699795"/>
            <a:ext cx="8763000" cy="919805"/>
          </a:xfrm>
          <a:prstGeom prst="roundRect">
            <a:avLst/>
          </a:prstGeom>
          <a:solidFill>
            <a:schemeClr val="accent5">
              <a:alpha val="49000"/>
            </a:scheme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181" name="Rounded Rectangle 180"/>
          <p:cNvSpPr/>
          <p:nvPr/>
        </p:nvSpPr>
        <p:spPr bwMode="auto">
          <a:xfrm>
            <a:off x="152400" y="655344"/>
            <a:ext cx="8763000" cy="919805"/>
          </a:xfrm>
          <a:prstGeom prst="roundRect">
            <a:avLst/>
          </a:prstGeom>
          <a:solidFill>
            <a:schemeClr val="accent5">
              <a:alpha val="49000"/>
            </a:scheme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6" name="Rectangle 5"/>
          <p:cNvSpPr/>
          <p:nvPr/>
        </p:nvSpPr>
        <p:spPr bwMode="auto">
          <a:xfrm>
            <a:off x="6705600" y="901614"/>
            <a:ext cx="1295400" cy="413657"/>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2000" b="0" i="0" u="none" strike="noStrike" cap="none" normalizeH="0" baseline="0" dirty="0" smtClean="0">
                <a:ln>
                  <a:noFill/>
                </a:ln>
                <a:solidFill>
                  <a:schemeClr val="tx1"/>
                </a:solidFill>
                <a:effectLst/>
                <a:latin typeface="Verdana" pitchFamily="45" charset="0"/>
              </a:rPr>
              <a:t>ESM</a:t>
            </a:r>
            <a:endParaRPr kumimoji="1" lang="fr-CA" sz="2000" b="0" i="0" u="none" strike="noStrike" cap="none" normalizeH="0" baseline="0" dirty="0">
              <a:ln>
                <a:noFill/>
              </a:ln>
              <a:solidFill>
                <a:schemeClr val="tx1"/>
              </a:solidFill>
              <a:effectLst/>
              <a:latin typeface="Verdana" pitchFamily="45" charset="0"/>
            </a:endParaRPr>
          </a:p>
        </p:txBody>
      </p:sp>
      <p:sp>
        <p:nvSpPr>
          <p:cNvPr id="9" name="Rectangle 8"/>
          <p:cNvSpPr/>
          <p:nvPr/>
        </p:nvSpPr>
        <p:spPr bwMode="auto">
          <a:xfrm>
            <a:off x="323850" y="918625"/>
            <a:ext cx="2343150" cy="406853"/>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800" b="0" i="0" u="none" strike="noStrike" cap="none" normalizeH="0" baseline="0" dirty="0" smtClean="0">
                <a:ln>
                  <a:noFill/>
                </a:ln>
                <a:solidFill>
                  <a:schemeClr val="tx1"/>
                </a:solidFill>
                <a:effectLst/>
                <a:latin typeface="Verdana" pitchFamily="45" charset="0"/>
              </a:rPr>
              <a:t>Shadow cascades</a:t>
            </a:r>
            <a:endParaRPr kumimoji="1" lang="fr-CA" sz="1800" b="0" i="0" u="none" strike="noStrike" cap="none" normalizeH="0" baseline="0" dirty="0">
              <a:ln>
                <a:noFill/>
              </a:ln>
              <a:solidFill>
                <a:schemeClr val="tx1"/>
              </a:solidFill>
              <a:effectLst/>
              <a:latin typeface="Verdana" pitchFamily="45" charset="0"/>
            </a:endParaRPr>
          </a:p>
        </p:txBody>
      </p:sp>
      <p:cxnSp>
        <p:nvCxnSpPr>
          <p:cNvPr id="11" name="Straight Arrow Connector 10"/>
          <p:cNvCxnSpPr>
            <a:stCxn id="9" idx="3"/>
            <a:endCxn id="5" idx="1"/>
          </p:cNvCxnSpPr>
          <p:nvPr/>
        </p:nvCxnSpPr>
        <p:spPr bwMode="auto">
          <a:xfrm>
            <a:off x="2667000" y="1122052"/>
            <a:ext cx="319087" cy="0"/>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cxnSp>
        <p:nvCxnSpPr>
          <p:cNvPr id="13" name="Straight Arrow Connector 12"/>
          <p:cNvCxnSpPr>
            <a:stCxn id="5" idx="3"/>
            <a:endCxn id="6" idx="1"/>
          </p:cNvCxnSpPr>
          <p:nvPr/>
        </p:nvCxnSpPr>
        <p:spPr bwMode="auto">
          <a:xfrm flipV="1">
            <a:off x="5980509" y="1108443"/>
            <a:ext cx="725091" cy="13609"/>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sp>
        <p:nvSpPr>
          <p:cNvPr id="14" name="Rounded Rectangle 13"/>
          <p:cNvSpPr/>
          <p:nvPr/>
        </p:nvSpPr>
        <p:spPr bwMode="auto">
          <a:xfrm>
            <a:off x="757236" y="1759649"/>
            <a:ext cx="3052763" cy="8001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CA" sz="1800" dirty="0" smtClean="0"/>
              <a:t>CS: Density estimation and volume lighting</a:t>
            </a:r>
            <a:endParaRPr lang="fr-CA" sz="1800" dirty="0"/>
          </a:p>
          <a:p>
            <a:pPr marL="0" marR="0" indent="0" algn="ct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dirty="0">
              <a:ln>
                <a:noFill/>
              </a:ln>
              <a:solidFill>
                <a:schemeClr val="tx1"/>
              </a:solidFill>
              <a:effectLst/>
              <a:latin typeface="Verdana" pitchFamily="45" charset="0"/>
            </a:endParaRPr>
          </a:p>
        </p:txBody>
      </p:sp>
      <p:cxnSp>
        <p:nvCxnSpPr>
          <p:cNvPr id="19" name="Straight Arrow Connector 18"/>
          <p:cNvCxnSpPr>
            <a:stCxn id="5" idx="2"/>
            <a:endCxn id="14" idx="0"/>
          </p:cNvCxnSpPr>
          <p:nvPr/>
        </p:nvCxnSpPr>
        <p:spPr bwMode="auto">
          <a:xfrm flipH="1">
            <a:off x="2283618" y="1522102"/>
            <a:ext cx="2199680" cy="237547"/>
          </a:xfrm>
          <a:prstGeom prst="straightConnector1">
            <a:avLst/>
          </a:prstGeom>
          <a:ln>
            <a:headEnd type="none" w="med" len="med"/>
            <a:tailEnd type="arrow"/>
          </a:ln>
        </p:spPr>
        <p:style>
          <a:lnRef idx="2">
            <a:schemeClr val="accent1"/>
          </a:lnRef>
          <a:fillRef idx="0">
            <a:schemeClr val="accent1"/>
          </a:fillRef>
          <a:effectRef idx="1">
            <a:schemeClr val="accent1"/>
          </a:effectRef>
          <a:fontRef idx="minor">
            <a:schemeClr val="tx1"/>
          </a:fontRef>
        </p:style>
      </p:cxnSp>
      <p:sp>
        <p:nvSpPr>
          <p:cNvPr id="23" name="Rounded Rectangle 22"/>
          <p:cNvSpPr/>
          <p:nvPr/>
        </p:nvSpPr>
        <p:spPr bwMode="auto">
          <a:xfrm>
            <a:off x="757237" y="2809039"/>
            <a:ext cx="2590800" cy="8001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CA" sz="1800" dirty="0" smtClean="0"/>
              <a:t>CS: Solving scattering equation</a:t>
            </a:r>
            <a:endParaRPr lang="fr-CA" sz="1800" dirty="0"/>
          </a:p>
          <a:p>
            <a:pPr marL="0" marR="0" indent="0" algn="ct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dirty="0">
              <a:ln>
                <a:noFill/>
              </a:ln>
              <a:solidFill>
                <a:schemeClr val="tx1"/>
              </a:solidFill>
              <a:effectLst/>
              <a:latin typeface="Verdana" pitchFamily="45" charset="0"/>
            </a:endParaRPr>
          </a:p>
        </p:txBody>
      </p:sp>
      <p:cxnSp>
        <p:nvCxnSpPr>
          <p:cNvPr id="24" name="Straight Arrow Connector 23"/>
          <p:cNvCxnSpPr>
            <a:stCxn id="14" idx="2"/>
            <a:endCxn id="23" idx="0"/>
          </p:cNvCxnSpPr>
          <p:nvPr/>
        </p:nvCxnSpPr>
        <p:spPr bwMode="auto">
          <a:xfrm flipH="1">
            <a:off x="2052637" y="2559749"/>
            <a:ext cx="230981" cy="249290"/>
          </a:xfrm>
          <a:prstGeom prst="straightConnector1">
            <a:avLst/>
          </a:prstGeom>
          <a:ln>
            <a:headEnd type="none" w="med" len="med"/>
            <a:tailEnd type="arrow"/>
          </a:ln>
        </p:spPr>
        <p:style>
          <a:lnRef idx="2">
            <a:schemeClr val="accent1"/>
          </a:lnRef>
          <a:fillRef idx="0">
            <a:schemeClr val="accent1"/>
          </a:fillRef>
          <a:effectRef idx="1">
            <a:schemeClr val="accent1"/>
          </a:effectRef>
          <a:fontRef idx="minor">
            <a:schemeClr val="tx1"/>
          </a:fontRef>
        </p:style>
      </p:cxnSp>
      <p:sp>
        <p:nvSpPr>
          <p:cNvPr id="27" name="Cube 26"/>
          <p:cNvSpPr/>
          <p:nvPr/>
        </p:nvSpPr>
        <p:spPr bwMode="auto">
          <a:xfrm>
            <a:off x="6338887" y="1732462"/>
            <a:ext cx="2028825" cy="854473"/>
          </a:xfrm>
          <a:prstGeom prst="cube">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600" b="0" i="0" u="none" strike="noStrike" cap="none" normalizeH="0" baseline="0" dirty="0" smtClean="0">
                <a:ln>
                  <a:noFill/>
                </a:ln>
                <a:solidFill>
                  <a:schemeClr val="tx1"/>
                </a:solidFill>
                <a:effectLst/>
                <a:latin typeface="Verdana" pitchFamily="45" charset="0"/>
              </a:rPr>
              <a:t>Density &amp; in-scattering</a:t>
            </a:r>
          </a:p>
        </p:txBody>
      </p:sp>
      <p:sp>
        <p:nvSpPr>
          <p:cNvPr id="49" name="Rounded Rectangle 48"/>
          <p:cNvSpPr/>
          <p:nvPr/>
        </p:nvSpPr>
        <p:spPr bwMode="auto">
          <a:xfrm>
            <a:off x="3188493" y="4049857"/>
            <a:ext cx="2590800" cy="525491"/>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CA" sz="1800" dirty="0" smtClean="0"/>
              <a:t>PS: Apply fog</a:t>
            </a:r>
            <a:endParaRPr lang="fr-CA" sz="1800" dirty="0"/>
          </a:p>
          <a:p>
            <a:pPr marL="0" marR="0" indent="0" algn="ct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dirty="0">
              <a:ln>
                <a:noFill/>
              </a:ln>
              <a:solidFill>
                <a:schemeClr val="tx1"/>
              </a:solidFill>
              <a:effectLst/>
              <a:latin typeface="Verdana" pitchFamily="45" charset="0"/>
            </a:endParaRPr>
          </a:p>
        </p:txBody>
      </p:sp>
      <p:cxnSp>
        <p:nvCxnSpPr>
          <p:cNvPr id="50" name="Straight Arrow Connector 49"/>
          <p:cNvCxnSpPr>
            <a:stCxn id="23" idx="2"/>
            <a:endCxn id="49" idx="0"/>
          </p:cNvCxnSpPr>
          <p:nvPr/>
        </p:nvCxnSpPr>
        <p:spPr bwMode="auto">
          <a:xfrm>
            <a:off x="2052637" y="3609139"/>
            <a:ext cx="2431256" cy="440718"/>
          </a:xfrm>
          <a:prstGeom prst="straightConnector1">
            <a:avLst/>
          </a:prstGeom>
          <a:ln>
            <a:headEnd type="none" w="med" len="med"/>
            <a:tailEnd type="arrow"/>
          </a:ln>
        </p:spPr>
        <p:style>
          <a:lnRef idx="2">
            <a:schemeClr val="accent1"/>
          </a:lnRef>
          <a:fillRef idx="0">
            <a:schemeClr val="accent1"/>
          </a:fillRef>
          <a:effectRef idx="1">
            <a:schemeClr val="accent1"/>
          </a:effectRef>
          <a:fontRef idx="minor">
            <a:schemeClr val="tx1"/>
          </a:fontRef>
        </p:style>
      </p:cxnSp>
      <p:sp>
        <p:nvSpPr>
          <p:cNvPr id="63" name="Rectangle 62"/>
          <p:cNvSpPr/>
          <p:nvPr/>
        </p:nvSpPr>
        <p:spPr bwMode="auto">
          <a:xfrm>
            <a:off x="323850" y="4447181"/>
            <a:ext cx="2343150" cy="406853"/>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800" b="0" i="0" u="none" strike="noStrike" cap="none" normalizeH="0" baseline="0" dirty="0" smtClean="0">
                <a:ln>
                  <a:noFill/>
                </a:ln>
                <a:solidFill>
                  <a:schemeClr val="tx1"/>
                </a:solidFill>
                <a:effectLst/>
                <a:latin typeface="Verdana" pitchFamily="45" charset="0"/>
              </a:rPr>
              <a:t>Color buffer</a:t>
            </a:r>
            <a:endParaRPr kumimoji="1" lang="fr-CA" sz="1800" b="0" i="0" u="none" strike="noStrike" cap="none" normalizeH="0" baseline="0" dirty="0">
              <a:ln>
                <a:noFill/>
              </a:ln>
              <a:solidFill>
                <a:schemeClr val="tx1"/>
              </a:solidFill>
              <a:effectLst/>
              <a:latin typeface="Verdana" pitchFamily="45" charset="0"/>
            </a:endParaRPr>
          </a:p>
        </p:txBody>
      </p:sp>
      <p:cxnSp>
        <p:nvCxnSpPr>
          <p:cNvPr id="64" name="Straight Arrow Connector 63"/>
          <p:cNvCxnSpPr>
            <a:stCxn id="63" idx="3"/>
            <a:endCxn id="49" idx="1"/>
          </p:cNvCxnSpPr>
          <p:nvPr/>
        </p:nvCxnSpPr>
        <p:spPr bwMode="auto">
          <a:xfrm flipV="1">
            <a:off x="2667000" y="4312603"/>
            <a:ext cx="521493" cy="338005"/>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sp>
        <p:nvSpPr>
          <p:cNvPr id="65" name="Rectangle 64"/>
          <p:cNvSpPr/>
          <p:nvPr/>
        </p:nvSpPr>
        <p:spPr bwMode="auto">
          <a:xfrm>
            <a:off x="323850" y="3844357"/>
            <a:ext cx="2343150" cy="406853"/>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800" b="0" i="0" u="none" strike="noStrike" cap="none" normalizeH="0" baseline="0" dirty="0" smtClean="0">
                <a:ln>
                  <a:noFill/>
                </a:ln>
                <a:solidFill>
                  <a:schemeClr val="tx1"/>
                </a:solidFill>
                <a:effectLst/>
                <a:latin typeface="Verdana" pitchFamily="45" charset="0"/>
              </a:rPr>
              <a:t>Depth buffer</a:t>
            </a:r>
            <a:endParaRPr kumimoji="1" lang="fr-CA" sz="1800" b="0" i="0" u="none" strike="noStrike" cap="none" normalizeH="0" baseline="0" dirty="0">
              <a:ln>
                <a:noFill/>
              </a:ln>
              <a:solidFill>
                <a:schemeClr val="tx1"/>
              </a:solidFill>
              <a:effectLst/>
              <a:latin typeface="Verdana" pitchFamily="45" charset="0"/>
            </a:endParaRPr>
          </a:p>
        </p:txBody>
      </p:sp>
      <p:cxnSp>
        <p:nvCxnSpPr>
          <p:cNvPr id="66" name="Straight Arrow Connector 65"/>
          <p:cNvCxnSpPr>
            <a:stCxn id="65" idx="3"/>
            <a:endCxn id="49" idx="1"/>
          </p:cNvCxnSpPr>
          <p:nvPr/>
        </p:nvCxnSpPr>
        <p:spPr bwMode="auto">
          <a:xfrm>
            <a:off x="2667000" y="4047784"/>
            <a:ext cx="521493" cy="264819"/>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cxnSp>
        <p:nvCxnSpPr>
          <p:cNvPr id="78" name="Straight Arrow Connector 77"/>
          <p:cNvCxnSpPr>
            <a:stCxn id="14" idx="3"/>
            <a:endCxn id="27" idx="2"/>
          </p:cNvCxnSpPr>
          <p:nvPr/>
        </p:nvCxnSpPr>
        <p:spPr bwMode="auto">
          <a:xfrm>
            <a:off x="3809999" y="2159699"/>
            <a:ext cx="2528888" cy="106809"/>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sp>
        <p:nvSpPr>
          <p:cNvPr id="81" name="Cube 80"/>
          <p:cNvSpPr/>
          <p:nvPr/>
        </p:nvSpPr>
        <p:spPr bwMode="auto">
          <a:xfrm>
            <a:off x="6338886" y="2773826"/>
            <a:ext cx="2028825" cy="870527"/>
          </a:xfrm>
          <a:prstGeom prst="cube">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CA" sz="1600" dirty="0" smtClean="0">
                <a:solidFill>
                  <a:schemeClr val="tx1"/>
                </a:solidFill>
                <a:latin typeface="Verdana" pitchFamily="45" charset="0"/>
              </a:rPr>
              <a:t>Accumulated scattering</a:t>
            </a:r>
          </a:p>
        </p:txBody>
      </p:sp>
      <p:cxnSp>
        <p:nvCxnSpPr>
          <p:cNvPr id="85" name="Straight Arrow Connector 84"/>
          <p:cNvCxnSpPr>
            <a:stCxn id="27" idx="2"/>
            <a:endCxn id="23" idx="3"/>
          </p:cNvCxnSpPr>
          <p:nvPr/>
        </p:nvCxnSpPr>
        <p:spPr bwMode="auto">
          <a:xfrm flipH="1">
            <a:off x="3348037" y="2266508"/>
            <a:ext cx="2990850" cy="942581"/>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cxnSp>
        <p:nvCxnSpPr>
          <p:cNvPr id="86" name="Straight Arrow Connector 85"/>
          <p:cNvCxnSpPr>
            <a:stCxn id="23" idx="3"/>
            <a:endCxn id="81" idx="2"/>
          </p:cNvCxnSpPr>
          <p:nvPr/>
        </p:nvCxnSpPr>
        <p:spPr bwMode="auto">
          <a:xfrm>
            <a:off x="3348037" y="3209089"/>
            <a:ext cx="2990849" cy="108816"/>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cxnSp>
        <p:nvCxnSpPr>
          <p:cNvPr id="89" name="Straight Arrow Connector 88"/>
          <p:cNvCxnSpPr>
            <a:stCxn id="81" idx="2"/>
            <a:endCxn id="49" idx="0"/>
          </p:cNvCxnSpPr>
          <p:nvPr/>
        </p:nvCxnSpPr>
        <p:spPr bwMode="auto">
          <a:xfrm flipH="1">
            <a:off x="4483893" y="3317905"/>
            <a:ext cx="1854993" cy="731952"/>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sp>
        <p:nvSpPr>
          <p:cNvPr id="140" name="Rectangle 139"/>
          <p:cNvSpPr/>
          <p:nvPr/>
        </p:nvSpPr>
        <p:spPr bwMode="auto">
          <a:xfrm>
            <a:off x="6181725" y="4109175"/>
            <a:ext cx="2343150" cy="406853"/>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800" b="0" i="0" u="none" strike="noStrike" cap="none" normalizeH="0" baseline="0" dirty="0" smtClean="0">
                <a:ln>
                  <a:noFill/>
                </a:ln>
                <a:solidFill>
                  <a:schemeClr val="tx1"/>
                </a:solidFill>
                <a:effectLst/>
                <a:latin typeface="Verdana" pitchFamily="45" charset="0"/>
              </a:rPr>
              <a:t>Final color buffer</a:t>
            </a:r>
            <a:endParaRPr kumimoji="1" lang="fr-CA" sz="1800" b="0" i="0" u="none" strike="noStrike" cap="none" normalizeH="0" baseline="0" dirty="0">
              <a:ln>
                <a:noFill/>
              </a:ln>
              <a:solidFill>
                <a:schemeClr val="tx1"/>
              </a:solidFill>
              <a:effectLst/>
              <a:latin typeface="Verdana" pitchFamily="45" charset="0"/>
            </a:endParaRPr>
          </a:p>
        </p:txBody>
      </p:sp>
      <p:cxnSp>
        <p:nvCxnSpPr>
          <p:cNvPr id="142" name="Straight Arrow Connector 141"/>
          <p:cNvCxnSpPr>
            <a:stCxn id="49" idx="3"/>
            <a:endCxn id="140" idx="1"/>
          </p:cNvCxnSpPr>
          <p:nvPr/>
        </p:nvCxnSpPr>
        <p:spPr bwMode="auto">
          <a:xfrm flipV="1">
            <a:off x="5779293" y="4312602"/>
            <a:ext cx="402432" cy="1"/>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cxnSp>
        <p:nvCxnSpPr>
          <p:cNvPr id="22" name="Straight Arrow Connector 21"/>
          <p:cNvCxnSpPr>
            <a:stCxn id="6" idx="2"/>
            <a:endCxn id="14" idx="3"/>
          </p:cNvCxnSpPr>
          <p:nvPr/>
        </p:nvCxnSpPr>
        <p:spPr bwMode="auto">
          <a:xfrm flipH="1">
            <a:off x="3809999" y="1315271"/>
            <a:ext cx="3543301" cy="844428"/>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sp>
        <p:nvSpPr>
          <p:cNvPr id="5" name="Rounded Rectangle 4"/>
          <p:cNvSpPr/>
          <p:nvPr/>
        </p:nvSpPr>
        <p:spPr bwMode="auto">
          <a:xfrm>
            <a:off x="2986087" y="722002"/>
            <a:ext cx="2994422" cy="8001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CA" sz="1800" dirty="0" smtClean="0"/>
              <a:t>CS: Shadowmap </a:t>
            </a:r>
            <a:r>
              <a:rPr lang="en-CA" sz="1800" dirty="0" err="1" smtClean="0"/>
              <a:t>downsample</a:t>
            </a:r>
            <a:r>
              <a:rPr lang="en-CA" sz="1800" dirty="0" smtClean="0"/>
              <a:t> &amp; blur</a:t>
            </a:r>
            <a:endParaRPr lang="fr-CA" sz="1800" dirty="0"/>
          </a:p>
          <a:p>
            <a:pPr marL="0" marR="0" indent="0" algn="ct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dirty="0">
              <a:ln>
                <a:noFill/>
              </a:ln>
              <a:solidFill>
                <a:schemeClr val="tx1"/>
              </a:solidFill>
              <a:effectLst/>
              <a:latin typeface="Verdana" pitchFamily="45" charset="0"/>
            </a:endParaRPr>
          </a:p>
        </p:txBody>
      </p:sp>
      <p:sp>
        <p:nvSpPr>
          <p:cNvPr id="2" name="Rounded Rectangle 1"/>
          <p:cNvSpPr/>
          <p:nvPr/>
        </p:nvSpPr>
        <p:spPr bwMode="auto">
          <a:xfrm>
            <a:off x="76200" y="543770"/>
            <a:ext cx="8915400" cy="2140624"/>
          </a:xfrm>
          <a:prstGeom prst="roundRect">
            <a:avLst>
              <a:gd name="adj" fmla="val 0"/>
            </a:avLst>
          </a:prstGeom>
          <a:solidFill>
            <a:schemeClr val="accent3">
              <a:alpha val="62000"/>
            </a:schemeClr>
          </a:solidFill>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Tree>
    <p:extLst>
      <p:ext uri="{BB962C8B-B14F-4D97-AF65-F5344CB8AC3E}">
        <p14:creationId xmlns:p14="http://schemas.microsoft.com/office/powerpoint/2010/main" val="165913778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574866" y="2520756"/>
            <a:ext cx="2941154" cy="679120"/>
          </a:xfrm>
          <a:prstGeom prst="rect">
            <a:avLst/>
          </a:prstGeom>
        </p:spPr>
      </p:pic>
      <p:sp>
        <p:nvSpPr>
          <p:cNvPr id="2" name="Title 1"/>
          <p:cNvSpPr>
            <a:spLocks noGrp="1"/>
          </p:cNvSpPr>
          <p:nvPr>
            <p:ph type="title"/>
          </p:nvPr>
        </p:nvSpPr>
        <p:spPr/>
        <p:txBody>
          <a:bodyPr/>
          <a:lstStyle/>
          <a:p>
            <a:r>
              <a:rPr lang="en-US" dirty="0" smtClean="0"/>
              <a:t>Solving scattering </a:t>
            </a:r>
            <a:br>
              <a:rPr lang="en-US" dirty="0" smtClean="0"/>
            </a:br>
            <a:r>
              <a:rPr lang="en-US" dirty="0" smtClean="0"/>
              <a:t>equation</a:t>
            </a:r>
            <a:endParaRPr lang="en-US" dirty="0"/>
          </a:p>
        </p:txBody>
      </p:sp>
      <p:sp>
        <p:nvSpPr>
          <p:cNvPr id="5" name="5-Point Star 4"/>
          <p:cNvSpPr/>
          <p:nvPr/>
        </p:nvSpPr>
        <p:spPr bwMode="auto">
          <a:xfrm>
            <a:off x="6781799" y="3260526"/>
            <a:ext cx="1209675" cy="1161288"/>
          </a:xfrm>
          <a:prstGeom prst="star5">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dirty="0">
              <a:ln>
                <a:noFill/>
              </a:ln>
              <a:solidFill>
                <a:schemeClr val="tx1"/>
              </a:solidFill>
              <a:effectLst/>
              <a:latin typeface="Verdana" pitchFamily="45" charset="0"/>
            </a:endParaRPr>
          </a:p>
        </p:txBody>
      </p:sp>
      <p:sp>
        <p:nvSpPr>
          <p:cNvPr id="7" name="Right Triangle 6"/>
          <p:cNvSpPr/>
          <p:nvPr/>
        </p:nvSpPr>
        <p:spPr bwMode="auto">
          <a:xfrm rot="2728388">
            <a:off x="1182175" y="3500330"/>
            <a:ext cx="594559" cy="590845"/>
          </a:xfrm>
          <a:prstGeom prst="rtTriangl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8" name="Sun 7"/>
          <p:cNvSpPr/>
          <p:nvPr/>
        </p:nvSpPr>
        <p:spPr bwMode="auto">
          <a:xfrm>
            <a:off x="4648200" y="1388134"/>
            <a:ext cx="914400" cy="914400"/>
          </a:xfrm>
          <a:prstGeom prst="sun">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cxnSp>
        <p:nvCxnSpPr>
          <p:cNvPr id="10" name="Straight Arrow Connector 9"/>
          <p:cNvCxnSpPr>
            <a:endCxn id="5" idx="1"/>
          </p:cNvCxnSpPr>
          <p:nvPr/>
        </p:nvCxnSpPr>
        <p:spPr bwMode="auto">
          <a:xfrm>
            <a:off x="5105400" y="1845334"/>
            <a:ext cx="1676400" cy="1858763"/>
          </a:xfrm>
          <a:prstGeom prst="straightConnector1">
            <a:avLst/>
          </a:prstGeom>
          <a:ln>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a:stCxn id="5" idx="1"/>
          </p:cNvCxnSpPr>
          <p:nvPr/>
        </p:nvCxnSpPr>
        <p:spPr bwMode="auto">
          <a:xfrm flipH="1">
            <a:off x="1600200" y="3704097"/>
            <a:ext cx="5181600" cy="45827"/>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sp>
        <p:nvSpPr>
          <p:cNvPr id="14" name="Rectangle 13"/>
          <p:cNvSpPr/>
          <p:nvPr/>
        </p:nvSpPr>
        <p:spPr bwMode="auto">
          <a:xfrm>
            <a:off x="574866" y="3445534"/>
            <a:ext cx="485510" cy="609600"/>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cxnSp>
        <p:nvCxnSpPr>
          <p:cNvPr id="11" name="Straight Arrow Connector 10"/>
          <p:cNvCxnSpPr/>
          <p:nvPr/>
        </p:nvCxnSpPr>
        <p:spPr bwMode="auto">
          <a:xfrm>
            <a:off x="5105400" y="1845334"/>
            <a:ext cx="838200" cy="1858763"/>
          </a:xfrm>
          <a:prstGeom prst="straightConnector1">
            <a:avLst/>
          </a:prstGeom>
          <a:ln>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bwMode="auto">
          <a:xfrm>
            <a:off x="5105400" y="1871874"/>
            <a:ext cx="57150" cy="1832223"/>
          </a:xfrm>
          <a:prstGeom prst="straightConnector1">
            <a:avLst/>
          </a:prstGeom>
          <a:ln>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bwMode="auto">
          <a:xfrm flipH="1">
            <a:off x="4419600" y="1871874"/>
            <a:ext cx="685800" cy="1878050"/>
          </a:xfrm>
          <a:prstGeom prst="straightConnector1">
            <a:avLst/>
          </a:prstGeom>
          <a:ln>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bwMode="auto">
          <a:xfrm flipH="1">
            <a:off x="3581400" y="1871874"/>
            <a:ext cx="1524000" cy="1878050"/>
          </a:xfrm>
          <a:prstGeom prst="straightConnector1">
            <a:avLst/>
          </a:prstGeom>
          <a:ln>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bwMode="auto">
          <a:xfrm flipH="1">
            <a:off x="2743200" y="1871874"/>
            <a:ext cx="2362201" cy="1878050"/>
          </a:xfrm>
          <a:prstGeom prst="straightConnector1">
            <a:avLst/>
          </a:prstGeom>
          <a:ln>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bwMode="auto">
          <a:xfrm flipH="1">
            <a:off x="2063150" y="1845334"/>
            <a:ext cx="3042251" cy="1904590"/>
          </a:xfrm>
          <a:prstGeom prst="straightConnector1">
            <a:avLst/>
          </a:prstGeom>
          <a:ln>
            <a:headEnd type="none" w="med" len="med"/>
            <a:tailEnd type="arrow"/>
          </a:ln>
        </p:spPr>
        <p:style>
          <a:lnRef idx="2">
            <a:schemeClr val="accent1"/>
          </a:lnRef>
          <a:fillRef idx="0">
            <a:schemeClr val="accent1"/>
          </a:fillRef>
          <a:effectRef idx="1">
            <a:schemeClr val="accent1"/>
          </a:effectRef>
          <a:fontRef idx="minor">
            <a:schemeClr val="tx1"/>
          </a:fontRef>
        </p:style>
      </p:cxnSp>
      <p:sp>
        <p:nvSpPr>
          <p:cNvPr id="56" name="Rectangle 55"/>
          <p:cNvSpPr/>
          <p:nvPr/>
        </p:nvSpPr>
        <p:spPr bwMode="auto">
          <a:xfrm>
            <a:off x="5013029" y="2724150"/>
            <a:ext cx="3962400" cy="457200"/>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2000" b="0" i="0" u="none" strike="noStrike" cap="none" normalizeH="0" baseline="0" dirty="0" smtClean="0">
                <a:ln>
                  <a:noFill/>
                </a:ln>
                <a:solidFill>
                  <a:schemeClr val="tx1"/>
                </a:solidFill>
                <a:effectLst/>
                <a:latin typeface="Verdana" pitchFamily="45" charset="0"/>
              </a:rPr>
              <a:t>A = out-scattering multiplier</a:t>
            </a:r>
            <a:endParaRPr kumimoji="1" lang="fr-CA" sz="2000" b="0" i="0" u="none" strike="noStrike" cap="none" normalizeH="0" baseline="0" dirty="0">
              <a:ln>
                <a:noFill/>
              </a:ln>
              <a:solidFill>
                <a:schemeClr val="tx1"/>
              </a:solidFill>
              <a:effectLst/>
              <a:latin typeface="Verdana" pitchFamily="45" charset="0"/>
            </a:endParaRPr>
          </a:p>
        </p:txBody>
      </p:sp>
      <p:grpSp>
        <p:nvGrpSpPr>
          <p:cNvPr id="4" name="Group 3"/>
          <p:cNvGrpSpPr/>
          <p:nvPr/>
        </p:nvGrpSpPr>
        <p:grpSpPr>
          <a:xfrm>
            <a:off x="1517533" y="3787648"/>
            <a:ext cx="381000" cy="516262"/>
            <a:chOff x="574866" y="2622067"/>
            <a:chExt cx="381000" cy="516262"/>
          </a:xfrm>
        </p:grpSpPr>
        <p:sp>
          <p:nvSpPr>
            <p:cNvPr id="35" name="Rectangle 34"/>
            <p:cNvSpPr/>
            <p:nvPr/>
          </p:nvSpPr>
          <p:spPr bwMode="auto">
            <a:xfrm>
              <a:off x="574866" y="2622067"/>
              <a:ext cx="381000" cy="257417"/>
            </a:xfrm>
            <a:prstGeom prst="rect">
              <a:avLst/>
            </a:prstGeom>
            <a:solidFill>
              <a:schemeClr val="bg1">
                <a:lumMod val="50000"/>
              </a:schemeClr>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36" name="Rectangle 35"/>
            <p:cNvSpPr/>
            <p:nvPr/>
          </p:nvSpPr>
          <p:spPr bwMode="auto">
            <a:xfrm>
              <a:off x="574866" y="2880912"/>
              <a:ext cx="381000" cy="257417"/>
            </a:xfrm>
            <a:prstGeom prst="rect">
              <a:avLst/>
            </a:prstGeom>
            <a:solidFill>
              <a:schemeClr val="tx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grpSp>
      <p:grpSp>
        <p:nvGrpSpPr>
          <p:cNvPr id="6" name="Group 5"/>
          <p:cNvGrpSpPr/>
          <p:nvPr/>
        </p:nvGrpSpPr>
        <p:grpSpPr>
          <a:xfrm>
            <a:off x="2209800" y="3795752"/>
            <a:ext cx="381000" cy="516262"/>
            <a:chOff x="1288954" y="2632686"/>
            <a:chExt cx="381000" cy="516262"/>
          </a:xfrm>
        </p:grpSpPr>
        <p:sp>
          <p:nvSpPr>
            <p:cNvPr id="39" name="Rectangle 38"/>
            <p:cNvSpPr/>
            <p:nvPr/>
          </p:nvSpPr>
          <p:spPr bwMode="auto">
            <a:xfrm>
              <a:off x="1288954" y="2632686"/>
              <a:ext cx="381000" cy="257417"/>
            </a:xfrm>
            <a:prstGeom prst="rect">
              <a:avLst/>
            </a:prstGeom>
            <a:solidFill>
              <a:srgbClr val="012645"/>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40" name="Rectangle 39"/>
            <p:cNvSpPr/>
            <p:nvPr/>
          </p:nvSpPr>
          <p:spPr bwMode="auto">
            <a:xfrm>
              <a:off x="1288954" y="2891531"/>
              <a:ext cx="381000" cy="257417"/>
            </a:xfrm>
            <a:prstGeom prst="rect">
              <a:avLst/>
            </a:prstGeom>
            <a:solidFill>
              <a:srgbClr val="DDDDDD"/>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grpSp>
      <p:grpSp>
        <p:nvGrpSpPr>
          <p:cNvPr id="15" name="Group 14"/>
          <p:cNvGrpSpPr/>
          <p:nvPr/>
        </p:nvGrpSpPr>
        <p:grpSpPr>
          <a:xfrm>
            <a:off x="3060944" y="3786220"/>
            <a:ext cx="381000" cy="516262"/>
            <a:chOff x="1898533" y="2645758"/>
            <a:chExt cx="381000" cy="516262"/>
          </a:xfrm>
        </p:grpSpPr>
        <p:sp>
          <p:nvSpPr>
            <p:cNvPr id="43" name="Rectangle 42"/>
            <p:cNvSpPr/>
            <p:nvPr/>
          </p:nvSpPr>
          <p:spPr bwMode="auto">
            <a:xfrm>
              <a:off x="1898533" y="2645758"/>
              <a:ext cx="381000" cy="257417"/>
            </a:xfrm>
            <a:prstGeom prst="rect">
              <a:avLst/>
            </a:prstGeom>
            <a:solidFill>
              <a:srgbClr val="003260"/>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44" name="Rectangle 43"/>
            <p:cNvSpPr/>
            <p:nvPr/>
          </p:nvSpPr>
          <p:spPr bwMode="auto">
            <a:xfrm>
              <a:off x="1898533" y="2904603"/>
              <a:ext cx="381000" cy="257417"/>
            </a:xfrm>
            <a:prstGeom prst="rect">
              <a:avLst/>
            </a:prstGeom>
            <a:solidFill>
              <a:srgbClr val="C0C0C0"/>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grpSp>
      <p:grpSp>
        <p:nvGrpSpPr>
          <p:cNvPr id="16" name="Group 15"/>
          <p:cNvGrpSpPr/>
          <p:nvPr/>
        </p:nvGrpSpPr>
        <p:grpSpPr>
          <a:xfrm>
            <a:off x="3866972" y="3795038"/>
            <a:ext cx="381000" cy="516262"/>
            <a:chOff x="2552700" y="2645757"/>
            <a:chExt cx="381000" cy="516262"/>
          </a:xfrm>
        </p:grpSpPr>
        <p:sp>
          <p:nvSpPr>
            <p:cNvPr id="47" name="Rectangle 46"/>
            <p:cNvSpPr/>
            <p:nvPr/>
          </p:nvSpPr>
          <p:spPr bwMode="auto">
            <a:xfrm>
              <a:off x="2552700" y="2645757"/>
              <a:ext cx="381000" cy="257417"/>
            </a:xfrm>
            <a:prstGeom prst="rect">
              <a:avLst/>
            </a:prstGeom>
            <a:solidFill>
              <a:srgbClr val="003260"/>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49" name="Rectangle 48"/>
            <p:cNvSpPr/>
            <p:nvPr/>
          </p:nvSpPr>
          <p:spPr bwMode="auto">
            <a:xfrm>
              <a:off x="2552700" y="2904602"/>
              <a:ext cx="381000" cy="257417"/>
            </a:xfrm>
            <a:prstGeom prst="rect">
              <a:avLst/>
            </a:prstGeom>
            <a:solidFill>
              <a:srgbClr val="C0C0C0"/>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grpSp>
      <p:grpSp>
        <p:nvGrpSpPr>
          <p:cNvPr id="18" name="Group 17"/>
          <p:cNvGrpSpPr/>
          <p:nvPr/>
        </p:nvGrpSpPr>
        <p:grpSpPr>
          <a:xfrm>
            <a:off x="4632029" y="3785506"/>
            <a:ext cx="381000" cy="516262"/>
            <a:chOff x="3311466" y="2645756"/>
            <a:chExt cx="381000" cy="516262"/>
          </a:xfrm>
        </p:grpSpPr>
        <p:sp>
          <p:nvSpPr>
            <p:cNvPr id="58" name="Rectangle 57"/>
            <p:cNvSpPr/>
            <p:nvPr/>
          </p:nvSpPr>
          <p:spPr bwMode="auto">
            <a:xfrm>
              <a:off x="3311466" y="2645756"/>
              <a:ext cx="381000" cy="257417"/>
            </a:xfrm>
            <a:prstGeom prst="rect">
              <a:avLst/>
            </a:prstGeom>
            <a:solidFill>
              <a:srgbClr val="00396C"/>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59" name="Rectangle 58"/>
            <p:cNvSpPr/>
            <p:nvPr/>
          </p:nvSpPr>
          <p:spPr bwMode="auto">
            <a:xfrm>
              <a:off x="3311466" y="2904601"/>
              <a:ext cx="381000" cy="257417"/>
            </a:xfrm>
            <a:prstGeom prst="rect">
              <a:avLst/>
            </a:prstGeom>
            <a:solidFill>
              <a:srgbClr val="C0C0C0"/>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grpSp>
      <p:grpSp>
        <p:nvGrpSpPr>
          <p:cNvPr id="19" name="Group 18"/>
          <p:cNvGrpSpPr/>
          <p:nvPr/>
        </p:nvGrpSpPr>
        <p:grpSpPr>
          <a:xfrm>
            <a:off x="5354666" y="3782000"/>
            <a:ext cx="381000" cy="516262"/>
            <a:chOff x="3962400" y="2645755"/>
            <a:chExt cx="381000" cy="516262"/>
          </a:xfrm>
        </p:grpSpPr>
        <p:sp>
          <p:nvSpPr>
            <p:cNvPr id="67" name="Rectangle 66"/>
            <p:cNvSpPr/>
            <p:nvPr/>
          </p:nvSpPr>
          <p:spPr bwMode="auto">
            <a:xfrm>
              <a:off x="3962400" y="2645755"/>
              <a:ext cx="381000" cy="257417"/>
            </a:xfrm>
            <a:prstGeom prst="rect">
              <a:avLst/>
            </a:prstGeom>
            <a:solidFill>
              <a:srgbClr val="00427E"/>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68" name="Rectangle 67"/>
            <p:cNvSpPr/>
            <p:nvPr/>
          </p:nvSpPr>
          <p:spPr bwMode="auto">
            <a:xfrm>
              <a:off x="3962400" y="2904600"/>
              <a:ext cx="381000" cy="257417"/>
            </a:xfrm>
            <a:prstGeom prst="rect">
              <a:avLst/>
            </a:prstGeom>
            <a:solidFill>
              <a:srgbClr val="969696"/>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grpSp>
      <p:grpSp>
        <p:nvGrpSpPr>
          <p:cNvPr id="23" name="Group 22"/>
          <p:cNvGrpSpPr/>
          <p:nvPr/>
        </p:nvGrpSpPr>
        <p:grpSpPr>
          <a:xfrm>
            <a:off x="6125383" y="3781286"/>
            <a:ext cx="381000" cy="516262"/>
            <a:chOff x="6125383" y="3781286"/>
            <a:chExt cx="381000" cy="516262"/>
          </a:xfrm>
        </p:grpSpPr>
        <p:sp>
          <p:nvSpPr>
            <p:cNvPr id="76" name="Rectangle 75"/>
            <p:cNvSpPr/>
            <p:nvPr/>
          </p:nvSpPr>
          <p:spPr bwMode="auto">
            <a:xfrm>
              <a:off x="6125383" y="3781286"/>
              <a:ext cx="381000" cy="257417"/>
            </a:xfrm>
            <a:prstGeom prst="rect">
              <a:avLst/>
            </a:prstGeom>
            <a:solidFill>
              <a:srgbClr val="005EB4"/>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77" name="Rectangle 76"/>
            <p:cNvSpPr/>
            <p:nvPr/>
          </p:nvSpPr>
          <p:spPr bwMode="auto">
            <a:xfrm>
              <a:off x="6125383" y="4040131"/>
              <a:ext cx="381000" cy="257417"/>
            </a:xfrm>
            <a:prstGeom prst="rect">
              <a:avLst/>
            </a:prstGeom>
            <a:solidFill>
              <a:srgbClr val="808080"/>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grpSp>
      <p:sp>
        <p:nvSpPr>
          <p:cNvPr id="9" name="Rectangle 8"/>
          <p:cNvSpPr/>
          <p:nvPr/>
        </p:nvSpPr>
        <p:spPr bwMode="auto">
          <a:xfrm>
            <a:off x="5000089" y="2188593"/>
            <a:ext cx="3975340" cy="457200"/>
          </a:xfrm>
          <a:prstGeom prst="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2000" b="0" i="0" u="none" strike="noStrike" cap="none" normalizeH="0" baseline="0" dirty="0" smtClean="0">
                <a:ln>
                  <a:noFill/>
                </a:ln>
                <a:solidFill>
                  <a:schemeClr val="tx1"/>
                </a:solidFill>
                <a:effectLst/>
                <a:latin typeface="Verdana" pitchFamily="45" charset="0"/>
              </a:rPr>
              <a:t>RGB = in-scattering</a:t>
            </a:r>
            <a:endParaRPr kumimoji="1" lang="fr-CA" sz="2000" b="0" i="0" u="none" strike="noStrike" cap="none" normalizeH="0" baseline="0" dirty="0">
              <a:ln>
                <a:noFill/>
              </a:ln>
              <a:solidFill>
                <a:schemeClr val="tx1"/>
              </a:solidFill>
              <a:effectLst/>
              <a:latin typeface="Verdana" pitchFamily="45" charset="0"/>
            </a:endParaRPr>
          </a:p>
        </p:txBody>
      </p:sp>
      <p:sp>
        <p:nvSpPr>
          <p:cNvPr id="78" name="TextBox 77"/>
          <p:cNvSpPr txBox="1"/>
          <p:nvPr/>
        </p:nvSpPr>
        <p:spPr>
          <a:xfrm>
            <a:off x="618209" y="2257823"/>
            <a:ext cx="2436373" cy="430887"/>
          </a:xfrm>
          <a:prstGeom prst="rect">
            <a:avLst/>
          </a:prstGeom>
          <a:noFill/>
        </p:spPr>
        <p:txBody>
          <a:bodyPr wrap="none" rtlCol="0">
            <a:spAutoFit/>
          </a:bodyPr>
          <a:lstStyle/>
          <a:p>
            <a:pPr algn="l"/>
            <a:r>
              <a:rPr lang="en-CA" sz="2200" b="0" i="1" dirty="0" smtClean="0">
                <a:solidFill>
                  <a:schemeClr val="bg1">
                    <a:lumMod val="50000"/>
                  </a:schemeClr>
                </a:solidFill>
                <a:latin typeface="Cambria Math"/>
              </a:rPr>
              <a:t>Beer-Lambert Law</a:t>
            </a:r>
            <a:endParaRPr lang="fr-CA" sz="2200" b="0" i="1" dirty="0" smtClean="0">
              <a:solidFill>
                <a:schemeClr val="bg1">
                  <a:lumMod val="50000"/>
                </a:schemeClr>
              </a:solidFill>
              <a:latin typeface="Cambria Math"/>
            </a:endParaRPr>
          </a:p>
        </p:txBody>
      </p:sp>
      <p:cxnSp>
        <p:nvCxnSpPr>
          <p:cNvPr id="41" name="Straight Arrow Connector 40"/>
          <p:cNvCxnSpPr/>
          <p:nvPr/>
        </p:nvCxnSpPr>
        <p:spPr bwMode="auto">
          <a:xfrm flipH="1">
            <a:off x="1600200" y="3562350"/>
            <a:ext cx="2057400" cy="45827"/>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sp>
        <p:nvSpPr>
          <p:cNvPr id="22" name="TextBox 21"/>
          <p:cNvSpPr txBox="1"/>
          <p:nvPr/>
        </p:nvSpPr>
        <p:spPr>
          <a:xfrm>
            <a:off x="1634289" y="3139054"/>
            <a:ext cx="2175711" cy="461665"/>
          </a:xfrm>
          <a:prstGeom prst="rect">
            <a:avLst/>
          </a:prstGeom>
          <a:noFill/>
        </p:spPr>
        <p:txBody>
          <a:bodyPr wrap="square" rtlCol="0">
            <a:spAutoFit/>
          </a:bodyPr>
          <a:lstStyle/>
          <a:p>
            <a:pPr algn="l"/>
            <a:r>
              <a:rPr lang="en-CA" dirty="0">
                <a:solidFill>
                  <a:schemeClr val="bg1">
                    <a:lumMod val="50000"/>
                  </a:schemeClr>
                </a:solidFill>
              </a:rPr>
              <a:t>B</a:t>
            </a:r>
            <a:r>
              <a:rPr lang="en-CA" dirty="0" smtClean="0">
                <a:solidFill>
                  <a:schemeClr val="bg1">
                    <a:lumMod val="50000"/>
                  </a:schemeClr>
                </a:solidFill>
              </a:rPr>
              <a:t>             A</a:t>
            </a:r>
            <a:endParaRPr lang="fr-CA" dirty="0">
              <a:solidFill>
                <a:schemeClr val="bg1">
                  <a:lumMod val="50000"/>
                </a:schemeClr>
              </a:solidFill>
            </a:endParaRPr>
          </a:p>
        </p:txBody>
      </p:sp>
    </p:spTree>
    <p:extLst>
      <p:ext uri="{BB962C8B-B14F-4D97-AF65-F5344CB8AC3E}">
        <p14:creationId xmlns:p14="http://schemas.microsoft.com/office/powerpoint/2010/main" val="933588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1"/>
                                        </p:tgtEl>
                                      </p:cBhvr>
                                    </p:animEffect>
                                    <p:set>
                                      <p:cBhvr>
                                        <p:cTn id="7" dur="1" fill="hold">
                                          <p:stCondLst>
                                            <p:cond delay="499"/>
                                          </p:stCondLst>
                                        </p:cTn>
                                        <p:tgtEl>
                                          <p:spTgt spid="41"/>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22"/>
                                        </p:tgtEl>
                                      </p:cBhvr>
                                    </p:animEffect>
                                    <p:set>
                                      <p:cBhvr>
                                        <p:cTn id="10" dur="1" fill="hold">
                                          <p:stCondLst>
                                            <p:cond delay="499"/>
                                          </p:stCondLst>
                                        </p:cTn>
                                        <p:tgtEl>
                                          <p:spTgt spid="22"/>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78"/>
                                        </p:tgtEl>
                                      </p:cBhvr>
                                    </p:animEffect>
                                    <p:set>
                                      <p:cBhvr>
                                        <p:cTn id="13" dur="1" fill="hold">
                                          <p:stCondLst>
                                            <p:cond delay="499"/>
                                          </p:stCondLst>
                                        </p:cTn>
                                        <p:tgtEl>
                                          <p:spTgt spid="78"/>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3"/>
                                        </p:tgtEl>
                                      </p:cBhvr>
                                    </p:animEffect>
                                    <p:set>
                                      <p:cBhvr>
                                        <p:cTn id="16" dur="1" fill="hold">
                                          <p:stCondLst>
                                            <p:cond delay="499"/>
                                          </p:stCondLst>
                                        </p:cTn>
                                        <p:tgtEl>
                                          <p:spTgt spid="3"/>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par>
                                <p:cTn id="22" presetID="10" presetClass="entr" presetSubtype="0"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par>
                                <p:cTn id="25" presetID="10"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fade">
                                      <p:cBhvr>
                                        <p:cTn id="47" dur="500"/>
                                        <p:tgtEl>
                                          <p:spTgt spid="56"/>
                                        </p:tgtEl>
                                      </p:cBhvr>
                                    </p:animEffect>
                                  </p:childTnLst>
                                </p:cTn>
                              </p:par>
                              <p:par>
                                <p:cTn id="48" presetID="10" presetClass="entr" presetSubtype="0" fill="hold" nodeType="with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500"/>
                                        <p:tgtEl>
                                          <p:spTgt spid="4"/>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500"/>
                                        <p:tgtEl>
                                          <p:spTgt spid="6"/>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500"/>
                                        <p:tgtEl>
                                          <p:spTgt spid="16"/>
                                        </p:tgtEl>
                                      </p:cBhvr>
                                    </p:animEffect>
                                  </p:childTnLst>
                                </p:cTn>
                              </p:par>
                              <p:par>
                                <p:cTn id="66" presetID="10" presetClass="entr" presetSubtype="0" fill="hold" nodeType="with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500"/>
                                        <p:tgtEl>
                                          <p:spTgt spid="18"/>
                                        </p:tgtEl>
                                      </p:cBhvr>
                                    </p:animEffect>
                                  </p:childTnLst>
                                </p:cTn>
                              </p:par>
                              <p:par>
                                <p:cTn id="69" presetID="10" presetClass="entr" presetSubtype="0" fill="hold"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500"/>
                                        <p:tgtEl>
                                          <p:spTgt spid="19"/>
                                        </p:tgtEl>
                                      </p:cBhvr>
                                    </p:animEffect>
                                  </p:childTnLst>
                                </p:cTn>
                              </p:par>
                              <p:par>
                                <p:cTn id="72" presetID="10" presetClass="entr" presetSubtype="0" fill="hold" nodeType="with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fade">
                                      <p:cBhvr>
                                        <p:cTn id="7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9" grpId="0" animBg="1"/>
      <p:bldP spid="78" grpId="0"/>
      <p:bldP spid="2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Solving scattering equation</a:t>
            </a:r>
            <a:endParaRPr lang="en-US" dirty="0"/>
          </a:p>
        </p:txBody>
      </p:sp>
      <p:sp>
        <p:nvSpPr>
          <p:cNvPr id="8" name="Content Placeholder 2"/>
          <p:cNvSpPr>
            <a:spLocks noGrp="1"/>
          </p:cNvSpPr>
          <p:nvPr>
            <p:ph sz="quarter" idx="10"/>
          </p:nvPr>
        </p:nvSpPr>
        <p:spPr>
          <a:xfrm>
            <a:off x="381000" y="1657350"/>
            <a:ext cx="8610600" cy="2109817"/>
          </a:xfrm>
        </p:spPr>
        <p:txBody>
          <a:bodyPr/>
          <a:lstStyle/>
          <a:p>
            <a:pPr lvl="0"/>
            <a:r>
              <a:rPr lang="en-US" sz="2400" dirty="0" smtClean="0"/>
              <a:t>2D compute </a:t>
            </a:r>
            <a:r>
              <a:rPr lang="en-US" sz="2400" dirty="0" err="1" smtClean="0"/>
              <a:t>shader</a:t>
            </a:r>
            <a:endParaRPr lang="en-US" sz="2400" dirty="0" smtClean="0"/>
          </a:p>
          <a:p>
            <a:r>
              <a:rPr lang="en-US" sz="2400" dirty="0"/>
              <a:t>Brute-force, numerical </a:t>
            </a:r>
            <a:r>
              <a:rPr lang="en-US" sz="2400" dirty="0" smtClean="0"/>
              <a:t>integration</a:t>
            </a:r>
          </a:p>
          <a:p>
            <a:pPr lvl="0"/>
            <a:r>
              <a:rPr lang="en-US" sz="2400" dirty="0" smtClean="0"/>
              <a:t>Marching through depth slices and accumulating</a:t>
            </a:r>
          </a:p>
          <a:p>
            <a:pPr lvl="0"/>
            <a:r>
              <a:rPr lang="en-US" sz="2400" dirty="0" smtClean="0"/>
              <a:t>Using UAV writes</a:t>
            </a:r>
          </a:p>
          <a:p>
            <a:pPr lvl="0"/>
            <a:r>
              <a:rPr lang="en-US" sz="2400" dirty="0" smtClean="0"/>
              <a:t>Front to back order</a:t>
            </a:r>
          </a:p>
          <a:p>
            <a:pPr lvl="1"/>
            <a:r>
              <a:rPr lang="en-US" sz="2000" dirty="0" smtClean="0"/>
              <a:t>More scattering with distance</a:t>
            </a:r>
          </a:p>
        </p:txBody>
      </p:sp>
    </p:spTree>
    <p:extLst>
      <p:ext uri="{BB962C8B-B14F-4D97-AF65-F5344CB8AC3E}">
        <p14:creationId xmlns:p14="http://schemas.microsoft.com/office/powerpoint/2010/main" val="3413578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fade">
                                      <p:cBhvr>
                                        <p:cTn id="7" dur="500"/>
                                        <p:tgtEl>
                                          <p:spTgt spid="8">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3" end="3"/>
                                            </p:txEl>
                                          </p:spTgt>
                                        </p:tgtEl>
                                        <p:attrNameLst>
                                          <p:attrName>style.visibility</p:attrName>
                                        </p:attrNameLst>
                                      </p:cBhvr>
                                      <p:to>
                                        <p:strVal val="visible"/>
                                      </p:to>
                                    </p:set>
                                    <p:animEffect transition="in" filter="fade">
                                      <p:cBhvr>
                                        <p:cTn id="12" dur="500"/>
                                        <p:tgtEl>
                                          <p:spTgt spid="8">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animEffect transition="in" filter="fade">
                                      <p:cBhvr>
                                        <p:cTn id="17" dur="500"/>
                                        <p:tgtEl>
                                          <p:spTgt spid="8">
                                            <p:txEl>
                                              <p:pRg st="4" end="4"/>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8">
                                            <p:txEl>
                                              <p:pRg st="5" end="5"/>
                                            </p:txEl>
                                          </p:spTgt>
                                        </p:tgtEl>
                                        <p:attrNameLst>
                                          <p:attrName>style.visibility</p:attrName>
                                        </p:attrNameLst>
                                      </p:cBhvr>
                                      <p:to>
                                        <p:strVal val="visible"/>
                                      </p:to>
                                    </p:set>
                                    <p:animEffect transition="in" filter="fade">
                                      <p:cBhvr>
                                        <p:cTn id="20"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Solving scattering equation</a:t>
            </a:r>
            <a:endParaRPr lang="en-US" dirty="0"/>
          </a:p>
        </p:txBody>
      </p:sp>
      <p:sp>
        <p:nvSpPr>
          <p:cNvPr id="6" name="Rectangle 2"/>
          <p:cNvSpPr>
            <a:spLocks noChangeArrowheads="1"/>
          </p:cNvSpPr>
          <p:nvPr/>
        </p:nvSpPr>
        <p:spPr bwMode="auto">
          <a:xfrm>
            <a:off x="417443" y="1962150"/>
            <a:ext cx="8001000" cy="1169551"/>
          </a:xfrm>
          <a:prstGeom prst="rect">
            <a:avLst/>
          </a:prstGeom>
          <a:solidFill>
            <a:srgbClr val="FFFFFF"/>
          </a:solidFill>
          <a:ln w="9525">
            <a:solidFill>
              <a:schemeClr val="bg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l"/>
            <a:r>
              <a:rPr kumimoji="0" lang="fr-FR" altLang="fr-FR" sz="1000" dirty="0" smtClean="0">
                <a:solidFill>
                  <a:srgbClr val="008000"/>
                </a:solidFill>
                <a:latin typeface="Consolas" pitchFamily="49" charset="0"/>
                <a:cs typeface="Consolas" pitchFamily="49" charset="0"/>
              </a:rPr>
              <a:t>//</a:t>
            </a:r>
            <a:r>
              <a:rPr kumimoji="0" lang="fr-FR" altLang="fr-FR" sz="1000" dirty="0">
                <a:solidFill>
                  <a:srgbClr val="008000"/>
                </a:solidFill>
                <a:latin typeface="Consolas" pitchFamily="49" charset="0"/>
                <a:cs typeface="Consolas" pitchFamily="49" charset="0"/>
              </a:rPr>
              <a:t> </a:t>
            </a:r>
            <a:r>
              <a:rPr kumimoji="0" lang="fr-FR" altLang="fr-FR" sz="1000" dirty="0" smtClean="0">
                <a:solidFill>
                  <a:srgbClr val="008000"/>
                </a:solidFill>
                <a:latin typeface="Consolas" pitchFamily="49" charset="0"/>
                <a:cs typeface="Consolas" pitchFamily="49" charset="0"/>
              </a:rPr>
              <a:t>One </a:t>
            </a:r>
            <a:r>
              <a:rPr kumimoji="0" lang="fr-FR" altLang="fr-FR" sz="1000" dirty="0" err="1" smtClean="0">
                <a:solidFill>
                  <a:srgbClr val="008000"/>
                </a:solidFill>
                <a:latin typeface="Consolas" pitchFamily="49" charset="0"/>
                <a:cs typeface="Consolas" pitchFamily="49" charset="0"/>
              </a:rPr>
              <a:t>step</a:t>
            </a:r>
            <a:r>
              <a:rPr kumimoji="0" lang="fr-FR" altLang="fr-FR" sz="1000" dirty="0" smtClean="0">
                <a:solidFill>
                  <a:srgbClr val="008000"/>
                </a:solidFill>
                <a:latin typeface="Consolas" pitchFamily="49" charset="0"/>
                <a:cs typeface="Consolas" pitchFamily="49" charset="0"/>
              </a:rPr>
              <a:t> of </a:t>
            </a:r>
            <a:r>
              <a:rPr kumimoji="0" lang="fr-FR" altLang="fr-FR" sz="1000" dirty="0" err="1" smtClean="0">
                <a:solidFill>
                  <a:srgbClr val="008000"/>
                </a:solidFill>
                <a:latin typeface="Consolas" pitchFamily="49" charset="0"/>
                <a:cs typeface="Consolas" pitchFamily="49" charset="0"/>
              </a:rPr>
              <a:t>numerical</a:t>
            </a:r>
            <a:r>
              <a:rPr kumimoji="0" lang="fr-FR" altLang="fr-FR" sz="1000" dirty="0" smtClean="0">
                <a:solidFill>
                  <a:srgbClr val="008000"/>
                </a:solidFill>
                <a:latin typeface="Consolas" pitchFamily="49" charset="0"/>
                <a:cs typeface="Consolas" pitchFamily="49" charset="0"/>
              </a:rPr>
              <a:t> </a:t>
            </a:r>
            <a:r>
              <a:rPr kumimoji="0" lang="fr-FR" altLang="fr-FR" sz="1000" dirty="0">
                <a:solidFill>
                  <a:srgbClr val="008000"/>
                </a:solidFill>
                <a:latin typeface="Consolas" pitchFamily="49" charset="0"/>
                <a:cs typeface="Consolas" pitchFamily="49" charset="0"/>
              </a:rPr>
              <a:t>solution to the light </a:t>
            </a:r>
            <a:r>
              <a:rPr kumimoji="0" lang="en-CA" altLang="fr-FR" sz="1000" dirty="0" smtClean="0">
                <a:solidFill>
                  <a:srgbClr val="008000"/>
                </a:solidFill>
                <a:latin typeface="Consolas" pitchFamily="49" charset="0"/>
                <a:cs typeface="Consolas" pitchFamily="49" charset="0"/>
              </a:rPr>
              <a:t>scattering</a:t>
            </a:r>
            <a:r>
              <a:rPr kumimoji="0" lang="fr-FR" altLang="fr-FR" sz="1000" dirty="0">
                <a:solidFill>
                  <a:srgbClr val="008000"/>
                </a:solidFill>
                <a:latin typeface="Consolas" pitchFamily="49" charset="0"/>
                <a:cs typeface="Consolas" pitchFamily="49" charset="0"/>
              </a:rPr>
              <a:t> </a:t>
            </a:r>
            <a:r>
              <a:rPr kumimoji="0" lang="fr-FR" altLang="fr-FR" sz="1000" dirty="0" err="1">
                <a:solidFill>
                  <a:srgbClr val="008000"/>
                </a:solidFill>
                <a:latin typeface="Consolas" pitchFamily="49" charset="0"/>
                <a:cs typeface="Consolas" pitchFamily="49" charset="0"/>
              </a:rPr>
              <a:t>equation</a:t>
            </a:r>
            <a:r>
              <a:rPr kumimoji="0" lang="fr-FR" altLang="fr-FR" sz="1000" dirty="0">
                <a:solidFill>
                  <a:srgbClr val="000000"/>
                </a:solidFill>
                <a:latin typeface="Consolas" pitchFamily="49" charset="0"/>
                <a:cs typeface="Consolas" pitchFamily="49" charset="0"/>
              </a:rPr>
              <a:t> </a:t>
            </a:r>
            <a:endParaRPr kumimoji="0" lang="fr-FR" altLang="fr-FR" sz="1000" b="0" i="0" u="none" strike="noStrike" cap="none" normalizeH="0" baseline="0" dirty="0" smtClean="0">
              <a:ln>
                <a:noFill/>
              </a:ln>
              <a:solidFill>
                <a:srgbClr val="000000"/>
              </a:solidFill>
              <a:effectLst/>
              <a:latin typeface="Consolas" pitchFamily="49" charset="0"/>
              <a:cs typeface="Consolas" pitchFamily="49" charset="0"/>
            </a:endParaRPr>
          </a:p>
          <a:p>
            <a:pPr lvl="0" algn="l"/>
            <a:r>
              <a:rPr kumimoji="0" lang="fr-FR" altLang="fr-FR" sz="1000" b="0" i="0" u="none" strike="noStrike" cap="none" normalizeH="0" baseline="0" dirty="0" smtClean="0">
                <a:ln>
                  <a:noFill/>
                </a:ln>
                <a:solidFill>
                  <a:srgbClr val="000000"/>
                </a:solidFill>
                <a:effectLst/>
                <a:latin typeface="Consolas" pitchFamily="49" charset="0"/>
                <a:cs typeface="Consolas" pitchFamily="49" charset="0"/>
              </a:rPr>
              <a:t>float4 </a:t>
            </a:r>
            <a:r>
              <a:rPr kumimoji="0" lang="fr-FR" altLang="fr-FR" sz="1000" dirty="0" err="1" smtClean="0">
                <a:solidFill>
                  <a:srgbClr val="000000"/>
                </a:solidFill>
                <a:latin typeface="Consolas" pitchFamily="49" charset="0"/>
                <a:cs typeface="Consolas" pitchFamily="49" charset="0"/>
              </a:rPr>
              <a:t>AccumulateScattering</a:t>
            </a:r>
            <a:r>
              <a:rPr kumimoji="0" lang="fr-FR" altLang="fr-FR" sz="1000" dirty="0" smtClean="0">
                <a:solidFill>
                  <a:srgbClr val="000000"/>
                </a:solidFill>
                <a:latin typeface="Consolas" pitchFamily="49" charset="0"/>
                <a:cs typeface="Consolas" pitchFamily="49" charset="0"/>
              </a:rPr>
              <a:t>(</a:t>
            </a:r>
            <a:r>
              <a:rPr kumimoji="0" lang="fr-FR" altLang="fr-FR" sz="1000" b="0" i="0" u="none" strike="noStrike" cap="none" normalizeH="0" baseline="0" dirty="0" smtClean="0">
                <a:ln>
                  <a:noFill/>
                </a:ln>
                <a:solidFill>
                  <a:srgbClr val="000000"/>
                </a:solidFill>
                <a:effectLst/>
                <a:latin typeface="Consolas" pitchFamily="49" charset="0"/>
                <a:cs typeface="Consolas" pitchFamily="49" charset="0"/>
              </a:rPr>
              <a:t>float4 </a:t>
            </a:r>
            <a:r>
              <a:rPr kumimoji="0" lang="fr-FR" altLang="fr-FR" sz="1000" b="0" i="0" u="none" strike="noStrike" cap="none" normalizeH="0" baseline="0" dirty="0" err="1" smtClean="0">
                <a:ln>
                  <a:noFill/>
                </a:ln>
                <a:solidFill>
                  <a:srgbClr val="000000"/>
                </a:solidFill>
                <a:effectLst/>
                <a:latin typeface="Consolas" pitchFamily="49" charset="0"/>
                <a:cs typeface="Consolas" pitchFamily="49" charset="0"/>
              </a:rPr>
              <a:t>colorAndDensityFront</a:t>
            </a:r>
            <a:r>
              <a:rPr kumimoji="0" lang="fr-FR" altLang="fr-FR" sz="1000" b="0" i="0" u="none" strike="noStrike" cap="none" normalizeH="0" baseline="0" dirty="0" smtClean="0">
                <a:ln>
                  <a:noFill/>
                </a:ln>
                <a:solidFill>
                  <a:srgbClr val="000000"/>
                </a:solidFill>
                <a:effectLst/>
                <a:latin typeface="Consolas" pitchFamily="49" charset="0"/>
                <a:cs typeface="Consolas" pitchFamily="49" charset="0"/>
              </a:rPr>
              <a:t>, float4 </a:t>
            </a:r>
            <a:r>
              <a:rPr kumimoji="0" lang="fr-FR" altLang="fr-FR" sz="1000" b="0" i="0" u="none" strike="noStrike" cap="none" normalizeH="0" baseline="0" dirty="0" err="1" smtClean="0">
                <a:ln>
                  <a:noFill/>
                </a:ln>
                <a:solidFill>
                  <a:srgbClr val="000000"/>
                </a:solidFill>
                <a:effectLst/>
                <a:latin typeface="Consolas" pitchFamily="49" charset="0"/>
                <a:cs typeface="Consolas" pitchFamily="49" charset="0"/>
              </a:rPr>
              <a:t>color</a:t>
            </a:r>
            <a:r>
              <a:rPr kumimoji="0" lang="fr-FR" altLang="fr-FR" sz="1000" dirty="0" err="1">
                <a:solidFill>
                  <a:srgbClr val="000000"/>
                </a:solidFill>
                <a:latin typeface="Consolas" pitchFamily="49" charset="0"/>
                <a:cs typeface="Consolas" pitchFamily="49" charset="0"/>
              </a:rPr>
              <a:t>And</a:t>
            </a:r>
            <a:r>
              <a:rPr kumimoji="0" lang="fr-FR" altLang="fr-FR" sz="1000" b="0" i="0" u="none" strike="noStrike" cap="none" normalizeH="0" baseline="0" dirty="0" err="1" smtClean="0">
                <a:ln>
                  <a:noFill/>
                </a:ln>
                <a:solidFill>
                  <a:srgbClr val="000000"/>
                </a:solidFill>
                <a:effectLst/>
                <a:latin typeface="Consolas" pitchFamily="49" charset="0"/>
                <a:cs typeface="Consolas" pitchFamily="49" charset="0"/>
              </a:rPr>
              <a:t>DensityBack</a:t>
            </a:r>
            <a:r>
              <a:rPr kumimoji="0" lang="fr-FR" altLang="fr-FR" sz="1000" b="0" i="0" u="none" strike="noStrike" cap="none" normalizeH="0" baseline="0" dirty="0" smtClean="0">
                <a:ln>
                  <a:noFill/>
                </a:ln>
                <a:solidFill>
                  <a:srgbClr val="000000"/>
                </a:solidFill>
                <a:effectLst/>
                <a:latin typeface="Consolas" pitchFamily="49" charset="0"/>
                <a:cs typeface="Consolas" pitchFamily="49"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1000" b="0" i="0" u="none" strike="noStrike" cap="none" normalizeH="0" baseline="0" dirty="0" smtClean="0">
                <a:ln>
                  <a:noFill/>
                </a:ln>
                <a:solidFill>
                  <a:srgbClr val="000000"/>
                </a:solidFill>
                <a:effectLst/>
                <a:latin typeface="Consolas" pitchFamily="49" charset="0"/>
                <a:cs typeface="Consolas" pitchFamily="49" charset="0"/>
              </a:rPr>
              <a:t>{</a:t>
            </a:r>
          </a:p>
          <a:p>
            <a:pPr algn="l"/>
            <a:r>
              <a:rPr kumimoji="0" lang="fr-FR" altLang="fr-FR" sz="1000" dirty="0">
                <a:solidFill>
                  <a:srgbClr val="000000"/>
                </a:solidFill>
                <a:latin typeface="Consolas" pitchFamily="49" charset="0"/>
                <a:cs typeface="Consolas" pitchFamily="49" charset="0"/>
              </a:rPr>
              <a:t> </a:t>
            </a:r>
            <a:r>
              <a:rPr kumimoji="0" lang="fr-FR" altLang="fr-FR" sz="1000" dirty="0" smtClean="0">
                <a:solidFill>
                  <a:srgbClr val="000000"/>
                </a:solidFill>
                <a:latin typeface="Consolas" pitchFamily="49" charset="0"/>
                <a:cs typeface="Consolas" pitchFamily="49" charset="0"/>
              </a:rPr>
              <a:t>   </a:t>
            </a:r>
            <a:r>
              <a:rPr kumimoji="0" lang="fr-FR" altLang="fr-FR" sz="1000" dirty="0">
                <a:solidFill>
                  <a:srgbClr val="008000"/>
                </a:solidFill>
                <a:latin typeface="Consolas" pitchFamily="49" charset="0"/>
                <a:cs typeface="Consolas" pitchFamily="49" charset="0"/>
              </a:rPr>
              <a:t>// </a:t>
            </a:r>
            <a:r>
              <a:rPr kumimoji="0" lang="fr-FR" altLang="fr-FR" sz="1000" dirty="0" err="1" smtClean="0">
                <a:solidFill>
                  <a:srgbClr val="008000"/>
                </a:solidFill>
                <a:latin typeface="Consolas" pitchFamily="49" charset="0"/>
                <a:cs typeface="Consolas" pitchFamily="49" charset="0"/>
              </a:rPr>
              <a:t>rgb</a:t>
            </a:r>
            <a:r>
              <a:rPr kumimoji="0" lang="fr-FR" altLang="fr-FR" sz="1000" dirty="0" smtClean="0">
                <a:solidFill>
                  <a:srgbClr val="008000"/>
                </a:solidFill>
                <a:latin typeface="Consolas" pitchFamily="49" charset="0"/>
                <a:cs typeface="Consolas" pitchFamily="49" charset="0"/>
              </a:rPr>
              <a:t> = light in-</a:t>
            </a:r>
            <a:r>
              <a:rPr kumimoji="0" lang="fr-FR" altLang="fr-FR" sz="1000" dirty="0" err="1" smtClean="0">
                <a:solidFill>
                  <a:srgbClr val="008000"/>
                </a:solidFill>
                <a:latin typeface="Consolas" pitchFamily="49" charset="0"/>
                <a:cs typeface="Consolas" pitchFamily="49" charset="0"/>
              </a:rPr>
              <a:t>scattered</a:t>
            </a:r>
            <a:r>
              <a:rPr kumimoji="0" lang="fr-FR" altLang="fr-FR" sz="1000" dirty="0" smtClean="0">
                <a:solidFill>
                  <a:srgbClr val="008000"/>
                </a:solidFill>
                <a:latin typeface="Consolas" pitchFamily="49" charset="0"/>
                <a:cs typeface="Consolas" pitchFamily="49" charset="0"/>
              </a:rPr>
              <a:t> </a:t>
            </a:r>
            <a:r>
              <a:rPr kumimoji="0" lang="fr-FR" altLang="fr-FR" sz="1000" dirty="0" err="1" smtClean="0">
                <a:solidFill>
                  <a:srgbClr val="008000"/>
                </a:solidFill>
                <a:latin typeface="Consolas" pitchFamily="49" charset="0"/>
                <a:cs typeface="Consolas" pitchFamily="49" charset="0"/>
              </a:rPr>
              <a:t>accumulated</a:t>
            </a:r>
            <a:r>
              <a:rPr kumimoji="0" lang="fr-FR" altLang="fr-FR" sz="1000" dirty="0" smtClean="0">
                <a:solidFill>
                  <a:srgbClr val="008000"/>
                </a:solidFill>
                <a:latin typeface="Consolas" pitchFamily="49" charset="0"/>
                <a:cs typeface="Consolas" pitchFamily="49" charset="0"/>
              </a:rPr>
              <a:t> </a:t>
            </a:r>
            <a:r>
              <a:rPr kumimoji="0" lang="fr-FR" altLang="fr-FR" sz="1000" dirty="0" err="1" smtClean="0">
                <a:solidFill>
                  <a:srgbClr val="008000"/>
                </a:solidFill>
                <a:latin typeface="Consolas" pitchFamily="49" charset="0"/>
                <a:cs typeface="Consolas" pitchFamily="49" charset="0"/>
              </a:rPr>
              <a:t>so</a:t>
            </a:r>
            <a:r>
              <a:rPr kumimoji="0" lang="fr-FR" altLang="fr-FR" sz="1000" dirty="0" smtClean="0">
                <a:solidFill>
                  <a:srgbClr val="008000"/>
                </a:solidFill>
                <a:latin typeface="Consolas" pitchFamily="49" charset="0"/>
                <a:cs typeface="Consolas" pitchFamily="49" charset="0"/>
              </a:rPr>
              <a:t> far, a = </a:t>
            </a:r>
            <a:r>
              <a:rPr kumimoji="0" lang="fr-FR" altLang="fr-FR" sz="1000" dirty="0" err="1" smtClean="0">
                <a:solidFill>
                  <a:srgbClr val="008000"/>
                </a:solidFill>
                <a:latin typeface="Consolas" pitchFamily="49" charset="0"/>
                <a:cs typeface="Consolas" pitchFamily="49" charset="0"/>
              </a:rPr>
              <a:t>accumulated</a:t>
            </a:r>
            <a:r>
              <a:rPr kumimoji="0" lang="fr-FR" altLang="fr-FR" sz="1000" dirty="0" smtClean="0">
                <a:solidFill>
                  <a:srgbClr val="008000"/>
                </a:solidFill>
                <a:latin typeface="Consolas" pitchFamily="49" charset="0"/>
                <a:cs typeface="Consolas" pitchFamily="49" charset="0"/>
              </a:rPr>
              <a:t> </a:t>
            </a:r>
            <a:r>
              <a:rPr kumimoji="0" lang="fr-FR" altLang="fr-FR" sz="1000" dirty="0" err="1" smtClean="0">
                <a:solidFill>
                  <a:srgbClr val="008000"/>
                </a:solidFill>
                <a:latin typeface="Consolas" pitchFamily="49" charset="0"/>
                <a:cs typeface="Consolas" pitchFamily="49" charset="0"/>
              </a:rPr>
              <a:t>density</a:t>
            </a:r>
            <a:r>
              <a:rPr kumimoji="0" lang="fr-FR" altLang="fr-FR" sz="1000" b="0" i="0" u="none" strike="noStrike" cap="none" normalizeH="0" baseline="0" dirty="0" smtClean="0">
                <a:ln>
                  <a:noFill/>
                </a:ln>
                <a:solidFill>
                  <a:srgbClr val="000000"/>
                </a:solidFill>
                <a:effectLst/>
                <a:latin typeface="Consolas" pitchFamily="49" charset="0"/>
                <a:cs typeface="Consolas" pitchFamily="49" charset="0"/>
              </a:rPr>
              <a:t>     </a:t>
            </a:r>
          </a:p>
          <a:p>
            <a:pPr lvl="0" algn="l"/>
            <a:r>
              <a:rPr kumimoji="0" lang="fr-FR" altLang="fr-FR" sz="1000" b="0" i="0" u="none" strike="noStrike" cap="none" normalizeH="0" baseline="0" dirty="0" smtClean="0">
                <a:ln>
                  <a:noFill/>
                </a:ln>
                <a:solidFill>
                  <a:srgbClr val="000000"/>
                </a:solidFill>
                <a:effectLst/>
                <a:latin typeface="Consolas" pitchFamily="49" charset="0"/>
                <a:cs typeface="Consolas" pitchFamily="49" charset="0"/>
              </a:rPr>
              <a:t>    float3 light = </a:t>
            </a:r>
            <a:r>
              <a:rPr kumimoji="0" lang="fr-FR" altLang="fr-FR" sz="1000" b="0" i="0" u="none" strike="noStrike" cap="none" normalizeH="0" baseline="0" dirty="0" err="1" smtClean="0">
                <a:ln>
                  <a:noFill/>
                </a:ln>
                <a:solidFill>
                  <a:srgbClr val="000000"/>
                </a:solidFill>
                <a:effectLst/>
                <a:latin typeface="Consolas" pitchFamily="49" charset="0"/>
                <a:cs typeface="Consolas" pitchFamily="49" charset="0"/>
              </a:rPr>
              <a:t>color</a:t>
            </a:r>
            <a:r>
              <a:rPr kumimoji="0" lang="fr-FR" altLang="fr-FR" sz="1000" dirty="0" err="1" smtClean="0">
                <a:solidFill>
                  <a:srgbClr val="000000"/>
                </a:solidFill>
                <a:latin typeface="Consolas" pitchFamily="49" charset="0"/>
                <a:cs typeface="Consolas" pitchFamily="49" charset="0"/>
              </a:rPr>
              <a:t>And</a:t>
            </a:r>
            <a:r>
              <a:rPr kumimoji="0" lang="fr-FR" altLang="fr-FR" sz="1000" b="0" i="0" u="none" strike="noStrike" cap="none" normalizeH="0" baseline="0" dirty="0" err="1" smtClean="0">
                <a:ln>
                  <a:noFill/>
                </a:ln>
                <a:solidFill>
                  <a:srgbClr val="000000"/>
                </a:solidFill>
                <a:effectLst/>
                <a:latin typeface="Consolas" pitchFamily="49" charset="0"/>
                <a:cs typeface="Consolas" pitchFamily="49" charset="0"/>
              </a:rPr>
              <a:t>DensityFront.rgb</a:t>
            </a:r>
            <a:r>
              <a:rPr kumimoji="0" lang="fr-FR" altLang="fr-FR" sz="1000" b="0" i="0" u="none" strike="noStrike" cap="none" normalizeH="0" baseline="0" dirty="0" smtClean="0">
                <a:ln>
                  <a:noFill/>
                </a:ln>
                <a:solidFill>
                  <a:srgbClr val="000000"/>
                </a:solidFill>
                <a:effectLst/>
                <a:latin typeface="Consolas" pitchFamily="49" charset="0"/>
                <a:cs typeface="Consolas" pitchFamily="49" charset="0"/>
              </a:rPr>
              <a:t> + </a:t>
            </a:r>
            <a:r>
              <a:rPr kumimoji="0" lang="fr-FR" altLang="fr-FR" sz="1000" b="0" i="0" u="none" strike="noStrike" cap="none" normalizeH="0" baseline="0" dirty="0" err="1" smtClean="0">
                <a:ln>
                  <a:noFill/>
                </a:ln>
                <a:solidFill>
                  <a:srgbClr val="000000"/>
                </a:solidFill>
                <a:effectLst/>
                <a:latin typeface="Consolas" pitchFamily="49" charset="0"/>
                <a:cs typeface="Consolas" pitchFamily="49" charset="0"/>
              </a:rPr>
              <a:t>saturate</a:t>
            </a:r>
            <a:r>
              <a:rPr kumimoji="0" lang="fr-FR" altLang="fr-FR" sz="1000" b="0" i="0" u="none" strike="noStrike" cap="none" normalizeH="0" baseline="0" dirty="0" smtClean="0">
                <a:ln>
                  <a:noFill/>
                </a:ln>
                <a:solidFill>
                  <a:srgbClr val="000000"/>
                </a:solidFill>
                <a:effectLst/>
                <a:latin typeface="Consolas" pitchFamily="49" charset="0"/>
                <a:cs typeface="Consolas" pitchFamily="49" charset="0"/>
              </a:rPr>
              <a:t>(</a:t>
            </a:r>
            <a:r>
              <a:rPr kumimoji="0" lang="fr-FR" altLang="fr-FR" sz="1000" b="0" i="0" u="none" strike="noStrike" cap="none" normalizeH="0" baseline="0" dirty="0" err="1" smtClean="0">
                <a:ln>
                  <a:noFill/>
                </a:ln>
                <a:solidFill>
                  <a:srgbClr val="000000"/>
                </a:solidFill>
                <a:effectLst/>
                <a:latin typeface="Consolas" pitchFamily="49" charset="0"/>
                <a:cs typeface="Consolas" pitchFamily="49" charset="0"/>
              </a:rPr>
              <a:t>exp</a:t>
            </a:r>
            <a:r>
              <a:rPr kumimoji="0" lang="fr-FR" altLang="fr-FR" sz="1000" b="0" i="0" u="none" strike="noStrike" cap="none" normalizeH="0" baseline="0" dirty="0" smtClean="0">
                <a:ln>
                  <a:noFill/>
                </a:ln>
                <a:solidFill>
                  <a:srgbClr val="000000"/>
                </a:solidFill>
                <a:effectLst/>
                <a:latin typeface="Consolas" pitchFamily="49" charset="0"/>
                <a:cs typeface="Consolas" pitchFamily="49" charset="0"/>
              </a:rPr>
              <a:t>(-</a:t>
            </a:r>
            <a:r>
              <a:rPr kumimoji="0" lang="fr-FR" altLang="fr-FR" sz="1000" b="0" i="0" u="none" strike="noStrike" cap="none" normalizeH="0" baseline="0" dirty="0" err="1" smtClean="0">
                <a:ln>
                  <a:noFill/>
                </a:ln>
                <a:solidFill>
                  <a:srgbClr val="000000"/>
                </a:solidFill>
                <a:effectLst/>
                <a:latin typeface="Consolas" pitchFamily="49" charset="0"/>
                <a:cs typeface="Consolas" pitchFamily="49" charset="0"/>
              </a:rPr>
              <a:t>color</a:t>
            </a:r>
            <a:r>
              <a:rPr kumimoji="0" lang="fr-FR" altLang="fr-FR" sz="1000" dirty="0" err="1">
                <a:solidFill>
                  <a:srgbClr val="000000"/>
                </a:solidFill>
                <a:latin typeface="Consolas" pitchFamily="49" charset="0"/>
                <a:cs typeface="Consolas" pitchFamily="49" charset="0"/>
              </a:rPr>
              <a:t>And</a:t>
            </a:r>
            <a:r>
              <a:rPr kumimoji="0" lang="fr-FR" altLang="fr-FR" sz="1000" b="0" i="0" u="none" strike="noStrike" cap="none" normalizeH="0" baseline="0" dirty="0" err="1" smtClean="0">
                <a:ln>
                  <a:noFill/>
                </a:ln>
                <a:solidFill>
                  <a:srgbClr val="000000"/>
                </a:solidFill>
                <a:effectLst/>
                <a:latin typeface="Consolas" pitchFamily="49" charset="0"/>
                <a:cs typeface="Consolas" pitchFamily="49" charset="0"/>
              </a:rPr>
              <a:t>DensityFront.a</a:t>
            </a:r>
            <a:r>
              <a:rPr kumimoji="0" lang="fr-FR" altLang="fr-FR" sz="1000" b="0" i="0" u="none" strike="noStrike" cap="none" normalizeH="0" baseline="0" dirty="0" smtClean="0">
                <a:ln>
                  <a:noFill/>
                </a:ln>
                <a:solidFill>
                  <a:srgbClr val="000000"/>
                </a:solidFill>
                <a:effectLst/>
                <a:latin typeface="Consolas" pitchFamily="49" charset="0"/>
                <a:cs typeface="Consolas" pitchFamily="49" charset="0"/>
              </a:rPr>
              <a:t>)) * </a:t>
            </a:r>
            <a:r>
              <a:rPr kumimoji="0" lang="fr-FR" altLang="fr-FR" sz="1000" b="0" i="0" u="none" strike="noStrike" cap="none" normalizeH="0" baseline="0" dirty="0" err="1" smtClean="0">
                <a:ln>
                  <a:noFill/>
                </a:ln>
                <a:solidFill>
                  <a:srgbClr val="000000"/>
                </a:solidFill>
                <a:effectLst/>
                <a:latin typeface="Consolas" pitchFamily="49" charset="0"/>
                <a:cs typeface="Consolas" pitchFamily="49" charset="0"/>
              </a:rPr>
              <a:t>color</a:t>
            </a:r>
            <a:r>
              <a:rPr kumimoji="0" lang="fr-FR" altLang="fr-FR" sz="1000" dirty="0" err="1">
                <a:solidFill>
                  <a:srgbClr val="000000"/>
                </a:solidFill>
                <a:latin typeface="Consolas" pitchFamily="49" charset="0"/>
                <a:cs typeface="Consolas" pitchFamily="49" charset="0"/>
              </a:rPr>
              <a:t>And</a:t>
            </a:r>
            <a:r>
              <a:rPr kumimoji="0" lang="fr-FR" altLang="fr-FR" sz="1000" b="0" i="0" u="none" strike="noStrike" cap="none" normalizeH="0" baseline="0" dirty="0" err="1" smtClean="0">
                <a:ln>
                  <a:noFill/>
                </a:ln>
                <a:solidFill>
                  <a:srgbClr val="000000"/>
                </a:solidFill>
                <a:effectLst/>
                <a:latin typeface="Consolas" pitchFamily="49" charset="0"/>
                <a:cs typeface="Consolas" pitchFamily="49" charset="0"/>
              </a:rPr>
              <a:t>DensityBack.rgb</a:t>
            </a:r>
            <a:r>
              <a:rPr kumimoji="0" lang="fr-FR" altLang="fr-FR" sz="1000" b="0" i="0" u="none" strike="noStrike" cap="none" normalizeH="0" baseline="0" dirty="0" smtClean="0">
                <a:ln>
                  <a:noFill/>
                </a:ln>
                <a:solidFill>
                  <a:srgbClr val="000000"/>
                </a:solidFill>
                <a:effectLst/>
                <a:latin typeface="Consolas" pitchFamily="49" charset="0"/>
                <a:cs typeface="Consolas" pitchFamily="49" charset="0"/>
              </a:rPr>
              <a:t>; </a:t>
            </a:r>
          </a:p>
          <a:p>
            <a:pPr lvl="0" algn="l"/>
            <a:r>
              <a:rPr kumimoji="0" lang="fr-FR" altLang="fr-FR" sz="10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1000" b="0" i="0" u="none" strike="noStrike" cap="none" normalizeH="0" baseline="0" dirty="0" smtClean="0">
                <a:ln>
                  <a:noFill/>
                </a:ln>
                <a:solidFill>
                  <a:srgbClr val="0000FF"/>
                </a:solidFill>
                <a:effectLst/>
                <a:latin typeface="Consolas" pitchFamily="49" charset="0"/>
                <a:cs typeface="Consolas" pitchFamily="49" charset="0"/>
              </a:rPr>
              <a:t>return</a:t>
            </a:r>
            <a:r>
              <a:rPr kumimoji="0" lang="fr-FR" altLang="fr-FR" sz="1000" b="0" i="0" u="none" strike="noStrike" cap="none" normalizeH="0" baseline="0" dirty="0" smtClean="0">
                <a:ln>
                  <a:noFill/>
                </a:ln>
                <a:solidFill>
                  <a:srgbClr val="000000"/>
                </a:solidFill>
                <a:effectLst/>
                <a:latin typeface="Consolas" pitchFamily="49" charset="0"/>
                <a:cs typeface="Consolas" pitchFamily="49" charset="0"/>
              </a:rPr>
              <a:t> float4(</a:t>
            </a:r>
            <a:r>
              <a:rPr kumimoji="0" lang="fr-FR" altLang="fr-FR" sz="1000" b="0" i="0" u="none" strike="noStrike" cap="none" normalizeH="0" baseline="0" dirty="0" err="1" smtClean="0">
                <a:ln>
                  <a:noFill/>
                </a:ln>
                <a:solidFill>
                  <a:srgbClr val="000000"/>
                </a:solidFill>
                <a:effectLst/>
                <a:latin typeface="Consolas" pitchFamily="49" charset="0"/>
                <a:cs typeface="Consolas" pitchFamily="49" charset="0"/>
              </a:rPr>
              <a:t>light.rgb</a:t>
            </a:r>
            <a:r>
              <a:rPr kumimoji="0" lang="fr-FR" altLang="fr-FR" sz="10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1000" b="0" i="0" u="none" strike="noStrike" cap="none" normalizeH="0" baseline="0" dirty="0" err="1" smtClean="0">
                <a:ln>
                  <a:noFill/>
                </a:ln>
                <a:solidFill>
                  <a:srgbClr val="000000"/>
                </a:solidFill>
                <a:effectLst/>
                <a:latin typeface="Consolas" pitchFamily="49" charset="0"/>
                <a:cs typeface="Consolas" pitchFamily="49" charset="0"/>
              </a:rPr>
              <a:t>color</a:t>
            </a:r>
            <a:r>
              <a:rPr kumimoji="0" lang="fr-FR" altLang="fr-FR" sz="1000" dirty="0" err="1" smtClean="0">
                <a:solidFill>
                  <a:srgbClr val="000000"/>
                </a:solidFill>
                <a:latin typeface="Consolas" pitchFamily="49" charset="0"/>
                <a:cs typeface="Consolas" pitchFamily="49" charset="0"/>
              </a:rPr>
              <a:t>And</a:t>
            </a:r>
            <a:r>
              <a:rPr kumimoji="0" lang="fr-FR" altLang="fr-FR" sz="1000" b="0" i="0" u="none" strike="noStrike" cap="none" normalizeH="0" baseline="0" dirty="0" err="1" smtClean="0">
                <a:ln>
                  <a:noFill/>
                </a:ln>
                <a:solidFill>
                  <a:srgbClr val="000000"/>
                </a:solidFill>
                <a:effectLst/>
                <a:latin typeface="Consolas" pitchFamily="49" charset="0"/>
                <a:cs typeface="Consolas" pitchFamily="49" charset="0"/>
              </a:rPr>
              <a:t>DensityFront.a</a:t>
            </a:r>
            <a:r>
              <a:rPr kumimoji="0" lang="fr-FR" altLang="fr-FR" sz="1000" b="0" i="0" u="none" strike="noStrike" cap="none" normalizeH="0" baseline="0" dirty="0" smtClean="0">
                <a:ln>
                  <a:noFill/>
                </a:ln>
                <a:solidFill>
                  <a:srgbClr val="000000"/>
                </a:solidFill>
                <a:effectLst/>
                <a:latin typeface="Consolas" pitchFamily="49" charset="0"/>
                <a:cs typeface="Consolas" pitchFamily="49" charset="0"/>
              </a:rPr>
              <a:t> + </a:t>
            </a:r>
            <a:r>
              <a:rPr kumimoji="0" lang="fr-FR" altLang="fr-FR" sz="1000" b="0" i="0" u="none" strike="noStrike" cap="none" normalizeH="0" baseline="0" dirty="0" err="1" smtClean="0">
                <a:ln>
                  <a:noFill/>
                </a:ln>
                <a:solidFill>
                  <a:srgbClr val="000000"/>
                </a:solidFill>
                <a:effectLst/>
                <a:latin typeface="Consolas" pitchFamily="49" charset="0"/>
                <a:cs typeface="Consolas" pitchFamily="49" charset="0"/>
              </a:rPr>
              <a:t>color</a:t>
            </a:r>
            <a:r>
              <a:rPr kumimoji="0" lang="fr-FR" altLang="fr-FR" sz="1000" dirty="0" err="1">
                <a:solidFill>
                  <a:srgbClr val="000000"/>
                </a:solidFill>
                <a:latin typeface="Consolas" pitchFamily="49" charset="0"/>
                <a:cs typeface="Consolas" pitchFamily="49" charset="0"/>
              </a:rPr>
              <a:t>And</a:t>
            </a:r>
            <a:r>
              <a:rPr kumimoji="0" lang="fr-FR" altLang="fr-FR" sz="1000" b="0" i="0" u="none" strike="noStrike" cap="none" normalizeH="0" baseline="0" dirty="0" err="1" smtClean="0">
                <a:ln>
                  <a:noFill/>
                </a:ln>
                <a:solidFill>
                  <a:srgbClr val="000000"/>
                </a:solidFill>
                <a:effectLst/>
                <a:latin typeface="Consolas" pitchFamily="49" charset="0"/>
                <a:cs typeface="Consolas" pitchFamily="49" charset="0"/>
              </a:rPr>
              <a:t>DensityBack.a</a:t>
            </a:r>
            <a:r>
              <a:rPr kumimoji="0" lang="fr-FR" altLang="fr-FR" sz="1000" b="0" i="0" u="none" strike="noStrike" cap="none" normalizeH="0" baseline="0" dirty="0" smtClean="0">
                <a:ln>
                  <a:noFill/>
                </a:ln>
                <a:solidFill>
                  <a:srgbClr val="000000"/>
                </a:solidFill>
                <a:effectLst/>
                <a:latin typeface="Consolas" pitchFamily="49" charset="0"/>
                <a:cs typeface="Consolas" pitchFamily="49"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1000" b="0" i="0" u="none" strike="noStrike" cap="none" normalizeH="0" baseline="0" dirty="0" smtClean="0">
                <a:ln>
                  <a:noFill/>
                </a:ln>
                <a:solidFill>
                  <a:srgbClr val="000000"/>
                </a:solidFill>
                <a:effectLst/>
                <a:latin typeface="Consolas" pitchFamily="49" charset="0"/>
                <a:cs typeface="Consolas" pitchFamily="49" charset="0"/>
              </a:rPr>
              <a:t>}</a:t>
            </a:r>
            <a:endParaRPr kumimoji="0" lang="fr-FR" altLang="fr-FR"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Content Placeholder 2"/>
          <p:cNvSpPr>
            <a:spLocks noGrp="1"/>
          </p:cNvSpPr>
          <p:nvPr>
            <p:ph sz="quarter" idx="10"/>
          </p:nvPr>
        </p:nvSpPr>
        <p:spPr>
          <a:xfrm>
            <a:off x="381000" y="1428751"/>
            <a:ext cx="8382000" cy="490830"/>
          </a:xfrm>
        </p:spPr>
        <p:txBody>
          <a:bodyPr/>
          <a:lstStyle/>
          <a:p>
            <a:pPr lvl="0"/>
            <a:r>
              <a:rPr lang="en-US" sz="2400" dirty="0" smtClean="0"/>
              <a:t>Apply </a:t>
            </a:r>
            <a:r>
              <a:rPr lang="en-US" sz="2400" dirty="0"/>
              <a:t>equation </a:t>
            </a:r>
            <a:r>
              <a:rPr lang="en-US" sz="2400" dirty="0" smtClean="0"/>
              <a:t>from Beer-Lambert’s </a:t>
            </a:r>
            <a:r>
              <a:rPr lang="en-US" sz="2400" dirty="0"/>
              <a:t>law</a:t>
            </a:r>
          </a:p>
        </p:txBody>
      </p:sp>
      <p:sp>
        <p:nvSpPr>
          <p:cNvPr id="3" name="TextBox 2"/>
          <p:cNvSpPr txBox="1"/>
          <p:nvPr/>
        </p:nvSpPr>
        <p:spPr>
          <a:xfrm>
            <a:off x="394252" y="3174271"/>
            <a:ext cx="8001000" cy="276999"/>
          </a:xfrm>
          <a:prstGeom prst="rect">
            <a:avLst/>
          </a:prstGeom>
          <a:noFill/>
        </p:spPr>
        <p:txBody>
          <a:bodyPr wrap="square" rtlCol="0">
            <a:spAutoFit/>
          </a:bodyPr>
          <a:lstStyle/>
          <a:p>
            <a:pPr algn="l"/>
            <a:r>
              <a:rPr lang="en-CA" sz="1200" dirty="0" smtClean="0">
                <a:solidFill>
                  <a:schemeClr val="bg1">
                    <a:lumMod val="50000"/>
                  </a:schemeClr>
                </a:solidFill>
              </a:rPr>
              <a:t>One step of iterative numerical solution to the scattering equation</a:t>
            </a:r>
            <a:endParaRPr lang="fr-CA" sz="1200" dirty="0">
              <a:solidFill>
                <a:schemeClr val="bg1">
                  <a:lumMod val="50000"/>
                </a:schemeClr>
              </a:solidFill>
            </a:endParaRPr>
          </a:p>
        </p:txBody>
      </p:sp>
      <p:sp>
        <p:nvSpPr>
          <p:cNvPr id="7" name="Rectangle 2"/>
          <p:cNvSpPr>
            <a:spLocks noChangeArrowheads="1"/>
          </p:cNvSpPr>
          <p:nvPr/>
        </p:nvSpPr>
        <p:spPr bwMode="auto">
          <a:xfrm>
            <a:off x="417443" y="3493840"/>
            <a:ext cx="8001000" cy="1169551"/>
          </a:xfrm>
          <a:prstGeom prst="rect">
            <a:avLst/>
          </a:prstGeom>
          <a:solidFill>
            <a:srgbClr val="FFFFFF"/>
          </a:solidFill>
          <a:ln w="9525">
            <a:solidFill>
              <a:schemeClr val="bg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l"/>
            <a:r>
              <a:rPr kumimoji="0" lang="fr-FR" altLang="fr-FR" sz="1000" dirty="0" smtClean="0">
                <a:solidFill>
                  <a:srgbClr val="008000"/>
                </a:solidFill>
                <a:latin typeface="Consolas" pitchFamily="49" charset="0"/>
                <a:cs typeface="Consolas" pitchFamily="49" charset="0"/>
              </a:rPr>
              <a:t>//</a:t>
            </a:r>
            <a:r>
              <a:rPr kumimoji="0" lang="fr-FR" altLang="fr-FR" sz="1000" dirty="0">
                <a:solidFill>
                  <a:srgbClr val="008000"/>
                </a:solidFill>
                <a:latin typeface="Consolas" pitchFamily="49" charset="0"/>
                <a:cs typeface="Consolas" pitchFamily="49" charset="0"/>
              </a:rPr>
              <a:t> </a:t>
            </a:r>
            <a:r>
              <a:rPr kumimoji="0" lang="en-CA" altLang="fr-FR" sz="1000" dirty="0" smtClean="0">
                <a:solidFill>
                  <a:srgbClr val="008000"/>
                </a:solidFill>
                <a:latin typeface="Consolas" pitchFamily="49" charset="0"/>
                <a:cs typeface="Consolas" pitchFamily="49" charset="0"/>
              </a:rPr>
              <a:t>Writing out final scattering values</a:t>
            </a:r>
            <a:endParaRPr kumimoji="0" lang="fr-FR" altLang="fr-FR" sz="1000" b="0" i="0" u="none" strike="noStrike" cap="none" normalizeH="0" baseline="0" dirty="0" smtClean="0">
              <a:ln>
                <a:noFill/>
              </a:ln>
              <a:solidFill>
                <a:srgbClr val="000000"/>
              </a:solidFill>
              <a:effectLst/>
              <a:latin typeface="Consolas" pitchFamily="49" charset="0"/>
              <a:cs typeface="Consolas" pitchFamily="49" charset="0"/>
            </a:endParaRPr>
          </a:p>
          <a:p>
            <a:pPr lvl="0" algn="l"/>
            <a:r>
              <a:rPr kumimoji="0" lang="en-CA" altLang="fr-FR" sz="1000" dirty="0">
                <a:solidFill>
                  <a:srgbClr val="000000"/>
                </a:solidFill>
                <a:latin typeface="Consolas" pitchFamily="49" charset="0"/>
                <a:cs typeface="Consolas" pitchFamily="49" charset="0"/>
              </a:rPr>
              <a:t>void </a:t>
            </a:r>
            <a:r>
              <a:rPr kumimoji="0" lang="en-CA" altLang="fr-FR" sz="1000" dirty="0" err="1">
                <a:solidFill>
                  <a:srgbClr val="000000"/>
                </a:solidFill>
                <a:latin typeface="Consolas" pitchFamily="49" charset="0"/>
                <a:cs typeface="Consolas" pitchFamily="49" charset="0"/>
              </a:rPr>
              <a:t>WriteOutput</a:t>
            </a:r>
            <a:r>
              <a:rPr kumimoji="0" lang="en-CA" altLang="fr-FR" sz="1000" dirty="0">
                <a:solidFill>
                  <a:srgbClr val="000000"/>
                </a:solidFill>
                <a:latin typeface="Consolas" pitchFamily="49" charset="0"/>
                <a:cs typeface="Consolas" pitchFamily="49" charset="0"/>
              </a:rPr>
              <a:t>(in uint3 </a:t>
            </a:r>
            <a:r>
              <a:rPr kumimoji="0" lang="en-CA" altLang="fr-FR" sz="1000" dirty="0" err="1">
                <a:solidFill>
                  <a:srgbClr val="000000"/>
                </a:solidFill>
                <a:latin typeface="Consolas" pitchFamily="49" charset="0"/>
                <a:cs typeface="Consolas" pitchFamily="49" charset="0"/>
              </a:rPr>
              <a:t>pos</a:t>
            </a:r>
            <a:r>
              <a:rPr kumimoji="0" lang="en-CA" altLang="fr-FR" sz="1000" dirty="0">
                <a:solidFill>
                  <a:srgbClr val="000000"/>
                </a:solidFill>
                <a:latin typeface="Consolas" pitchFamily="49" charset="0"/>
                <a:cs typeface="Consolas" pitchFamily="49" charset="0"/>
              </a:rPr>
              <a:t>, in float4 </a:t>
            </a:r>
            <a:r>
              <a:rPr kumimoji="0" lang="fr-FR" altLang="fr-FR" sz="1000" dirty="0" err="1">
                <a:solidFill>
                  <a:srgbClr val="000000"/>
                </a:solidFill>
                <a:latin typeface="Consolas" pitchFamily="49" charset="0"/>
                <a:cs typeface="Consolas" pitchFamily="49" charset="0"/>
              </a:rPr>
              <a:t>colorAndDensity</a:t>
            </a:r>
            <a:r>
              <a:rPr kumimoji="0" lang="en-CA" altLang="fr-FR" sz="1000" dirty="0" smtClean="0">
                <a:solidFill>
                  <a:srgbClr val="000000"/>
                </a:solidFill>
                <a:latin typeface="Consolas" pitchFamily="49" charset="0"/>
                <a:cs typeface="Consolas" pitchFamily="49" charset="0"/>
              </a:rPr>
              <a:t>)</a:t>
            </a:r>
            <a:r>
              <a:rPr kumimoji="0" lang="fr-FR" altLang="fr-FR" sz="1000" b="0" i="0" u="none" strike="noStrike" cap="none" normalizeH="0" baseline="0" dirty="0" smtClean="0">
                <a:ln>
                  <a:noFill/>
                </a:ln>
                <a:solidFill>
                  <a:srgbClr val="000000"/>
                </a:solidFill>
                <a:effectLst/>
                <a:latin typeface="Consolas" pitchFamily="49" charset="0"/>
                <a:cs typeface="Consolas" pitchFamily="49"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1000" b="0" i="0" u="none" strike="noStrike" cap="none" normalizeH="0" baseline="0" dirty="0" smtClean="0">
                <a:ln>
                  <a:noFill/>
                </a:ln>
                <a:solidFill>
                  <a:srgbClr val="000000"/>
                </a:solidFill>
                <a:effectLst/>
                <a:latin typeface="Consolas" pitchFamily="49" charset="0"/>
                <a:cs typeface="Consolas" pitchFamily="49" charset="0"/>
              </a:rPr>
              <a:t>{</a:t>
            </a:r>
          </a:p>
          <a:p>
            <a:pPr algn="l"/>
            <a:r>
              <a:rPr kumimoji="0" lang="fr-FR" altLang="fr-FR" sz="1000" dirty="0">
                <a:solidFill>
                  <a:srgbClr val="000000"/>
                </a:solidFill>
                <a:latin typeface="Consolas" pitchFamily="49" charset="0"/>
                <a:cs typeface="Consolas" pitchFamily="49" charset="0"/>
              </a:rPr>
              <a:t> </a:t>
            </a:r>
            <a:r>
              <a:rPr kumimoji="0" lang="fr-FR" altLang="fr-FR" sz="1000" dirty="0" smtClean="0">
                <a:solidFill>
                  <a:srgbClr val="000000"/>
                </a:solidFill>
                <a:latin typeface="Consolas" pitchFamily="49" charset="0"/>
                <a:cs typeface="Consolas" pitchFamily="49" charset="0"/>
              </a:rPr>
              <a:t>   </a:t>
            </a:r>
            <a:r>
              <a:rPr kumimoji="0" lang="fr-FR" altLang="fr-FR" sz="1000" dirty="0">
                <a:solidFill>
                  <a:srgbClr val="008000"/>
                </a:solidFill>
                <a:latin typeface="Consolas" pitchFamily="49" charset="0"/>
                <a:cs typeface="Consolas" pitchFamily="49" charset="0"/>
              </a:rPr>
              <a:t>// </a:t>
            </a:r>
            <a:r>
              <a:rPr kumimoji="0" lang="fr-FR" altLang="fr-FR" sz="1000" dirty="0" smtClean="0">
                <a:solidFill>
                  <a:srgbClr val="008000"/>
                </a:solidFill>
                <a:latin typeface="Consolas" pitchFamily="49" charset="0"/>
                <a:cs typeface="Consolas" pitchFamily="49" charset="0"/>
              </a:rPr>
              <a:t>final value </a:t>
            </a:r>
            <a:r>
              <a:rPr kumimoji="0" lang="fr-FR" altLang="fr-FR" sz="1000" dirty="0" err="1" smtClean="0">
                <a:solidFill>
                  <a:srgbClr val="008000"/>
                </a:solidFill>
                <a:latin typeface="Consolas" pitchFamily="49" charset="0"/>
                <a:cs typeface="Consolas" pitchFamily="49" charset="0"/>
              </a:rPr>
              <a:t>rgb</a:t>
            </a:r>
            <a:r>
              <a:rPr kumimoji="0" lang="fr-FR" altLang="fr-FR" sz="1000" dirty="0" smtClean="0">
                <a:solidFill>
                  <a:srgbClr val="008000"/>
                </a:solidFill>
                <a:latin typeface="Consolas" pitchFamily="49" charset="0"/>
                <a:cs typeface="Consolas" pitchFamily="49" charset="0"/>
              </a:rPr>
              <a:t> = light in-</a:t>
            </a:r>
            <a:r>
              <a:rPr kumimoji="0" lang="fr-FR" altLang="fr-FR" sz="1000" dirty="0" err="1" smtClean="0">
                <a:solidFill>
                  <a:srgbClr val="008000"/>
                </a:solidFill>
                <a:latin typeface="Consolas" pitchFamily="49" charset="0"/>
                <a:cs typeface="Consolas" pitchFamily="49" charset="0"/>
              </a:rPr>
              <a:t>scattered</a:t>
            </a:r>
            <a:r>
              <a:rPr kumimoji="0" lang="fr-FR" altLang="fr-FR" sz="1000" dirty="0" smtClean="0">
                <a:solidFill>
                  <a:srgbClr val="008000"/>
                </a:solidFill>
                <a:latin typeface="Consolas" pitchFamily="49" charset="0"/>
                <a:cs typeface="Consolas" pitchFamily="49" charset="0"/>
              </a:rPr>
              <a:t> </a:t>
            </a:r>
            <a:r>
              <a:rPr kumimoji="0" lang="fr-FR" altLang="fr-FR" sz="1000" dirty="0" err="1" smtClean="0">
                <a:solidFill>
                  <a:srgbClr val="008000"/>
                </a:solidFill>
                <a:latin typeface="Consolas" pitchFamily="49" charset="0"/>
                <a:cs typeface="Consolas" pitchFamily="49" charset="0"/>
              </a:rPr>
              <a:t>accumulated</a:t>
            </a:r>
            <a:r>
              <a:rPr kumimoji="0" lang="fr-FR" altLang="fr-FR" sz="1000" dirty="0" smtClean="0">
                <a:solidFill>
                  <a:srgbClr val="008000"/>
                </a:solidFill>
                <a:latin typeface="Consolas" pitchFamily="49" charset="0"/>
                <a:cs typeface="Consolas" pitchFamily="49" charset="0"/>
              </a:rPr>
              <a:t> </a:t>
            </a:r>
            <a:r>
              <a:rPr kumimoji="0" lang="fr-FR" altLang="fr-FR" sz="1000" dirty="0" err="1" smtClean="0">
                <a:solidFill>
                  <a:srgbClr val="008000"/>
                </a:solidFill>
                <a:latin typeface="Consolas" pitchFamily="49" charset="0"/>
                <a:cs typeface="Consolas" pitchFamily="49" charset="0"/>
              </a:rPr>
              <a:t>so</a:t>
            </a:r>
            <a:r>
              <a:rPr kumimoji="0" lang="fr-FR" altLang="fr-FR" sz="1000" dirty="0" smtClean="0">
                <a:solidFill>
                  <a:srgbClr val="008000"/>
                </a:solidFill>
                <a:latin typeface="Consolas" pitchFamily="49" charset="0"/>
                <a:cs typeface="Consolas" pitchFamily="49" charset="0"/>
              </a:rPr>
              <a:t> far, a = </a:t>
            </a:r>
            <a:r>
              <a:rPr kumimoji="0" lang="fr-FR" altLang="fr-FR" sz="1000" dirty="0" err="1" smtClean="0">
                <a:solidFill>
                  <a:srgbClr val="008000"/>
                </a:solidFill>
                <a:latin typeface="Consolas" pitchFamily="49" charset="0"/>
                <a:cs typeface="Consolas" pitchFamily="49" charset="0"/>
              </a:rPr>
              <a:t>scene</a:t>
            </a:r>
            <a:r>
              <a:rPr kumimoji="0" lang="fr-FR" altLang="fr-FR" sz="1000" dirty="0" smtClean="0">
                <a:solidFill>
                  <a:srgbClr val="008000"/>
                </a:solidFill>
                <a:latin typeface="Consolas" pitchFamily="49" charset="0"/>
                <a:cs typeface="Consolas" pitchFamily="49" charset="0"/>
              </a:rPr>
              <a:t> </a:t>
            </a:r>
            <a:r>
              <a:rPr kumimoji="0" lang="fr-FR" altLang="fr-FR" sz="1000" dirty="0" err="1" smtClean="0">
                <a:solidFill>
                  <a:srgbClr val="008000"/>
                </a:solidFill>
                <a:latin typeface="Consolas" pitchFamily="49" charset="0"/>
                <a:cs typeface="Consolas" pitchFamily="49" charset="0"/>
              </a:rPr>
              <a:t>color</a:t>
            </a:r>
            <a:r>
              <a:rPr kumimoji="0" lang="fr-FR" altLang="fr-FR" sz="1000" dirty="0" smtClean="0">
                <a:solidFill>
                  <a:srgbClr val="008000"/>
                </a:solidFill>
                <a:latin typeface="Consolas" pitchFamily="49" charset="0"/>
                <a:cs typeface="Consolas" pitchFamily="49" charset="0"/>
              </a:rPr>
              <a:t> </a:t>
            </a:r>
            <a:r>
              <a:rPr kumimoji="0" lang="fr-FR" altLang="fr-FR" sz="1000" dirty="0" err="1" smtClean="0">
                <a:solidFill>
                  <a:srgbClr val="008000"/>
                </a:solidFill>
                <a:latin typeface="Consolas" pitchFamily="49" charset="0"/>
                <a:cs typeface="Consolas" pitchFamily="49" charset="0"/>
              </a:rPr>
              <a:t>decay</a:t>
            </a:r>
            <a:r>
              <a:rPr kumimoji="0" lang="fr-FR" altLang="fr-FR" sz="1000" dirty="0" smtClean="0">
                <a:solidFill>
                  <a:srgbClr val="008000"/>
                </a:solidFill>
                <a:latin typeface="Consolas" pitchFamily="49" charset="0"/>
                <a:cs typeface="Consolas" pitchFamily="49" charset="0"/>
              </a:rPr>
              <a:t> </a:t>
            </a:r>
            <a:r>
              <a:rPr kumimoji="0" lang="fr-FR" altLang="fr-FR" sz="1000" dirty="0" err="1" smtClean="0">
                <a:solidFill>
                  <a:srgbClr val="008000"/>
                </a:solidFill>
                <a:latin typeface="Consolas" pitchFamily="49" charset="0"/>
                <a:cs typeface="Consolas" pitchFamily="49" charset="0"/>
              </a:rPr>
              <a:t>caused</a:t>
            </a:r>
            <a:r>
              <a:rPr kumimoji="0" lang="fr-FR" altLang="fr-FR" sz="1000" dirty="0" smtClean="0">
                <a:solidFill>
                  <a:srgbClr val="008000"/>
                </a:solidFill>
                <a:latin typeface="Consolas" pitchFamily="49" charset="0"/>
                <a:cs typeface="Consolas" pitchFamily="49" charset="0"/>
              </a:rPr>
              <a:t> by out-</a:t>
            </a:r>
            <a:r>
              <a:rPr kumimoji="0" lang="fr-FR" altLang="fr-FR" sz="1000" dirty="0" err="1" smtClean="0">
                <a:solidFill>
                  <a:srgbClr val="008000"/>
                </a:solidFill>
                <a:latin typeface="Consolas" pitchFamily="49" charset="0"/>
                <a:cs typeface="Consolas" pitchFamily="49" charset="0"/>
              </a:rPr>
              <a:t>scattering</a:t>
            </a:r>
            <a:endParaRPr kumimoji="0" lang="fr-FR" altLang="fr-FR" sz="1000" b="0" i="0" u="none" strike="noStrike" cap="none" normalizeH="0" baseline="0" dirty="0" smtClean="0">
              <a:ln>
                <a:noFill/>
              </a:ln>
              <a:solidFill>
                <a:srgbClr val="000000"/>
              </a:solidFill>
              <a:effectLst/>
              <a:latin typeface="Consolas" pitchFamily="49" charset="0"/>
              <a:cs typeface="Consolas" pitchFamily="49" charset="0"/>
            </a:endParaRPr>
          </a:p>
          <a:p>
            <a:pPr lvl="0" algn="l"/>
            <a:r>
              <a:rPr kumimoji="0" lang="fr-FR" altLang="fr-FR" sz="1000" b="0" i="0" u="none" strike="noStrike" cap="none" normalizeH="0" baseline="0" dirty="0" smtClean="0">
                <a:ln>
                  <a:noFill/>
                </a:ln>
                <a:solidFill>
                  <a:srgbClr val="000000"/>
                </a:solidFill>
                <a:effectLst/>
                <a:latin typeface="Consolas" pitchFamily="49" charset="0"/>
                <a:cs typeface="Consolas" pitchFamily="49" charset="0"/>
              </a:rPr>
              <a:t>    float4 </a:t>
            </a:r>
            <a:r>
              <a:rPr kumimoji="0" lang="fr-FR" altLang="fr-FR" sz="1000" b="0" i="0" u="none" strike="noStrike" cap="none" normalizeH="0" baseline="0" dirty="0" err="1" smtClean="0">
                <a:ln>
                  <a:noFill/>
                </a:ln>
                <a:solidFill>
                  <a:srgbClr val="000000"/>
                </a:solidFill>
                <a:effectLst/>
                <a:latin typeface="Consolas" pitchFamily="49" charset="0"/>
                <a:cs typeface="Consolas" pitchFamily="49" charset="0"/>
              </a:rPr>
              <a:t>finalValue</a:t>
            </a:r>
            <a:r>
              <a:rPr kumimoji="0" lang="fr-FR" altLang="fr-FR" sz="1000" b="0" i="0" u="none" strike="noStrike" cap="none" normalizeH="0" baseline="0" dirty="0" smtClean="0">
                <a:ln>
                  <a:noFill/>
                </a:ln>
                <a:solidFill>
                  <a:srgbClr val="000000"/>
                </a:solidFill>
                <a:effectLst/>
                <a:latin typeface="Consolas" pitchFamily="49" charset="0"/>
                <a:cs typeface="Consolas" pitchFamily="49" charset="0"/>
              </a:rPr>
              <a:t> = float4(</a:t>
            </a:r>
            <a:r>
              <a:rPr kumimoji="0" lang="fr-FR" altLang="fr-FR" sz="1000" dirty="0" err="1" smtClean="0">
                <a:solidFill>
                  <a:srgbClr val="000000"/>
                </a:solidFill>
                <a:latin typeface="Consolas" pitchFamily="49" charset="0"/>
                <a:cs typeface="Consolas" pitchFamily="49" charset="0"/>
              </a:rPr>
              <a:t>colorAndDensity</a:t>
            </a:r>
            <a:r>
              <a:rPr kumimoji="0" lang="fr-FR" altLang="fr-FR" sz="1000" b="0" i="0" u="none" strike="noStrike" cap="none" normalizeH="0" baseline="0" dirty="0" err="1" smtClean="0">
                <a:ln>
                  <a:noFill/>
                </a:ln>
                <a:solidFill>
                  <a:srgbClr val="000000"/>
                </a:solidFill>
                <a:effectLst/>
                <a:latin typeface="Consolas" pitchFamily="49" charset="0"/>
                <a:cs typeface="Consolas" pitchFamily="49" charset="0"/>
              </a:rPr>
              <a:t>.rgb</a:t>
            </a:r>
            <a:r>
              <a:rPr kumimoji="0" lang="fr-FR" altLang="fr-FR" sz="1000" dirty="0" smtClean="0">
                <a:solidFill>
                  <a:srgbClr val="000000"/>
                </a:solidFill>
                <a:latin typeface="Consolas" pitchFamily="49" charset="0"/>
                <a:cs typeface="Consolas" pitchFamily="49" charset="0"/>
              </a:rPr>
              <a:t>, 1.0f - </a:t>
            </a:r>
            <a:r>
              <a:rPr kumimoji="0" lang="fr-FR" altLang="fr-FR" sz="1000" b="0" i="0" u="none" strike="noStrike" cap="none" normalizeH="0" baseline="0" dirty="0" err="1" smtClean="0">
                <a:ln>
                  <a:noFill/>
                </a:ln>
                <a:solidFill>
                  <a:srgbClr val="000000"/>
                </a:solidFill>
                <a:effectLst/>
                <a:latin typeface="Consolas" pitchFamily="49" charset="0"/>
                <a:cs typeface="Consolas" pitchFamily="49" charset="0"/>
              </a:rPr>
              <a:t>exp</a:t>
            </a:r>
            <a:r>
              <a:rPr kumimoji="0" lang="fr-FR" altLang="fr-FR" sz="1000" b="0" i="0" u="none" strike="noStrike" cap="none" normalizeH="0" baseline="0" dirty="0" smtClean="0">
                <a:ln>
                  <a:noFill/>
                </a:ln>
                <a:solidFill>
                  <a:srgbClr val="000000"/>
                </a:solidFill>
                <a:effectLst/>
                <a:latin typeface="Consolas" pitchFamily="49" charset="0"/>
                <a:cs typeface="Consolas" pitchFamily="49" charset="0"/>
              </a:rPr>
              <a:t>(-</a:t>
            </a:r>
            <a:r>
              <a:rPr kumimoji="0" lang="fr-FR" altLang="fr-FR" sz="1000" dirty="0" err="1" smtClean="0">
                <a:solidFill>
                  <a:srgbClr val="000000"/>
                </a:solidFill>
                <a:latin typeface="Consolas" pitchFamily="49" charset="0"/>
                <a:cs typeface="Consolas" pitchFamily="49" charset="0"/>
              </a:rPr>
              <a:t>colorAndDensity.a</a:t>
            </a:r>
            <a:r>
              <a:rPr kumimoji="0" lang="fr-FR" altLang="fr-FR" sz="1000" dirty="0" smtClean="0">
                <a:solidFill>
                  <a:srgbClr val="000000"/>
                </a:solidFill>
                <a:latin typeface="Consolas" pitchFamily="49" charset="0"/>
                <a:cs typeface="Consolas" pitchFamily="49" charset="0"/>
              </a:rPr>
              <a:t>));</a:t>
            </a:r>
            <a:endParaRPr kumimoji="0" lang="fr-FR" altLang="fr-FR" sz="1000" b="0" i="0" u="none" strike="noStrike" cap="none" normalizeH="0" baseline="0" dirty="0" smtClean="0">
              <a:ln>
                <a:noFill/>
              </a:ln>
              <a:solidFill>
                <a:srgbClr val="000000"/>
              </a:solidFill>
              <a:effectLst/>
              <a:latin typeface="Consolas" pitchFamily="49" charset="0"/>
              <a:cs typeface="Consolas" pitchFamily="49" charset="0"/>
            </a:endParaRPr>
          </a:p>
          <a:p>
            <a:pPr lvl="0" algn="l"/>
            <a:r>
              <a:rPr kumimoji="0" lang="fr-FR" altLang="fr-FR" sz="10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1000" dirty="0" err="1" smtClean="0">
                <a:solidFill>
                  <a:srgbClr val="000000"/>
                </a:solidFill>
                <a:latin typeface="Consolas" pitchFamily="49" charset="0"/>
                <a:cs typeface="Consolas" pitchFamily="49" charset="0"/>
              </a:rPr>
              <a:t>g_outputUAV</a:t>
            </a:r>
            <a:r>
              <a:rPr kumimoji="0" lang="fr-FR" altLang="fr-FR" sz="1000" dirty="0" smtClean="0">
                <a:solidFill>
                  <a:srgbClr val="000000"/>
                </a:solidFill>
                <a:latin typeface="Consolas" pitchFamily="49" charset="0"/>
                <a:cs typeface="Consolas" pitchFamily="49" charset="0"/>
              </a:rPr>
              <a:t>[pos].</a:t>
            </a:r>
            <a:r>
              <a:rPr kumimoji="0" lang="fr-FR" altLang="fr-FR" sz="1000" dirty="0" err="1" smtClean="0">
                <a:solidFill>
                  <a:srgbClr val="000000"/>
                </a:solidFill>
                <a:latin typeface="Consolas" pitchFamily="49" charset="0"/>
                <a:cs typeface="Consolas" pitchFamily="49" charset="0"/>
              </a:rPr>
              <a:t>rgba</a:t>
            </a:r>
            <a:r>
              <a:rPr kumimoji="0" lang="fr-FR" altLang="fr-FR" sz="1000" dirty="0" smtClean="0">
                <a:solidFill>
                  <a:srgbClr val="000000"/>
                </a:solidFill>
                <a:latin typeface="Consolas" pitchFamily="49" charset="0"/>
                <a:cs typeface="Consolas" pitchFamily="49" charset="0"/>
              </a:rPr>
              <a:t> = </a:t>
            </a:r>
            <a:r>
              <a:rPr kumimoji="0" lang="fr-FR" altLang="fr-FR" sz="1000" dirty="0" err="1" smtClean="0">
                <a:solidFill>
                  <a:srgbClr val="000000"/>
                </a:solidFill>
                <a:latin typeface="Consolas" pitchFamily="49" charset="0"/>
                <a:cs typeface="Consolas" pitchFamily="49" charset="0"/>
              </a:rPr>
              <a:t>finalValue</a:t>
            </a:r>
            <a:r>
              <a:rPr kumimoji="0" lang="fr-FR" altLang="fr-FR" sz="1000" dirty="0" smtClean="0">
                <a:solidFill>
                  <a:srgbClr val="000000"/>
                </a:solidFill>
                <a:latin typeface="Consolas" pitchFamily="49" charset="0"/>
                <a:cs typeface="Consolas" pitchFamily="49" charset="0"/>
              </a:rPr>
              <a:t>; </a:t>
            </a:r>
            <a:endParaRPr kumimoji="0" lang="fr-FR" altLang="fr-FR" sz="1000" b="0" i="0" u="none" strike="noStrike" cap="none" normalizeH="0" baseline="0" dirty="0" smtClean="0">
              <a:ln>
                <a:noFill/>
              </a:ln>
              <a:solidFill>
                <a:srgbClr val="000000"/>
              </a:solidFill>
              <a:effectLst/>
              <a:latin typeface="Consolas" pitchFamily="49" charset="0"/>
              <a:cs typeface="Consolas" pitchFamily="49"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1000" b="0" i="0" u="none" strike="noStrike" cap="none" normalizeH="0" baseline="0" dirty="0" smtClean="0">
                <a:ln>
                  <a:noFill/>
                </a:ln>
                <a:solidFill>
                  <a:srgbClr val="000000"/>
                </a:solidFill>
                <a:effectLst/>
                <a:latin typeface="Consolas" pitchFamily="49" charset="0"/>
                <a:cs typeface="Consolas" pitchFamily="49" charset="0"/>
              </a:rPr>
              <a:t>}</a:t>
            </a:r>
            <a:endParaRPr kumimoji="0" lang="fr-FR" altLang="fr-FR"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TextBox 8"/>
          <p:cNvSpPr txBox="1"/>
          <p:nvPr/>
        </p:nvSpPr>
        <p:spPr>
          <a:xfrm>
            <a:off x="394252" y="4705961"/>
            <a:ext cx="8001000" cy="276999"/>
          </a:xfrm>
          <a:prstGeom prst="rect">
            <a:avLst/>
          </a:prstGeom>
          <a:noFill/>
        </p:spPr>
        <p:txBody>
          <a:bodyPr wrap="square" rtlCol="0">
            <a:spAutoFit/>
          </a:bodyPr>
          <a:lstStyle/>
          <a:p>
            <a:pPr algn="l"/>
            <a:r>
              <a:rPr lang="en-CA" sz="1200" dirty="0" smtClean="0">
                <a:solidFill>
                  <a:schemeClr val="bg1">
                    <a:lumMod val="50000"/>
                  </a:schemeClr>
                </a:solidFill>
              </a:rPr>
              <a:t>Writing out final scattering values</a:t>
            </a:r>
            <a:endParaRPr lang="fr-CA" sz="1200" dirty="0">
              <a:solidFill>
                <a:schemeClr val="bg1">
                  <a:lumMod val="50000"/>
                </a:schemeClr>
              </a:solidFill>
            </a:endParaRPr>
          </a:p>
        </p:txBody>
      </p:sp>
    </p:spTree>
    <p:extLst>
      <p:ext uri="{BB962C8B-B14F-4D97-AF65-F5344CB8AC3E}">
        <p14:creationId xmlns:p14="http://schemas.microsoft.com/office/powerpoint/2010/main" val="282331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p:bldP spid="7" grpId="0" animBg="1"/>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66750"/>
            <a:ext cx="8305800" cy="781050"/>
          </a:xfrm>
        </p:spPr>
        <p:txBody>
          <a:bodyPr/>
          <a:lstStyle/>
          <a:p>
            <a:r>
              <a:rPr lang="en-US" dirty="0" smtClean="0"/>
              <a:t>Performance</a:t>
            </a:r>
            <a:br>
              <a:rPr lang="en-US" dirty="0" smtClean="0"/>
            </a:br>
            <a:r>
              <a:rPr lang="en-US" sz="600" dirty="0" smtClean="0"/>
              <a:t/>
            </a:r>
            <a:br>
              <a:rPr lang="en-US" sz="600" dirty="0" smtClean="0"/>
            </a:br>
            <a:r>
              <a:rPr lang="en-US" sz="600" dirty="0" smtClean="0"/>
              <a:t/>
            </a:r>
            <a:br>
              <a:rPr lang="en-US" sz="600" dirty="0" smtClean="0"/>
            </a:br>
            <a:r>
              <a:rPr lang="en-CA" sz="2000" dirty="0" smtClean="0"/>
              <a:t>On Microsoft </a:t>
            </a:r>
            <a:r>
              <a:rPr lang="en-CA" sz="2000" dirty="0" err="1" smtClean="0"/>
              <a:t>XboxOne</a:t>
            </a:r>
            <a:endParaRPr lang="en-US" sz="2000" dirty="0"/>
          </a:p>
        </p:txBody>
      </p:sp>
      <p:graphicFrame>
        <p:nvGraphicFramePr>
          <p:cNvPr id="5" name="Content Placeholder 4"/>
          <p:cNvGraphicFramePr>
            <a:graphicFrameLocks noGrp="1"/>
          </p:cNvGraphicFramePr>
          <p:nvPr>
            <p:ph sz="quarter" idx="10"/>
            <p:extLst>
              <p:ext uri="{D42A27DB-BD31-4B8C-83A1-F6EECF244321}">
                <p14:modId xmlns:p14="http://schemas.microsoft.com/office/powerpoint/2010/main" val="1473013142"/>
              </p:ext>
            </p:extLst>
          </p:nvPr>
        </p:nvGraphicFramePr>
        <p:xfrm>
          <a:off x="533400" y="2038350"/>
          <a:ext cx="8077200" cy="2225040"/>
        </p:xfrm>
        <a:graphic>
          <a:graphicData uri="http://schemas.openxmlformats.org/drawingml/2006/table">
            <a:tbl>
              <a:tblPr bandRow="1">
                <a:tableStyleId>{5C22544A-7EE6-4342-B048-85BDC9FD1C3A}</a:tableStyleId>
              </a:tblPr>
              <a:tblGrid>
                <a:gridCol w="5181600"/>
                <a:gridCol w="2895600"/>
              </a:tblGrid>
              <a:tr h="370840">
                <a:tc>
                  <a:txBody>
                    <a:bodyPr/>
                    <a:lstStyle/>
                    <a:p>
                      <a:r>
                        <a:rPr lang="en-CA" dirty="0" smtClean="0">
                          <a:solidFill>
                            <a:schemeClr val="accent4">
                              <a:lumMod val="25000"/>
                            </a:schemeClr>
                          </a:solidFill>
                        </a:rPr>
                        <a:t>Total cost</a:t>
                      </a:r>
                      <a:endParaRPr lang="fr-CA" dirty="0">
                        <a:solidFill>
                          <a:schemeClr val="accent4">
                            <a:lumMod val="25000"/>
                          </a:schemeClr>
                        </a:solidFill>
                      </a:endParaRPr>
                    </a:p>
                  </a:txBody>
                  <a:tcPr/>
                </a:tc>
                <a:tc>
                  <a:txBody>
                    <a:bodyPr/>
                    <a:lstStyle/>
                    <a:p>
                      <a:r>
                        <a:rPr lang="en-CA" b="1" dirty="0" smtClean="0"/>
                        <a:t>1.1ms</a:t>
                      </a:r>
                      <a:endParaRPr lang="fr-CA" dirty="0"/>
                    </a:p>
                  </a:txBody>
                  <a:tcPr/>
                </a:tc>
              </a:tr>
              <a:tr h="370840">
                <a:tc>
                  <a:txBody>
                    <a:bodyPr/>
                    <a:lstStyle/>
                    <a:p>
                      <a:pPr lvl="1"/>
                      <a:r>
                        <a:rPr lang="en-CA" dirty="0" smtClean="0">
                          <a:solidFill>
                            <a:schemeClr val="accent4">
                              <a:lumMod val="25000"/>
                            </a:schemeClr>
                          </a:solidFill>
                        </a:rPr>
                        <a:t>Shadowmap </a:t>
                      </a:r>
                      <a:r>
                        <a:rPr lang="en-CA" dirty="0" err="1" smtClean="0">
                          <a:solidFill>
                            <a:schemeClr val="accent4">
                              <a:lumMod val="25000"/>
                            </a:schemeClr>
                          </a:solidFill>
                        </a:rPr>
                        <a:t>downsample</a:t>
                      </a:r>
                      <a:endParaRPr lang="fr-CA" dirty="0">
                        <a:solidFill>
                          <a:schemeClr val="accent4">
                            <a:lumMod val="25000"/>
                          </a:schemeClr>
                        </a:solidFill>
                      </a:endParaRPr>
                    </a:p>
                  </a:txBody>
                  <a:tcPr/>
                </a:tc>
                <a:tc>
                  <a:txBody>
                    <a:bodyPr/>
                    <a:lstStyle/>
                    <a:p>
                      <a:pPr lvl="1"/>
                      <a:r>
                        <a:rPr lang="en-CA" b="1" dirty="0" smtClean="0"/>
                        <a:t>0.163ms</a:t>
                      </a:r>
                      <a:endParaRPr lang="fr-CA" dirty="0"/>
                    </a:p>
                  </a:txBody>
                  <a:tcPr/>
                </a:tc>
              </a:tr>
              <a:tr h="370840">
                <a:tc>
                  <a:txBody>
                    <a:bodyPr/>
                    <a:lstStyle/>
                    <a:p>
                      <a:pPr lvl="1"/>
                      <a:r>
                        <a:rPr lang="en-CA" dirty="0" smtClean="0">
                          <a:solidFill>
                            <a:schemeClr val="accent4">
                              <a:lumMod val="25000"/>
                            </a:schemeClr>
                          </a:solidFill>
                        </a:rPr>
                        <a:t>Shadowmap blur</a:t>
                      </a:r>
                      <a:endParaRPr lang="fr-CA" dirty="0">
                        <a:solidFill>
                          <a:schemeClr val="accent4">
                            <a:lumMod val="25000"/>
                          </a:schemeClr>
                        </a:solidFill>
                      </a:endParaRPr>
                    </a:p>
                  </a:txBody>
                  <a:tcPr/>
                </a:tc>
                <a:tc>
                  <a:txBody>
                    <a:bodyPr/>
                    <a:lstStyle/>
                    <a:p>
                      <a:pPr lvl="1"/>
                      <a:r>
                        <a:rPr lang="en-CA" b="1" dirty="0" smtClean="0"/>
                        <a:t>0.177ms</a:t>
                      </a:r>
                      <a:endParaRPr lang="fr-CA" b="1" dirty="0"/>
                    </a:p>
                  </a:txBody>
                  <a:tcPr/>
                </a:tc>
              </a:tr>
              <a:tr h="370840">
                <a:tc>
                  <a:txBody>
                    <a:bodyPr/>
                    <a:lstStyle/>
                    <a:p>
                      <a:pPr lvl="1"/>
                      <a:r>
                        <a:rPr lang="en-CA" dirty="0" smtClean="0">
                          <a:solidFill>
                            <a:schemeClr val="accent4">
                              <a:lumMod val="25000"/>
                            </a:schemeClr>
                          </a:solidFill>
                        </a:rPr>
                        <a:t>Lighting</a:t>
                      </a:r>
                      <a:r>
                        <a:rPr lang="en-CA" baseline="0" dirty="0" smtClean="0">
                          <a:solidFill>
                            <a:schemeClr val="accent4">
                              <a:lumMod val="25000"/>
                            </a:schemeClr>
                          </a:solidFill>
                        </a:rPr>
                        <a:t> volume and building densities</a:t>
                      </a:r>
                      <a:endParaRPr lang="fr-CA" dirty="0">
                        <a:solidFill>
                          <a:schemeClr val="accent4">
                            <a:lumMod val="25000"/>
                          </a:schemeClr>
                        </a:solidFill>
                      </a:endParaRPr>
                    </a:p>
                  </a:txBody>
                  <a:tcPr/>
                </a:tc>
                <a:tc>
                  <a:txBody>
                    <a:bodyPr/>
                    <a:lstStyle/>
                    <a:p>
                      <a:pPr lvl="1"/>
                      <a:r>
                        <a:rPr lang="en-CA" b="1" dirty="0" smtClean="0"/>
                        <a:t>0.43ms</a:t>
                      </a:r>
                      <a:endParaRPr lang="fr-CA" b="1" dirty="0"/>
                    </a:p>
                  </a:txBody>
                  <a:tcPr/>
                </a:tc>
              </a:tr>
              <a:tr h="370840">
                <a:tc>
                  <a:txBody>
                    <a:bodyPr/>
                    <a:lstStyle/>
                    <a:p>
                      <a:pPr lvl="1"/>
                      <a:r>
                        <a:rPr lang="en-CA" dirty="0" smtClean="0">
                          <a:solidFill>
                            <a:schemeClr val="accent4">
                              <a:lumMod val="25000"/>
                            </a:schemeClr>
                          </a:solidFill>
                        </a:rPr>
                        <a:t>Solving</a:t>
                      </a:r>
                      <a:r>
                        <a:rPr lang="en-CA" baseline="0" dirty="0" smtClean="0">
                          <a:solidFill>
                            <a:schemeClr val="accent4">
                              <a:lumMod val="25000"/>
                            </a:schemeClr>
                          </a:solidFill>
                        </a:rPr>
                        <a:t> scattering equation</a:t>
                      </a:r>
                      <a:endParaRPr lang="fr-CA" dirty="0">
                        <a:solidFill>
                          <a:schemeClr val="accent4">
                            <a:lumMod val="25000"/>
                          </a:schemeClr>
                        </a:solidFill>
                      </a:endParaRPr>
                    </a:p>
                  </a:txBody>
                  <a:tcPr/>
                </a:tc>
                <a:tc>
                  <a:txBody>
                    <a:bodyPr/>
                    <a:lstStyle/>
                    <a:p>
                      <a:pPr lvl="1"/>
                      <a:r>
                        <a:rPr lang="en-CA" b="1" dirty="0" smtClean="0"/>
                        <a:t>0.116ms</a:t>
                      </a:r>
                      <a:endParaRPr lang="fr-CA" b="1" dirty="0"/>
                    </a:p>
                  </a:txBody>
                  <a:tcPr/>
                </a:tc>
              </a:tr>
              <a:tr h="370840">
                <a:tc>
                  <a:txBody>
                    <a:bodyPr/>
                    <a:lstStyle/>
                    <a:p>
                      <a:pPr marL="457200" marR="0" lvl="1" indent="0" algn="l" defTabSz="457200" rtl="0" eaLnBrk="1" fontAlgn="auto" latinLnBrk="0" hangingPunct="1">
                        <a:lnSpc>
                          <a:spcPct val="100000"/>
                        </a:lnSpc>
                        <a:spcBef>
                          <a:spcPts val="0"/>
                        </a:spcBef>
                        <a:spcAft>
                          <a:spcPts val="0"/>
                        </a:spcAft>
                        <a:buClrTx/>
                        <a:buSzTx/>
                        <a:buFontTx/>
                        <a:buNone/>
                        <a:tabLst/>
                        <a:defRPr/>
                      </a:pPr>
                      <a:r>
                        <a:rPr lang="en-CA" dirty="0" smtClean="0">
                          <a:solidFill>
                            <a:schemeClr val="accent4">
                              <a:lumMod val="25000"/>
                            </a:schemeClr>
                          </a:solidFill>
                        </a:rPr>
                        <a:t>Applying on screen (can be combined)</a:t>
                      </a:r>
                      <a:endParaRPr lang="fr-CA" dirty="0" smtClean="0">
                        <a:solidFill>
                          <a:schemeClr val="accent4">
                            <a:lumMod val="25000"/>
                          </a:schemeClr>
                        </a:solidFill>
                      </a:endParaRPr>
                    </a:p>
                  </a:txBody>
                  <a:tcPr/>
                </a:tc>
                <a:tc>
                  <a:txBody>
                    <a:bodyPr/>
                    <a:lstStyle/>
                    <a:p>
                      <a:pPr lvl="1"/>
                      <a:r>
                        <a:rPr lang="en-CA" b="1" dirty="0" smtClean="0"/>
                        <a:t>0.247ms</a:t>
                      </a:r>
                      <a:endParaRPr lang="fr-CA" b="1" dirty="0"/>
                    </a:p>
                  </a:txBody>
                  <a:tcPr/>
                </a:tc>
              </a:tr>
            </a:tbl>
          </a:graphicData>
        </a:graphic>
      </p:graphicFrame>
    </p:spTree>
    <p:extLst>
      <p:ext uri="{BB962C8B-B14F-4D97-AF65-F5344CB8AC3E}">
        <p14:creationId xmlns:p14="http://schemas.microsoft.com/office/powerpoint/2010/main" val="153125995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bwronski\Desktop\Screenshot0001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59502663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bwronski\Desktop\Screenshot0001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 xmlns:a14="http://schemas.microsoft.com/office/drawing/2010/main">
                <a:solidFill>
                  <a:srgbClr val="FFFFFF"/>
                </a:solidFill>
              </a14:hiddenFill>
            </a:ext>
          </a:extLst>
        </p:spPr>
      </p:pic>
      <p:sp>
        <p:nvSpPr>
          <p:cNvPr id="3" name="Espace réservé du contenu 2"/>
          <p:cNvSpPr>
            <a:spLocks noGrp="1"/>
          </p:cNvSpPr>
          <p:nvPr/>
        </p:nvSpPr>
        <p:spPr>
          <a:xfrm>
            <a:off x="304800" y="895350"/>
            <a:ext cx="8229600" cy="3810000"/>
          </a:xfrm>
          <a:prstGeom prst="rect">
            <a:avLst/>
          </a:prstGeom>
          <a:solidFill>
            <a:schemeClr val="tx1">
              <a:alpha val="45000"/>
            </a:schemeClr>
          </a:solidFill>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2400" b="1" i="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27AA90"/>
              </a:buClr>
              <a:buNone/>
            </a:pPr>
            <a:r>
              <a:rPr lang="en-US" sz="2800" i="0" dirty="0" smtClean="0">
                <a:solidFill>
                  <a:schemeClr val="bg1">
                    <a:lumMod val="50000"/>
                  </a:schemeClr>
                </a:solidFill>
              </a:rPr>
              <a:t>Summary</a:t>
            </a:r>
            <a:endParaRPr lang="en-US" i="0" dirty="0" smtClean="0">
              <a:solidFill>
                <a:schemeClr val="bg1">
                  <a:lumMod val="50000"/>
                </a:schemeClr>
              </a:solidFill>
            </a:endParaRPr>
          </a:p>
          <a:p>
            <a:pPr>
              <a:buClr>
                <a:srgbClr val="27AA90"/>
              </a:buClr>
              <a:buFont typeface="Wingdings" pitchFamily="2" charset="2"/>
              <a:buChar char="§"/>
            </a:pPr>
            <a:endParaRPr lang="en-US" sz="1400" b="0" i="0" dirty="0">
              <a:solidFill>
                <a:schemeClr val="bg1">
                  <a:lumMod val="50000"/>
                </a:schemeClr>
              </a:solidFill>
            </a:endParaRPr>
          </a:p>
          <a:p>
            <a:pPr>
              <a:buClr>
                <a:srgbClr val="27AA90"/>
              </a:buClr>
              <a:buFont typeface="Wingdings" pitchFamily="2" charset="2"/>
              <a:buChar char="§"/>
            </a:pPr>
            <a:r>
              <a:rPr lang="en-US" b="0" i="0" dirty="0" smtClean="0">
                <a:solidFill>
                  <a:schemeClr val="bg1">
                    <a:lumMod val="50000"/>
                  </a:schemeClr>
                </a:solidFill>
              </a:rPr>
              <a:t>Robust and efficient</a:t>
            </a:r>
            <a:endParaRPr lang="en-US" b="0" i="0" dirty="0">
              <a:solidFill>
                <a:schemeClr val="bg1">
                  <a:lumMod val="50000"/>
                </a:schemeClr>
              </a:solidFill>
            </a:endParaRPr>
          </a:p>
          <a:p>
            <a:pPr>
              <a:buClr>
                <a:srgbClr val="27AA90"/>
              </a:buClr>
              <a:buFont typeface="Wingdings" pitchFamily="2" charset="2"/>
              <a:buChar char="§"/>
            </a:pPr>
            <a:r>
              <a:rPr lang="en-US" b="0" i="0" dirty="0" smtClean="0">
                <a:solidFill>
                  <a:schemeClr val="bg1">
                    <a:lumMod val="50000"/>
                  </a:schemeClr>
                </a:solidFill>
              </a:rPr>
              <a:t>Compatible with deferred and forward</a:t>
            </a:r>
          </a:p>
          <a:p>
            <a:pPr lvl="1">
              <a:buClr>
                <a:srgbClr val="27AA90"/>
              </a:buClr>
              <a:buFont typeface="Wingdings" pitchFamily="2" charset="2"/>
              <a:buChar char="§"/>
            </a:pPr>
            <a:r>
              <a:rPr lang="en-US" sz="2000" dirty="0" smtClean="0">
                <a:solidFill>
                  <a:schemeClr val="bg1">
                    <a:lumMod val="50000"/>
                  </a:schemeClr>
                </a:solidFill>
              </a:rPr>
              <a:t>Dependent only on </a:t>
            </a:r>
            <a:r>
              <a:rPr lang="en-US" sz="2000" dirty="0" err="1" smtClean="0">
                <a:solidFill>
                  <a:schemeClr val="bg1">
                    <a:lumMod val="50000"/>
                  </a:schemeClr>
                </a:solidFill>
              </a:rPr>
              <a:t>shadowmaps</a:t>
            </a:r>
            <a:r>
              <a:rPr lang="fr-FR" sz="2000" dirty="0" smtClean="0">
                <a:solidFill>
                  <a:schemeClr val="bg1">
                    <a:lumMod val="50000"/>
                  </a:schemeClr>
                </a:solidFill>
              </a:rPr>
              <a:t>, not on </a:t>
            </a:r>
            <a:r>
              <a:rPr lang="fr-FR" sz="2000" dirty="0" err="1" smtClean="0">
                <a:solidFill>
                  <a:schemeClr val="bg1">
                    <a:lumMod val="50000"/>
                  </a:schemeClr>
                </a:solidFill>
              </a:rPr>
              <a:t>scene</a:t>
            </a:r>
            <a:endParaRPr lang="fr-FR" sz="2000" dirty="0">
              <a:solidFill>
                <a:schemeClr val="bg1">
                  <a:lumMod val="50000"/>
                </a:schemeClr>
              </a:solidFill>
            </a:endParaRPr>
          </a:p>
          <a:p>
            <a:pPr lvl="1">
              <a:buClr>
                <a:srgbClr val="27AA90"/>
              </a:buClr>
              <a:buFont typeface="Wingdings" pitchFamily="2" charset="2"/>
              <a:buChar char="§"/>
            </a:pPr>
            <a:r>
              <a:rPr lang="en-US" sz="2000" dirty="0" smtClean="0">
                <a:solidFill>
                  <a:schemeClr val="bg1">
                    <a:lumMod val="50000"/>
                  </a:schemeClr>
                </a:solidFill>
              </a:rPr>
              <a:t>Only last step depends on final screen information</a:t>
            </a:r>
          </a:p>
          <a:p>
            <a:pPr>
              <a:buClr>
                <a:srgbClr val="27AA90"/>
              </a:buClr>
              <a:buFont typeface="Wingdings" pitchFamily="2" charset="2"/>
              <a:buChar char="§"/>
            </a:pPr>
            <a:r>
              <a:rPr lang="en-US" b="0" i="0" dirty="0" smtClean="0">
                <a:solidFill>
                  <a:schemeClr val="bg1">
                    <a:lumMod val="50000"/>
                  </a:schemeClr>
                </a:solidFill>
              </a:rPr>
              <a:t>Multiple extensions possible</a:t>
            </a:r>
          </a:p>
          <a:p>
            <a:pPr lvl="1">
              <a:buClr>
                <a:srgbClr val="27AA90"/>
              </a:buClr>
              <a:buFont typeface="Wingdings" pitchFamily="2" charset="2"/>
              <a:buChar char="§"/>
            </a:pPr>
            <a:r>
              <a:rPr lang="en-US" sz="2000" dirty="0" smtClean="0">
                <a:solidFill>
                  <a:schemeClr val="bg1">
                    <a:lumMod val="50000"/>
                  </a:schemeClr>
                </a:solidFill>
              </a:rPr>
              <a:t>Every component can be swapped separately!</a:t>
            </a:r>
          </a:p>
          <a:p>
            <a:pPr lvl="1">
              <a:buClr>
                <a:srgbClr val="27AA90"/>
              </a:buClr>
              <a:buFont typeface="Wingdings" pitchFamily="2" charset="2"/>
              <a:buChar char="§"/>
            </a:pPr>
            <a:r>
              <a:rPr lang="en-US" sz="2000" dirty="0" smtClean="0">
                <a:solidFill>
                  <a:schemeClr val="bg1">
                    <a:lumMod val="50000"/>
                  </a:schemeClr>
                </a:solidFill>
              </a:rPr>
              <a:t>Artist authored / particle injected densities</a:t>
            </a:r>
          </a:p>
          <a:p>
            <a:pPr lvl="1">
              <a:buClr>
                <a:srgbClr val="27AA90"/>
              </a:buClr>
              <a:buFont typeface="Wingdings" pitchFamily="2" charset="2"/>
              <a:buChar char="§"/>
            </a:pPr>
            <a:r>
              <a:rPr lang="en-US" sz="2000" dirty="0" smtClean="0">
                <a:solidFill>
                  <a:schemeClr val="bg1">
                    <a:lumMod val="50000"/>
                  </a:schemeClr>
                </a:solidFill>
              </a:rPr>
              <a:t>Density maps</a:t>
            </a:r>
          </a:p>
          <a:p>
            <a:pPr lvl="1">
              <a:buClr>
                <a:srgbClr val="27AA90"/>
              </a:buClr>
              <a:buFont typeface="Wingdings" pitchFamily="2" charset="2"/>
              <a:buChar char="§"/>
            </a:pPr>
            <a:r>
              <a:rPr lang="en-US" sz="2000" b="0" i="0" dirty="0" smtClean="0">
                <a:solidFill>
                  <a:schemeClr val="bg1">
                    <a:lumMod val="50000"/>
                  </a:schemeClr>
                </a:solidFill>
              </a:rPr>
              <a:t>Physically based phase functions</a:t>
            </a:r>
          </a:p>
        </p:txBody>
      </p:sp>
    </p:spTree>
    <p:extLst>
      <p:ext uri="{BB962C8B-B14F-4D97-AF65-F5344CB8AC3E}">
        <p14:creationId xmlns:p14="http://schemas.microsoft.com/office/powerpoint/2010/main" val="3844117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500"/>
                                        <p:tgtEl>
                                          <p:spTgt spid="3">
                                            <p:txEl>
                                              <p:pRg st="5" end="5"/>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animEffect transition="in" filter="fade">
                                      <p:cBhvr>
                                        <p:cTn id="18" dur="500"/>
                                        <p:tgtEl>
                                          <p:spTgt spid="3">
                                            <p:txEl>
                                              <p:pRg st="6" end="6"/>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Effect transition="in" filter="fade">
                                      <p:cBhvr>
                                        <p:cTn id="21" dur="500"/>
                                        <p:tgtEl>
                                          <p:spTgt spid="3">
                                            <p:txEl>
                                              <p:pRg st="7" end="7"/>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8" end="8"/>
                                            </p:txEl>
                                          </p:spTgt>
                                        </p:tgtEl>
                                        <p:attrNameLst>
                                          <p:attrName>style.visibility</p:attrName>
                                        </p:attrNameLst>
                                      </p:cBhvr>
                                      <p:to>
                                        <p:strVal val="visible"/>
                                      </p:to>
                                    </p:set>
                                    <p:animEffect transition="in" filter="fade">
                                      <p:cBhvr>
                                        <p:cTn id="26" dur="500"/>
                                        <p:tgtEl>
                                          <p:spTgt spid="3">
                                            <p:txEl>
                                              <p:pRg st="8" end="8"/>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animEffect transition="in" filter="fade">
                                      <p:cBhvr>
                                        <p:cTn id="31" dur="500"/>
                                        <p:tgtEl>
                                          <p:spTgt spid="3">
                                            <p:txEl>
                                              <p:pRg st="9" end="9"/>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
                                            <p:txEl>
                                              <p:pRg st="10" end="10"/>
                                            </p:txEl>
                                          </p:spTgt>
                                        </p:tgtEl>
                                        <p:attrNameLst>
                                          <p:attrName>style.visibility</p:attrName>
                                        </p:attrNameLst>
                                      </p:cBhvr>
                                      <p:to>
                                        <p:strVal val="visible"/>
                                      </p:to>
                                    </p:set>
                                    <p:animEffect transition="in" filter="fade">
                                      <p:cBhvr>
                                        <p:cTn id="36"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bwronski\Desktop\Screenshot000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 xmlns:a14="http://schemas.microsoft.com/office/drawing/2010/main">
                <a:solidFill>
                  <a:srgbClr val="FFFFFF"/>
                </a:solidFill>
              </a14:hiddenFill>
            </a:ext>
          </a:extLst>
        </p:spPr>
      </p:pic>
      <p:sp>
        <p:nvSpPr>
          <p:cNvPr id="3" name="Rectangle 2"/>
          <p:cNvSpPr/>
          <p:nvPr/>
        </p:nvSpPr>
        <p:spPr>
          <a:xfrm>
            <a:off x="0" y="4171950"/>
            <a:ext cx="9144000" cy="523220"/>
          </a:xfrm>
          <a:prstGeom prst="rect">
            <a:avLst/>
          </a:prstGeom>
          <a:solidFill>
            <a:srgbClr val="000000"/>
          </a:solidFill>
        </p:spPr>
        <p:txBody>
          <a:bodyPr wrap="square" lIns="91440" tIns="45720" rIns="91440" bIns="45720">
            <a:spAutoFit/>
          </a:bodyPr>
          <a:lstStyle/>
          <a:p>
            <a:pPr algn="l"/>
            <a:r>
              <a:rPr lang="en-US" sz="28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  Screen Space Reflections</a:t>
            </a:r>
            <a:endParaRPr lang="en-US" sz="28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Tree>
    <p:extLst>
      <p:ext uri="{BB962C8B-B14F-4D97-AF65-F5344CB8AC3E}">
        <p14:creationId xmlns:p14="http://schemas.microsoft.com/office/powerpoint/2010/main" val="2848314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bwronski\Desktop\Screenshot000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 xmlns:a14="http://schemas.microsoft.com/office/drawing/2010/main">
                <a:solidFill>
                  <a:srgbClr val="FFFFFF"/>
                </a:solidFill>
              </a14:hiddenFill>
            </a:ext>
          </a:extLst>
        </p:spPr>
      </p:pic>
      <p:sp>
        <p:nvSpPr>
          <p:cNvPr id="4" name="Espace réservé du contenu 2"/>
          <p:cNvSpPr>
            <a:spLocks noGrp="1"/>
          </p:cNvSpPr>
          <p:nvPr/>
        </p:nvSpPr>
        <p:spPr>
          <a:xfrm>
            <a:off x="457200" y="819150"/>
            <a:ext cx="8229600" cy="3810000"/>
          </a:xfrm>
          <a:prstGeom prst="rect">
            <a:avLst/>
          </a:prstGeom>
          <a:solidFill>
            <a:schemeClr val="tx1">
              <a:alpha val="76000"/>
            </a:schemeClr>
          </a:solidFill>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b="1" i="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27AA90"/>
              </a:buClr>
              <a:buNone/>
            </a:pPr>
            <a:r>
              <a:rPr lang="en-US" sz="2800" i="0" dirty="0" smtClean="0">
                <a:solidFill>
                  <a:schemeClr val="bg1">
                    <a:lumMod val="50000"/>
                  </a:schemeClr>
                </a:solidFill>
              </a:rPr>
              <a:t>Screen-space reflections</a:t>
            </a:r>
            <a:endParaRPr lang="en-US" i="0" dirty="0" smtClean="0">
              <a:solidFill>
                <a:schemeClr val="bg1">
                  <a:lumMod val="50000"/>
                </a:schemeClr>
              </a:solidFill>
            </a:endParaRPr>
          </a:p>
          <a:p>
            <a:pPr>
              <a:buClr>
                <a:srgbClr val="27AA90"/>
              </a:buClr>
              <a:buFont typeface="Wingdings" pitchFamily="2" charset="2"/>
              <a:buChar char="§"/>
            </a:pPr>
            <a:endParaRPr lang="en-US" sz="1400" b="0" i="0" dirty="0">
              <a:solidFill>
                <a:schemeClr val="bg1">
                  <a:lumMod val="50000"/>
                </a:schemeClr>
              </a:solidFill>
            </a:endParaRPr>
          </a:p>
          <a:p>
            <a:pPr>
              <a:buClr>
                <a:srgbClr val="27AA90"/>
              </a:buClr>
              <a:buFont typeface="Wingdings" pitchFamily="2" charset="2"/>
              <a:buChar char="§"/>
            </a:pPr>
            <a:r>
              <a:rPr lang="en-US" b="0" i="0" dirty="0" smtClean="0">
                <a:solidFill>
                  <a:schemeClr val="bg1">
                    <a:lumMod val="50000"/>
                  </a:schemeClr>
                </a:solidFill>
              </a:rPr>
              <a:t>Any 3D oriented point can be reflector</a:t>
            </a:r>
            <a:endParaRPr lang="en-US" b="0" i="0" dirty="0">
              <a:solidFill>
                <a:schemeClr val="bg1">
                  <a:lumMod val="50000"/>
                </a:schemeClr>
              </a:solidFill>
            </a:endParaRPr>
          </a:p>
          <a:p>
            <a:pPr>
              <a:buClr>
                <a:srgbClr val="27AA90"/>
              </a:buClr>
              <a:buFont typeface="Wingdings" pitchFamily="2" charset="2"/>
              <a:buChar char="§"/>
            </a:pPr>
            <a:r>
              <a:rPr lang="en-US" b="0" i="0" dirty="0" smtClean="0">
                <a:solidFill>
                  <a:schemeClr val="bg1">
                    <a:lumMod val="50000"/>
                  </a:schemeClr>
                </a:solidFill>
              </a:rPr>
              <a:t>No additional pass</a:t>
            </a:r>
          </a:p>
          <a:p>
            <a:pPr lvl="1">
              <a:buClr>
                <a:srgbClr val="27AA90"/>
              </a:buClr>
              <a:buFont typeface="Wingdings" pitchFamily="2" charset="2"/>
              <a:buChar char="§"/>
            </a:pPr>
            <a:r>
              <a:rPr lang="pl-PL" sz="2000" dirty="0" smtClean="0">
                <a:solidFill>
                  <a:schemeClr val="bg1">
                    <a:lumMod val="50000"/>
                  </a:schemeClr>
                </a:solidFill>
              </a:rPr>
              <a:t>No CPU / GPU per-</a:t>
            </a:r>
            <a:r>
              <a:rPr lang="pl-PL" sz="2000" dirty="0" err="1" smtClean="0">
                <a:solidFill>
                  <a:schemeClr val="bg1">
                    <a:lumMod val="50000"/>
                  </a:schemeClr>
                </a:solidFill>
              </a:rPr>
              <a:t>object</a:t>
            </a:r>
            <a:r>
              <a:rPr lang="pl-PL" sz="2000" dirty="0" smtClean="0">
                <a:solidFill>
                  <a:schemeClr val="bg1">
                    <a:lumMod val="50000"/>
                  </a:schemeClr>
                </a:solidFill>
              </a:rPr>
              <a:t> </a:t>
            </a:r>
            <a:r>
              <a:rPr lang="pl-PL" sz="2000" dirty="0" err="1" smtClean="0">
                <a:solidFill>
                  <a:schemeClr val="bg1">
                    <a:lumMod val="50000"/>
                  </a:schemeClr>
                </a:solidFill>
              </a:rPr>
              <a:t>cost</a:t>
            </a:r>
            <a:endParaRPr lang="fr-FR" sz="2000" dirty="0">
              <a:solidFill>
                <a:schemeClr val="bg1">
                  <a:lumMod val="50000"/>
                </a:schemeClr>
              </a:solidFill>
            </a:endParaRPr>
          </a:p>
          <a:p>
            <a:pPr lvl="1">
              <a:buClr>
                <a:srgbClr val="27AA90"/>
              </a:buClr>
              <a:buFont typeface="Wingdings" pitchFamily="2" charset="2"/>
              <a:buChar char="§"/>
            </a:pPr>
            <a:r>
              <a:rPr lang="en-US" sz="2000" dirty="0" smtClean="0">
                <a:solidFill>
                  <a:schemeClr val="bg1">
                    <a:lumMod val="50000"/>
                  </a:schemeClr>
                </a:solidFill>
              </a:rPr>
              <a:t>Can be easily integrated in the engine</a:t>
            </a:r>
          </a:p>
          <a:p>
            <a:pPr>
              <a:buClr>
                <a:srgbClr val="27AA90"/>
              </a:buClr>
              <a:buFont typeface="Wingdings" pitchFamily="2" charset="2"/>
              <a:buChar char="§"/>
            </a:pPr>
            <a:r>
              <a:rPr lang="en-US" b="0" i="0" dirty="0" smtClean="0">
                <a:solidFill>
                  <a:schemeClr val="bg1">
                    <a:lumMod val="50000"/>
                  </a:schemeClr>
                </a:solidFill>
              </a:rPr>
              <a:t>Animated and dynamic objects</a:t>
            </a:r>
          </a:p>
          <a:p>
            <a:pPr>
              <a:buClr>
                <a:srgbClr val="27AA90"/>
              </a:buClr>
              <a:buFont typeface="Wingdings" pitchFamily="2" charset="2"/>
              <a:buChar char="§"/>
            </a:pPr>
            <a:r>
              <a:rPr lang="en-US" b="0" i="0" dirty="0" smtClean="0">
                <a:solidFill>
                  <a:schemeClr val="bg1">
                    <a:lumMod val="50000"/>
                  </a:schemeClr>
                </a:solidFill>
              </a:rPr>
              <a:t>Glossy / approximate reflections</a:t>
            </a:r>
          </a:p>
          <a:p>
            <a:pPr>
              <a:buClr>
                <a:srgbClr val="27AA90"/>
              </a:buClr>
              <a:buFont typeface="Wingdings" pitchFamily="2" charset="2"/>
              <a:buChar char="§"/>
            </a:pPr>
            <a:r>
              <a:rPr lang="en-US" b="0" i="0" dirty="0" smtClean="0">
                <a:solidFill>
                  <a:schemeClr val="bg1">
                    <a:lumMod val="50000"/>
                  </a:schemeClr>
                </a:solidFill>
              </a:rPr>
              <a:t>Good occlusion source for specular cube maps</a:t>
            </a:r>
          </a:p>
        </p:txBody>
      </p:sp>
    </p:spTree>
    <p:extLst>
      <p:ext uri="{BB962C8B-B14F-4D97-AF65-F5344CB8AC3E}">
        <p14:creationId xmlns:p14="http://schemas.microsoft.com/office/powerpoint/2010/main" val="350455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fade">
                                      <p:cBhvr>
                                        <p:cTn id="7" dur="500"/>
                                        <p:tgtEl>
                                          <p:spTgt spid="4">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4" end="4"/>
                                            </p:txEl>
                                          </p:spTgt>
                                        </p:tgtEl>
                                        <p:attrNameLst>
                                          <p:attrName>style.visibility</p:attrName>
                                        </p:attrNameLst>
                                      </p:cBhvr>
                                      <p:to>
                                        <p:strVal val="visible"/>
                                      </p:to>
                                    </p:set>
                                    <p:animEffect transition="in" filter="fade">
                                      <p:cBhvr>
                                        <p:cTn id="10" dur="500"/>
                                        <p:tgtEl>
                                          <p:spTgt spid="4">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
                                            <p:txEl>
                                              <p:pRg st="5" end="5"/>
                                            </p:txEl>
                                          </p:spTgt>
                                        </p:tgtEl>
                                        <p:attrNameLst>
                                          <p:attrName>style.visibility</p:attrName>
                                        </p:attrNameLst>
                                      </p:cBhvr>
                                      <p:to>
                                        <p:strVal val="visible"/>
                                      </p:to>
                                    </p:set>
                                    <p:animEffect transition="in" filter="fade">
                                      <p:cBhvr>
                                        <p:cTn id="13" dur="500"/>
                                        <p:tgtEl>
                                          <p:spTgt spid="4">
                                            <p:txEl>
                                              <p:pRg st="5" end="5"/>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
                                            <p:txEl>
                                              <p:pRg st="6" end="6"/>
                                            </p:txEl>
                                          </p:spTgt>
                                        </p:tgtEl>
                                        <p:attrNameLst>
                                          <p:attrName>style.visibility</p:attrName>
                                        </p:attrNameLst>
                                      </p:cBhvr>
                                      <p:to>
                                        <p:strVal val="visible"/>
                                      </p:to>
                                    </p:set>
                                    <p:animEffect transition="in" filter="fade">
                                      <p:cBhvr>
                                        <p:cTn id="18" dur="500"/>
                                        <p:tgtEl>
                                          <p:spTgt spid="4">
                                            <p:txEl>
                                              <p:pRg st="6" end="6"/>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
                                            <p:txEl>
                                              <p:pRg st="7" end="7"/>
                                            </p:txEl>
                                          </p:spTgt>
                                        </p:tgtEl>
                                        <p:attrNameLst>
                                          <p:attrName>style.visibility</p:attrName>
                                        </p:attrNameLst>
                                      </p:cBhvr>
                                      <p:to>
                                        <p:strVal val="visible"/>
                                      </p:to>
                                    </p:set>
                                    <p:animEffect transition="in" filter="fade">
                                      <p:cBhvr>
                                        <p:cTn id="23" dur="500"/>
                                        <p:tgtEl>
                                          <p:spTgt spid="4">
                                            <p:txEl>
                                              <p:pRg st="7" end="7"/>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
                                            <p:txEl>
                                              <p:pRg st="8" end="8"/>
                                            </p:txEl>
                                          </p:spTgt>
                                        </p:tgtEl>
                                        <p:attrNameLst>
                                          <p:attrName>style.visibility</p:attrName>
                                        </p:attrNameLst>
                                      </p:cBhvr>
                                      <p:to>
                                        <p:strVal val="visible"/>
                                      </p:to>
                                    </p:set>
                                    <p:animEffect transition="in" filter="fade">
                                      <p:cBhvr>
                                        <p:cTn id="28"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bwronski\Desktop\Screenshot0002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 xmlns:a14="http://schemas.microsoft.com/office/drawing/2010/main">
                <a:solidFill>
                  <a:srgbClr val="FFFFFF"/>
                </a:solidFill>
              </a14:hiddenFill>
            </a:ext>
          </a:extLst>
        </p:spPr>
      </p:pic>
      <p:sp>
        <p:nvSpPr>
          <p:cNvPr id="3" name="TextBox 2"/>
          <p:cNvSpPr txBox="1"/>
          <p:nvPr/>
        </p:nvSpPr>
        <p:spPr>
          <a:xfrm>
            <a:off x="172462" y="4476750"/>
            <a:ext cx="1503938" cy="461665"/>
          </a:xfrm>
          <a:prstGeom prst="rect">
            <a:avLst/>
          </a:prstGeom>
          <a:noFill/>
        </p:spPr>
        <p:txBody>
          <a:bodyPr wrap="none" rtlCol="0">
            <a:spAutoFit/>
          </a:bodyPr>
          <a:lstStyle/>
          <a:p>
            <a:r>
              <a:rPr lang="en-CA" dirty="0" smtClean="0"/>
              <a:t>Disabled</a:t>
            </a:r>
            <a:endParaRPr lang="fr-CA" dirty="0"/>
          </a:p>
        </p:txBody>
      </p:sp>
    </p:spTree>
    <p:extLst>
      <p:ext uri="{BB962C8B-B14F-4D97-AF65-F5344CB8AC3E}">
        <p14:creationId xmlns:p14="http://schemas.microsoft.com/office/powerpoint/2010/main" val="38508499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9" name="Content Placeholder 8"/>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0" y="0"/>
            <a:ext cx="9144000" cy="5143500"/>
          </a:xfrm>
        </p:spPr>
      </p:pic>
      <p:sp>
        <p:nvSpPr>
          <p:cNvPr id="3" name="Rectangle 2"/>
          <p:cNvSpPr/>
          <p:nvPr/>
        </p:nvSpPr>
        <p:spPr>
          <a:xfrm>
            <a:off x="0" y="4424516"/>
            <a:ext cx="9144000" cy="523220"/>
          </a:xfrm>
          <a:prstGeom prst="rect">
            <a:avLst/>
          </a:prstGeom>
          <a:solidFill>
            <a:srgbClr val="000000"/>
          </a:solidFill>
        </p:spPr>
        <p:txBody>
          <a:bodyPr wrap="square" lIns="91440" tIns="45720" rIns="91440" bIns="45720">
            <a:spAutoFit/>
          </a:bodyPr>
          <a:lstStyle/>
          <a:p>
            <a:pPr algn="l"/>
            <a:r>
              <a:rPr lang="en-US" sz="28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	Global Illumination</a:t>
            </a:r>
            <a:endParaRPr lang="en-US" sz="28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Tree>
    <p:extLst>
      <p:ext uri="{BB962C8B-B14F-4D97-AF65-F5344CB8AC3E}">
        <p14:creationId xmlns:p14="http://schemas.microsoft.com/office/powerpoint/2010/main" val="402470152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bwronski\Desktop\Screenshot000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 xmlns:a14="http://schemas.microsoft.com/office/drawing/2010/main">
                <a:solidFill>
                  <a:srgbClr val="FFFFFF"/>
                </a:solidFill>
              </a14:hiddenFill>
            </a:ext>
          </a:extLst>
        </p:spPr>
      </p:pic>
      <p:sp>
        <p:nvSpPr>
          <p:cNvPr id="3" name="TextBox 2"/>
          <p:cNvSpPr txBox="1"/>
          <p:nvPr/>
        </p:nvSpPr>
        <p:spPr>
          <a:xfrm>
            <a:off x="113036" y="4476750"/>
            <a:ext cx="1410964" cy="461665"/>
          </a:xfrm>
          <a:prstGeom prst="rect">
            <a:avLst/>
          </a:prstGeom>
          <a:noFill/>
        </p:spPr>
        <p:txBody>
          <a:bodyPr wrap="none" rtlCol="0">
            <a:spAutoFit/>
          </a:bodyPr>
          <a:lstStyle/>
          <a:p>
            <a:r>
              <a:rPr lang="en-CA" dirty="0" smtClean="0"/>
              <a:t>Enabled</a:t>
            </a:r>
            <a:endParaRPr lang="fr-CA" dirty="0"/>
          </a:p>
        </p:txBody>
      </p:sp>
      <p:sp>
        <p:nvSpPr>
          <p:cNvPr id="2" name="Oval 1"/>
          <p:cNvSpPr/>
          <p:nvPr/>
        </p:nvSpPr>
        <p:spPr bwMode="auto">
          <a:xfrm>
            <a:off x="3429000" y="1885950"/>
            <a:ext cx="1295400" cy="838200"/>
          </a:xfrm>
          <a:prstGeom prst="ellipse">
            <a:avLst/>
          </a:prstGeom>
          <a:solidFill>
            <a:schemeClr val="lt1">
              <a:alpha val="0"/>
            </a:schemeClr>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en-US" sz="2400" b="0" i="0" u="none" strike="noStrike" cap="none" normalizeH="0" baseline="0">
              <a:ln>
                <a:noFill/>
              </a:ln>
              <a:solidFill>
                <a:schemeClr val="tx1"/>
              </a:solidFill>
              <a:effectLst/>
              <a:latin typeface="Verdana" pitchFamily="45" charset="0"/>
            </a:endParaRPr>
          </a:p>
        </p:txBody>
      </p:sp>
      <p:sp>
        <p:nvSpPr>
          <p:cNvPr id="5" name="Oval 4"/>
          <p:cNvSpPr/>
          <p:nvPr/>
        </p:nvSpPr>
        <p:spPr bwMode="auto">
          <a:xfrm>
            <a:off x="5410200" y="2038350"/>
            <a:ext cx="1295400" cy="838200"/>
          </a:xfrm>
          <a:prstGeom prst="ellipse">
            <a:avLst/>
          </a:prstGeom>
          <a:solidFill>
            <a:schemeClr val="lt1">
              <a:alpha val="0"/>
            </a:schemeClr>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en-US" sz="2400" b="0" i="0" u="none" strike="noStrike" cap="none" normalizeH="0" baseline="0">
              <a:ln>
                <a:noFill/>
              </a:ln>
              <a:solidFill>
                <a:schemeClr val="tx1"/>
              </a:solidFill>
              <a:effectLst/>
              <a:latin typeface="Verdana" pitchFamily="45" charset="0"/>
            </a:endParaRPr>
          </a:p>
        </p:txBody>
      </p:sp>
      <p:sp>
        <p:nvSpPr>
          <p:cNvPr id="6" name="Oval 5"/>
          <p:cNvSpPr/>
          <p:nvPr/>
        </p:nvSpPr>
        <p:spPr bwMode="auto">
          <a:xfrm>
            <a:off x="6324600" y="2647950"/>
            <a:ext cx="1295400" cy="838200"/>
          </a:xfrm>
          <a:prstGeom prst="ellipse">
            <a:avLst/>
          </a:prstGeom>
          <a:solidFill>
            <a:schemeClr val="lt1">
              <a:alpha val="0"/>
            </a:schemeClr>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en-US" sz="2400" b="0" i="0" u="none" strike="noStrike" cap="none" normalizeH="0" baseline="0">
              <a:ln>
                <a:noFill/>
              </a:ln>
              <a:solidFill>
                <a:schemeClr val="tx1"/>
              </a:solidFill>
              <a:effectLst/>
              <a:latin typeface="Verdana" pitchFamily="45" charset="0"/>
            </a:endParaRPr>
          </a:p>
        </p:txBody>
      </p:sp>
    </p:spTree>
    <p:extLst>
      <p:ext uri="{BB962C8B-B14F-4D97-AF65-F5344CB8AC3E}">
        <p14:creationId xmlns:p14="http://schemas.microsoft.com/office/powerpoint/2010/main" val="2289378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3" descr="C:\Users\bwronski\Desktop\Screenshot000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11565" y="-2169044"/>
            <a:ext cx="20452321" cy="11504430"/>
          </a:xfrm>
          <a:prstGeom prst="rect">
            <a:avLst/>
          </a:prstGeom>
          <a:noFill/>
          <a:extLst>
            <a:ext uri="{909E8E84-426E-40dd-AFC4-6F175D3DCCD1}">
              <a14:hiddenFill xmlns="" xmlns:a14="http://schemas.microsoft.com/office/drawing/2010/main">
                <a:solidFill>
                  <a:srgbClr val="FFFFFF"/>
                </a:solidFill>
              </a14:hiddenFill>
            </a:ext>
          </a:extLst>
        </p:spPr>
      </p:pic>
      <p:sp>
        <p:nvSpPr>
          <p:cNvPr id="51" name="Rectangle 50"/>
          <p:cNvSpPr/>
          <p:nvPr/>
        </p:nvSpPr>
        <p:spPr>
          <a:xfrm>
            <a:off x="5220586" y="4465674"/>
            <a:ext cx="361507" cy="2977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cxnSp>
        <p:nvCxnSpPr>
          <p:cNvPr id="52" name="Straight Arrow Connector 51"/>
          <p:cNvCxnSpPr>
            <a:stCxn id="51" idx="0"/>
          </p:cNvCxnSpPr>
          <p:nvPr/>
        </p:nvCxnSpPr>
        <p:spPr>
          <a:xfrm flipV="1">
            <a:off x="5401340" y="3530009"/>
            <a:ext cx="0" cy="935665"/>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53" name="Straight Arrow Connector 52"/>
          <p:cNvCxnSpPr>
            <a:stCxn id="51" idx="0"/>
          </p:cNvCxnSpPr>
          <p:nvPr/>
        </p:nvCxnSpPr>
        <p:spPr>
          <a:xfrm flipV="1">
            <a:off x="5401340" y="3381153"/>
            <a:ext cx="95693" cy="1084521"/>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54" name="Rectangle 53"/>
          <p:cNvSpPr/>
          <p:nvPr/>
        </p:nvSpPr>
        <p:spPr>
          <a:xfrm>
            <a:off x="5220586" y="4167963"/>
            <a:ext cx="361507" cy="2977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55" name="Rectangle 54"/>
          <p:cNvSpPr/>
          <p:nvPr/>
        </p:nvSpPr>
        <p:spPr>
          <a:xfrm>
            <a:off x="5220586" y="3848985"/>
            <a:ext cx="361507" cy="2977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56" name="Rectangle 55"/>
          <p:cNvSpPr/>
          <p:nvPr/>
        </p:nvSpPr>
        <p:spPr>
          <a:xfrm>
            <a:off x="5224130" y="3551274"/>
            <a:ext cx="361507" cy="2977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57" name="Rectangle 56"/>
          <p:cNvSpPr/>
          <p:nvPr/>
        </p:nvSpPr>
        <p:spPr>
          <a:xfrm>
            <a:off x="5220585" y="3253563"/>
            <a:ext cx="361507" cy="2977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58" name="Rectangle 57"/>
          <p:cNvSpPr/>
          <p:nvPr/>
        </p:nvSpPr>
        <p:spPr>
          <a:xfrm>
            <a:off x="5575003" y="2955852"/>
            <a:ext cx="361507" cy="2977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59" name="Rectangle 58"/>
          <p:cNvSpPr/>
          <p:nvPr/>
        </p:nvSpPr>
        <p:spPr>
          <a:xfrm>
            <a:off x="5575003" y="2658141"/>
            <a:ext cx="361507" cy="297711"/>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60" name="Rectangle 59"/>
          <p:cNvSpPr/>
          <p:nvPr/>
        </p:nvSpPr>
        <p:spPr>
          <a:xfrm>
            <a:off x="5575003" y="2360430"/>
            <a:ext cx="361507" cy="297711"/>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61" name="Rectangle 60"/>
          <p:cNvSpPr/>
          <p:nvPr/>
        </p:nvSpPr>
        <p:spPr>
          <a:xfrm>
            <a:off x="5575003" y="2062719"/>
            <a:ext cx="361507" cy="297711"/>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62" name="Rectangle 61"/>
          <p:cNvSpPr/>
          <p:nvPr/>
        </p:nvSpPr>
        <p:spPr>
          <a:xfrm>
            <a:off x="5575003" y="1757920"/>
            <a:ext cx="361507" cy="297711"/>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63" name="Rectangle 62"/>
          <p:cNvSpPr/>
          <p:nvPr/>
        </p:nvSpPr>
        <p:spPr>
          <a:xfrm>
            <a:off x="5927648" y="1460209"/>
            <a:ext cx="361507" cy="297711"/>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64" name="Rectangle 63"/>
          <p:cNvSpPr/>
          <p:nvPr/>
        </p:nvSpPr>
        <p:spPr>
          <a:xfrm>
            <a:off x="5927648" y="1162497"/>
            <a:ext cx="361507" cy="297711"/>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65" name="Rectangle 64"/>
          <p:cNvSpPr/>
          <p:nvPr/>
        </p:nvSpPr>
        <p:spPr>
          <a:xfrm>
            <a:off x="5927648" y="864787"/>
            <a:ext cx="361507" cy="297711"/>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66" name="Rectangle 65"/>
          <p:cNvSpPr/>
          <p:nvPr/>
        </p:nvSpPr>
        <p:spPr>
          <a:xfrm>
            <a:off x="5927648" y="567076"/>
            <a:ext cx="361507" cy="297711"/>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67" name="Rectangle 66"/>
          <p:cNvSpPr/>
          <p:nvPr/>
        </p:nvSpPr>
        <p:spPr>
          <a:xfrm>
            <a:off x="5927648" y="251650"/>
            <a:ext cx="361507" cy="297711"/>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68" name="Rectangle 67"/>
          <p:cNvSpPr/>
          <p:nvPr/>
        </p:nvSpPr>
        <p:spPr>
          <a:xfrm>
            <a:off x="6289155" y="-46061"/>
            <a:ext cx="361507" cy="297711"/>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69" name="Rectangle 68"/>
          <p:cNvSpPr/>
          <p:nvPr/>
        </p:nvSpPr>
        <p:spPr>
          <a:xfrm>
            <a:off x="6289155" y="-343773"/>
            <a:ext cx="361507" cy="297711"/>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70" name="Rectangle 69"/>
          <p:cNvSpPr/>
          <p:nvPr/>
        </p:nvSpPr>
        <p:spPr>
          <a:xfrm>
            <a:off x="6289155" y="-641483"/>
            <a:ext cx="361507" cy="297711"/>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71" name="Rectangle 70"/>
          <p:cNvSpPr/>
          <p:nvPr/>
        </p:nvSpPr>
        <p:spPr>
          <a:xfrm>
            <a:off x="6289155" y="-939194"/>
            <a:ext cx="361507" cy="297711"/>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72" name="Rectangle 71"/>
          <p:cNvSpPr/>
          <p:nvPr/>
        </p:nvSpPr>
        <p:spPr>
          <a:xfrm>
            <a:off x="6289155" y="-1254620"/>
            <a:ext cx="361507" cy="297711"/>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3410147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2"/>
                                        </p:tgtEl>
                                      </p:cBhvr>
                                    </p:animEffect>
                                    <p:set>
                                      <p:cBhvr>
                                        <p:cTn id="12" dur="1" fill="hold">
                                          <p:stCondLst>
                                            <p:cond delay="499"/>
                                          </p:stCondLst>
                                        </p:cTn>
                                        <p:tgtEl>
                                          <p:spTgt spid="52"/>
                                        </p:tgtEl>
                                        <p:attrNameLst>
                                          <p:attrName>style.visibility</p:attrName>
                                        </p:attrNameLst>
                                      </p:cBhvr>
                                      <p:to>
                                        <p:strVal val="hidden"/>
                                      </p:to>
                                    </p:set>
                                  </p:childTnLst>
                                </p:cTn>
                              </p:par>
                              <p:par>
                                <p:cTn id="13" presetID="10" presetClass="exit" presetSubtype="0" fill="hold" grpId="0" nodeType="withEffect">
                                  <p:stCondLst>
                                    <p:cond delay="0"/>
                                  </p:stCondLst>
                                  <p:childTnLst>
                                    <p:animEffect transition="out" filter="fade">
                                      <p:cBhvr>
                                        <p:cTn id="14" dur="500"/>
                                        <p:tgtEl>
                                          <p:spTgt spid="51"/>
                                        </p:tgtEl>
                                      </p:cBhvr>
                                    </p:animEffect>
                                    <p:set>
                                      <p:cBhvr>
                                        <p:cTn id="15" dur="1" fill="hold">
                                          <p:stCondLst>
                                            <p:cond delay="499"/>
                                          </p:stCondLst>
                                        </p:cTn>
                                        <p:tgtEl>
                                          <p:spTgt spid="51"/>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fade">
                                      <p:cBhvr>
                                        <p:cTn id="20" dur="500"/>
                                        <p:tgtEl>
                                          <p:spTgt spid="5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500"/>
                                        <p:tgtEl>
                                          <p:spTgt spid="5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56"/>
                                        </p:tgtEl>
                                        <p:attrNameLst>
                                          <p:attrName>style.visibility</p:attrName>
                                        </p:attrNameLst>
                                      </p:cBhvr>
                                      <p:to>
                                        <p:strVal val="visible"/>
                                      </p:to>
                                    </p:set>
                                    <p:animEffect transition="in" filter="fade">
                                      <p:cBhvr>
                                        <p:cTn id="30" dur="500"/>
                                        <p:tgtEl>
                                          <p:spTgt spid="5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fade">
                                      <p:cBhvr>
                                        <p:cTn id="35" dur="500"/>
                                        <p:tgtEl>
                                          <p:spTgt spid="5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fade">
                                      <p:cBhvr>
                                        <p:cTn id="40" dur="500"/>
                                        <p:tgtEl>
                                          <p:spTgt spid="5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59"/>
                                        </p:tgtEl>
                                        <p:attrNameLst>
                                          <p:attrName>style.visibility</p:attrName>
                                        </p:attrNameLst>
                                      </p:cBhvr>
                                      <p:to>
                                        <p:strVal val="visible"/>
                                      </p:to>
                                    </p:set>
                                    <p:animEffect transition="in" filter="fade">
                                      <p:cBhvr>
                                        <p:cTn id="45" dur="500"/>
                                        <p:tgtEl>
                                          <p:spTgt spid="5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fade">
                                      <p:cBhvr>
                                        <p:cTn id="48" dur="500"/>
                                        <p:tgtEl>
                                          <p:spTgt spid="6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fade">
                                      <p:cBhvr>
                                        <p:cTn id="51" dur="500"/>
                                        <p:tgtEl>
                                          <p:spTgt spid="6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500"/>
                                        <p:tgtEl>
                                          <p:spTgt spid="6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63"/>
                                        </p:tgtEl>
                                        <p:attrNameLst>
                                          <p:attrName>style.visibility</p:attrName>
                                        </p:attrNameLst>
                                      </p:cBhvr>
                                      <p:to>
                                        <p:strVal val="visible"/>
                                      </p:to>
                                    </p:set>
                                    <p:animEffect transition="in" filter="fade">
                                      <p:cBhvr>
                                        <p:cTn id="57" dur="500"/>
                                        <p:tgtEl>
                                          <p:spTgt spid="6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64"/>
                                        </p:tgtEl>
                                        <p:attrNameLst>
                                          <p:attrName>style.visibility</p:attrName>
                                        </p:attrNameLst>
                                      </p:cBhvr>
                                      <p:to>
                                        <p:strVal val="visible"/>
                                      </p:to>
                                    </p:set>
                                    <p:animEffect transition="in" filter="fade">
                                      <p:cBhvr>
                                        <p:cTn id="60" dur="500"/>
                                        <p:tgtEl>
                                          <p:spTgt spid="6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65"/>
                                        </p:tgtEl>
                                        <p:attrNameLst>
                                          <p:attrName>style.visibility</p:attrName>
                                        </p:attrNameLst>
                                      </p:cBhvr>
                                      <p:to>
                                        <p:strVal val="visible"/>
                                      </p:to>
                                    </p:set>
                                    <p:animEffect transition="in" filter="fade">
                                      <p:cBhvr>
                                        <p:cTn id="63" dur="500"/>
                                        <p:tgtEl>
                                          <p:spTgt spid="6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66"/>
                                        </p:tgtEl>
                                        <p:attrNameLst>
                                          <p:attrName>style.visibility</p:attrName>
                                        </p:attrNameLst>
                                      </p:cBhvr>
                                      <p:to>
                                        <p:strVal val="visible"/>
                                      </p:to>
                                    </p:set>
                                    <p:animEffect transition="in" filter="fade">
                                      <p:cBhvr>
                                        <p:cTn id="66" dur="500"/>
                                        <p:tgtEl>
                                          <p:spTgt spid="6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67"/>
                                        </p:tgtEl>
                                        <p:attrNameLst>
                                          <p:attrName>style.visibility</p:attrName>
                                        </p:attrNameLst>
                                      </p:cBhvr>
                                      <p:to>
                                        <p:strVal val="visible"/>
                                      </p:to>
                                    </p:set>
                                    <p:animEffect transition="in" filter="fade">
                                      <p:cBhvr>
                                        <p:cTn id="69" dur="500"/>
                                        <p:tgtEl>
                                          <p:spTgt spid="67"/>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68"/>
                                        </p:tgtEl>
                                        <p:attrNameLst>
                                          <p:attrName>style.visibility</p:attrName>
                                        </p:attrNameLst>
                                      </p:cBhvr>
                                      <p:to>
                                        <p:strVal val="visible"/>
                                      </p:to>
                                    </p:set>
                                    <p:animEffect transition="in" filter="fade">
                                      <p:cBhvr>
                                        <p:cTn id="72" dur="500"/>
                                        <p:tgtEl>
                                          <p:spTgt spid="6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69"/>
                                        </p:tgtEl>
                                        <p:attrNameLst>
                                          <p:attrName>style.visibility</p:attrName>
                                        </p:attrNameLst>
                                      </p:cBhvr>
                                      <p:to>
                                        <p:strVal val="visible"/>
                                      </p:to>
                                    </p:set>
                                    <p:animEffect transition="in" filter="fade">
                                      <p:cBhvr>
                                        <p:cTn id="75" dur="500"/>
                                        <p:tgtEl>
                                          <p:spTgt spid="6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70"/>
                                        </p:tgtEl>
                                        <p:attrNameLst>
                                          <p:attrName>style.visibility</p:attrName>
                                        </p:attrNameLst>
                                      </p:cBhvr>
                                      <p:to>
                                        <p:strVal val="visible"/>
                                      </p:to>
                                    </p:set>
                                    <p:animEffect transition="in" filter="fade">
                                      <p:cBhvr>
                                        <p:cTn id="78" dur="500"/>
                                        <p:tgtEl>
                                          <p:spTgt spid="70"/>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fade">
                                      <p:cBhvr>
                                        <p:cTn id="81" dur="500"/>
                                        <p:tgtEl>
                                          <p:spTgt spid="71"/>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72"/>
                                        </p:tgtEl>
                                        <p:attrNameLst>
                                          <p:attrName>style.visibility</p:attrName>
                                        </p:attrNameLst>
                                      </p:cBhvr>
                                      <p:to>
                                        <p:strVal val="visible"/>
                                      </p:to>
                                    </p:set>
                                    <p:animEffect transition="in" filter="fade">
                                      <p:cBhvr>
                                        <p:cTn id="84"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63795" y="1775635"/>
            <a:ext cx="9090838" cy="3040915"/>
          </a:xfrm>
          <a:custGeom>
            <a:avLst/>
            <a:gdLst>
              <a:gd name="connsiteX0" fmla="*/ 0 w 9090838"/>
              <a:gd name="connsiteY0" fmla="*/ 2317901 h 3040915"/>
              <a:gd name="connsiteX1" fmla="*/ 53163 w 9090838"/>
              <a:gd name="connsiteY1" fmla="*/ 2275371 h 3040915"/>
              <a:gd name="connsiteX2" fmla="*/ 148856 w 9090838"/>
              <a:gd name="connsiteY2" fmla="*/ 2200943 h 3040915"/>
              <a:gd name="connsiteX3" fmla="*/ 212652 w 9090838"/>
              <a:gd name="connsiteY3" fmla="*/ 2158413 h 3040915"/>
              <a:gd name="connsiteX4" fmla="*/ 244549 w 9090838"/>
              <a:gd name="connsiteY4" fmla="*/ 2137148 h 3040915"/>
              <a:gd name="connsiteX5" fmla="*/ 276447 w 9090838"/>
              <a:gd name="connsiteY5" fmla="*/ 2105250 h 3040915"/>
              <a:gd name="connsiteX6" fmla="*/ 318977 w 9090838"/>
              <a:gd name="connsiteY6" fmla="*/ 2094618 h 3040915"/>
              <a:gd name="connsiteX7" fmla="*/ 361507 w 9090838"/>
              <a:gd name="connsiteY7" fmla="*/ 2073353 h 3040915"/>
              <a:gd name="connsiteX8" fmla="*/ 425303 w 9090838"/>
              <a:gd name="connsiteY8" fmla="*/ 2052087 h 3040915"/>
              <a:gd name="connsiteX9" fmla="*/ 457200 w 9090838"/>
              <a:gd name="connsiteY9" fmla="*/ 2041455 h 3040915"/>
              <a:gd name="connsiteX10" fmla="*/ 489098 w 9090838"/>
              <a:gd name="connsiteY10" fmla="*/ 2030822 h 3040915"/>
              <a:gd name="connsiteX11" fmla="*/ 531628 w 9090838"/>
              <a:gd name="connsiteY11" fmla="*/ 2020190 h 3040915"/>
              <a:gd name="connsiteX12" fmla="*/ 574158 w 9090838"/>
              <a:gd name="connsiteY12" fmla="*/ 1998925 h 3040915"/>
              <a:gd name="connsiteX13" fmla="*/ 648586 w 9090838"/>
              <a:gd name="connsiteY13" fmla="*/ 1988292 h 3040915"/>
              <a:gd name="connsiteX14" fmla="*/ 1116419 w 9090838"/>
              <a:gd name="connsiteY14" fmla="*/ 1998925 h 3040915"/>
              <a:gd name="connsiteX15" fmla="*/ 1169582 w 9090838"/>
              <a:gd name="connsiteY15" fmla="*/ 2009557 h 3040915"/>
              <a:gd name="connsiteX16" fmla="*/ 1201479 w 9090838"/>
              <a:gd name="connsiteY16" fmla="*/ 2020190 h 3040915"/>
              <a:gd name="connsiteX17" fmla="*/ 1339703 w 9090838"/>
              <a:gd name="connsiteY17" fmla="*/ 2041455 h 3040915"/>
              <a:gd name="connsiteX18" fmla="*/ 1382233 w 9090838"/>
              <a:gd name="connsiteY18" fmla="*/ 2052087 h 3040915"/>
              <a:gd name="connsiteX19" fmla="*/ 1435396 w 9090838"/>
              <a:gd name="connsiteY19" fmla="*/ 2062720 h 3040915"/>
              <a:gd name="connsiteX20" fmla="*/ 1499191 w 9090838"/>
              <a:gd name="connsiteY20" fmla="*/ 2094618 h 3040915"/>
              <a:gd name="connsiteX21" fmla="*/ 1573619 w 9090838"/>
              <a:gd name="connsiteY21" fmla="*/ 2137148 h 3040915"/>
              <a:gd name="connsiteX22" fmla="*/ 1616149 w 9090838"/>
              <a:gd name="connsiteY22" fmla="*/ 2158413 h 3040915"/>
              <a:gd name="connsiteX23" fmla="*/ 1679945 w 9090838"/>
              <a:gd name="connsiteY23" fmla="*/ 2200943 h 3040915"/>
              <a:gd name="connsiteX24" fmla="*/ 1701210 w 9090838"/>
              <a:gd name="connsiteY24" fmla="*/ 2232841 h 3040915"/>
              <a:gd name="connsiteX25" fmla="*/ 1743740 w 9090838"/>
              <a:gd name="connsiteY25" fmla="*/ 2264739 h 3040915"/>
              <a:gd name="connsiteX26" fmla="*/ 1754372 w 9090838"/>
              <a:gd name="connsiteY26" fmla="*/ 2296636 h 3040915"/>
              <a:gd name="connsiteX27" fmla="*/ 1796903 w 9090838"/>
              <a:gd name="connsiteY27" fmla="*/ 2339167 h 3040915"/>
              <a:gd name="connsiteX28" fmla="*/ 1818168 w 9090838"/>
              <a:gd name="connsiteY28" fmla="*/ 2371064 h 3040915"/>
              <a:gd name="connsiteX29" fmla="*/ 1850065 w 9090838"/>
              <a:gd name="connsiteY29" fmla="*/ 2445492 h 3040915"/>
              <a:gd name="connsiteX30" fmla="*/ 1871331 w 9090838"/>
              <a:gd name="connsiteY30" fmla="*/ 2466757 h 3040915"/>
              <a:gd name="connsiteX31" fmla="*/ 1913861 w 9090838"/>
              <a:gd name="connsiteY31" fmla="*/ 2530553 h 3040915"/>
              <a:gd name="connsiteX32" fmla="*/ 1956391 w 9090838"/>
              <a:gd name="connsiteY32" fmla="*/ 2562450 h 3040915"/>
              <a:gd name="connsiteX33" fmla="*/ 1988289 w 9090838"/>
              <a:gd name="connsiteY33" fmla="*/ 2594348 h 3040915"/>
              <a:gd name="connsiteX34" fmla="*/ 2009554 w 9090838"/>
              <a:gd name="connsiteY34" fmla="*/ 2636878 h 3040915"/>
              <a:gd name="connsiteX35" fmla="*/ 2052084 w 9090838"/>
              <a:gd name="connsiteY35" fmla="*/ 2658143 h 3040915"/>
              <a:gd name="connsiteX36" fmla="*/ 2083982 w 9090838"/>
              <a:gd name="connsiteY36" fmla="*/ 2690041 h 3040915"/>
              <a:gd name="connsiteX37" fmla="*/ 2147777 w 9090838"/>
              <a:gd name="connsiteY37" fmla="*/ 2732571 h 3040915"/>
              <a:gd name="connsiteX38" fmla="*/ 2179675 w 9090838"/>
              <a:gd name="connsiteY38" fmla="*/ 2753836 h 3040915"/>
              <a:gd name="connsiteX39" fmla="*/ 2200940 w 9090838"/>
              <a:gd name="connsiteY39" fmla="*/ 2796367 h 3040915"/>
              <a:gd name="connsiteX40" fmla="*/ 2286000 w 9090838"/>
              <a:gd name="connsiteY40" fmla="*/ 2838897 h 3040915"/>
              <a:gd name="connsiteX41" fmla="*/ 2307265 w 9090838"/>
              <a:gd name="connsiteY41" fmla="*/ 2870794 h 3040915"/>
              <a:gd name="connsiteX42" fmla="*/ 2371061 w 9090838"/>
              <a:gd name="connsiteY42" fmla="*/ 2913325 h 3040915"/>
              <a:gd name="connsiteX43" fmla="*/ 2466754 w 9090838"/>
              <a:gd name="connsiteY43" fmla="*/ 2955855 h 3040915"/>
              <a:gd name="connsiteX44" fmla="*/ 2530549 w 9090838"/>
              <a:gd name="connsiteY44" fmla="*/ 2966487 h 3040915"/>
              <a:gd name="connsiteX45" fmla="*/ 2594345 w 9090838"/>
              <a:gd name="connsiteY45" fmla="*/ 2987753 h 3040915"/>
              <a:gd name="connsiteX46" fmla="*/ 2753833 w 9090838"/>
              <a:gd name="connsiteY46" fmla="*/ 3009018 h 3040915"/>
              <a:gd name="connsiteX47" fmla="*/ 3072810 w 9090838"/>
              <a:gd name="connsiteY47" fmla="*/ 3030283 h 3040915"/>
              <a:gd name="connsiteX48" fmla="*/ 3211033 w 9090838"/>
              <a:gd name="connsiteY48" fmla="*/ 3040915 h 3040915"/>
              <a:gd name="connsiteX49" fmla="*/ 3700131 w 9090838"/>
              <a:gd name="connsiteY49" fmla="*/ 3030283 h 3040915"/>
              <a:gd name="connsiteX50" fmla="*/ 3774558 w 9090838"/>
              <a:gd name="connsiteY50" fmla="*/ 3009018 h 3040915"/>
              <a:gd name="connsiteX51" fmla="*/ 3859619 w 9090838"/>
              <a:gd name="connsiteY51" fmla="*/ 2987753 h 3040915"/>
              <a:gd name="connsiteX52" fmla="*/ 3923414 w 9090838"/>
              <a:gd name="connsiteY52" fmla="*/ 2966487 h 3040915"/>
              <a:gd name="connsiteX53" fmla="*/ 3955312 w 9090838"/>
              <a:gd name="connsiteY53" fmla="*/ 2955855 h 3040915"/>
              <a:gd name="connsiteX54" fmla="*/ 3987210 w 9090838"/>
              <a:gd name="connsiteY54" fmla="*/ 2934590 h 3040915"/>
              <a:gd name="connsiteX55" fmla="*/ 4019107 w 9090838"/>
              <a:gd name="connsiteY55" fmla="*/ 2923957 h 3040915"/>
              <a:gd name="connsiteX56" fmla="*/ 4040372 w 9090838"/>
              <a:gd name="connsiteY56" fmla="*/ 2892060 h 3040915"/>
              <a:gd name="connsiteX57" fmla="*/ 4093535 w 9090838"/>
              <a:gd name="connsiteY57" fmla="*/ 2849529 h 3040915"/>
              <a:gd name="connsiteX58" fmla="*/ 4146698 w 9090838"/>
              <a:gd name="connsiteY58" fmla="*/ 2806999 h 3040915"/>
              <a:gd name="connsiteX59" fmla="*/ 4210493 w 9090838"/>
              <a:gd name="connsiteY59" fmla="*/ 2764469 h 3040915"/>
              <a:gd name="connsiteX60" fmla="*/ 4221126 w 9090838"/>
              <a:gd name="connsiteY60" fmla="*/ 2732571 h 3040915"/>
              <a:gd name="connsiteX61" fmla="*/ 4284921 w 9090838"/>
              <a:gd name="connsiteY61" fmla="*/ 2679408 h 3040915"/>
              <a:gd name="connsiteX62" fmla="*/ 4327452 w 9090838"/>
              <a:gd name="connsiteY62" fmla="*/ 2615613 h 3040915"/>
              <a:gd name="connsiteX63" fmla="*/ 4380614 w 9090838"/>
              <a:gd name="connsiteY63" fmla="*/ 2573083 h 3040915"/>
              <a:gd name="connsiteX64" fmla="*/ 4391247 w 9090838"/>
              <a:gd name="connsiteY64" fmla="*/ 2541185 h 3040915"/>
              <a:gd name="connsiteX65" fmla="*/ 4444410 w 9090838"/>
              <a:gd name="connsiteY65" fmla="*/ 2466757 h 3040915"/>
              <a:gd name="connsiteX66" fmla="*/ 4508205 w 9090838"/>
              <a:gd name="connsiteY66" fmla="*/ 2371064 h 3040915"/>
              <a:gd name="connsiteX67" fmla="*/ 4529470 w 9090838"/>
              <a:gd name="connsiteY67" fmla="*/ 2339167 h 3040915"/>
              <a:gd name="connsiteX68" fmla="*/ 4561368 w 9090838"/>
              <a:gd name="connsiteY68" fmla="*/ 2307269 h 3040915"/>
              <a:gd name="connsiteX69" fmla="*/ 4582633 w 9090838"/>
              <a:gd name="connsiteY69" fmla="*/ 2264739 h 3040915"/>
              <a:gd name="connsiteX70" fmla="*/ 4625163 w 9090838"/>
              <a:gd name="connsiteY70" fmla="*/ 2200943 h 3040915"/>
              <a:gd name="connsiteX71" fmla="*/ 4646428 w 9090838"/>
              <a:gd name="connsiteY71" fmla="*/ 2169046 h 3040915"/>
              <a:gd name="connsiteX72" fmla="*/ 4678326 w 9090838"/>
              <a:gd name="connsiteY72" fmla="*/ 2094618 h 3040915"/>
              <a:gd name="connsiteX73" fmla="*/ 4699591 w 9090838"/>
              <a:gd name="connsiteY73" fmla="*/ 2062720 h 3040915"/>
              <a:gd name="connsiteX74" fmla="*/ 4720856 w 9090838"/>
              <a:gd name="connsiteY74" fmla="*/ 2020190 h 3040915"/>
              <a:gd name="connsiteX75" fmla="*/ 4731489 w 9090838"/>
              <a:gd name="connsiteY75" fmla="*/ 1988292 h 3040915"/>
              <a:gd name="connsiteX76" fmla="*/ 4784652 w 9090838"/>
              <a:gd name="connsiteY76" fmla="*/ 1924497 h 3040915"/>
              <a:gd name="connsiteX77" fmla="*/ 4837814 w 9090838"/>
              <a:gd name="connsiteY77" fmla="*/ 1828804 h 3040915"/>
              <a:gd name="connsiteX78" fmla="*/ 4901610 w 9090838"/>
              <a:gd name="connsiteY78" fmla="*/ 1733111 h 3040915"/>
              <a:gd name="connsiteX79" fmla="*/ 4922875 w 9090838"/>
              <a:gd name="connsiteY79" fmla="*/ 1701213 h 3040915"/>
              <a:gd name="connsiteX80" fmla="*/ 4954772 w 9090838"/>
              <a:gd name="connsiteY80" fmla="*/ 1690580 h 3040915"/>
              <a:gd name="connsiteX81" fmla="*/ 5039833 w 9090838"/>
              <a:gd name="connsiteY81" fmla="*/ 1626785 h 3040915"/>
              <a:gd name="connsiteX82" fmla="*/ 5071731 w 9090838"/>
              <a:gd name="connsiteY82" fmla="*/ 1605520 h 3040915"/>
              <a:gd name="connsiteX83" fmla="*/ 5114261 w 9090838"/>
              <a:gd name="connsiteY83" fmla="*/ 1584255 h 3040915"/>
              <a:gd name="connsiteX84" fmla="*/ 5146158 w 9090838"/>
              <a:gd name="connsiteY84" fmla="*/ 1562990 h 3040915"/>
              <a:gd name="connsiteX85" fmla="*/ 5188689 w 9090838"/>
              <a:gd name="connsiteY85" fmla="*/ 1541725 h 3040915"/>
              <a:gd name="connsiteX86" fmla="*/ 5231219 w 9090838"/>
              <a:gd name="connsiteY86" fmla="*/ 1509827 h 3040915"/>
              <a:gd name="connsiteX87" fmla="*/ 5305647 w 9090838"/>
              <a:gd name="connsiteY87" fmla="*/ 1499194 h 3040915"/>
              <a:gd name="connsiteX88" fmla="*/ 5337545 w 9090838"/>
              <a:gd name="connsiteY88" fmla="*/ 1488562 h 3040915"/>
              <a:gd name="connsiteX89" fmla="*/ 5380075 w 9090838"/>
              <a:gd name="connsiteY89" fmla="*/ 1467297 h 3040915"/>
              <a:gd name="connsiteX90" fmla="*/ 5422605 w 9090838"/>
              <a:gd name="connsiteY90" fmla="*/ 1456664 h 3040915"/>
              <a:gd name="connsiteX91" fmla="*/ 5454503 w 9090838"/>
              <a:gd name="connsiteY91" fmla="*/ 1435399 h 3040915"/>
              <a:gd name="connsiteX92" fmla="*/ 5539563 w 9090838"/>
              <a:gd name="connsiteY92" fmla="*/ 1414134 h 3040915"/>
              <a:gd name="connsiteX93" fmla="*/ 5613991 w 9090838"/>
              <a:gd name="connsiteY93" fmla="*/ 1382236 h 3040915"/>
              <a:gd name="connsiteX94" fmla="*/ 5677786 w 9090838"/>
              <a:gd name="connsiteY94" fmla="*/ 1339706 h 3040915"/>
              <a:gd name="connsiteX95" fmla="*/ 5699052 w 9090838"/>
              <a:gd name="connsiteY95" fmla="*/ 1318441 h 3040915"/>
              <a:gd name="connsiteX96" fmla="*/ 5773479 w 9090838"/>
              <a:gd name="connsiteY96" fmla="*/ 1286543 h 3040915"/>
              <a:gd name="connsiteX97" fmla="*/ 5805377 w 9090838"/>
              <a:gd name="connsiteY97" fmla="*/ 1265278 h 3040915"/>
              <a:gd name="connsiteX98" fmla="*/ 5911703 w 9090838"/>
              <a:gd name="connsiteY98" fmla="*/ 1233380 h 3040915"/>
              <a:gd name="connsiteX99" fmla="*/ 5986131 w 9090838"/>
              <a:gd name="connsiteY99" fmla="*/ 1222748 h 3040915"/>
              <a:gd name="connsiteX100" fmla="*/ 6018028 w 9090838"/>
              <a:gd name="connsiteY100" fmla="*/ 1212115 h 3040915"/>
              <a:gd name="connsiteX101" fmla="*/ 6294475 w 9090838"/>
              <a:gd name="connsiteY101" fmla="*/ 1222748 h 3040915"/>
              <a:gd name="connsiteX102" fmla="*/ 6326372 w 9090838"/>
              <a:gd name="connsiteY102" fmla="*/ 1233380 h 3040915"/>
              <a:gd name="connsiteX103" fmla="*/ 6677247 w 9090838"/>
              <a:gd name="connsiteY103" fmla="*/ 1244013 h 3040915"/>
              <a:gd name="connsiteX104" fmla="*/ 7389628 w 9090838"/>
              <a:gd name="connsiteY104" fmla="*/ 1244013 h 3040915"/>
              <a:gd name="connsiteX105" fmla="*/ 7474689 w 9090838"/>
              <a:gd name="connsiteY105" fmla="*/ 1222748 h 3040915"/>
              <a:gd name="connsiteX106" fmla="*/ 7538484 w 9090838"/>
              <a:gd name="connsiteY106" fmla="*/ 1201483 h 3040915"/>
              <a:gd name="connsiteX107" fmla="*/ 7570382 w 9090838"/>
              <a:gd name="connsiteY107" fmla="*/ 1180218 h 3040915"/>
              <a:gd name="connsiteX108" fmla="*/ 7634177 w 9090838"/>
              <a:gd name="connsiteY108" fmla="*/ 1158953 h 3040915"/>
              <a:gd name="connsiteX109" fmla="*/ 7666075 w 9090838"/>
              <a:gd name="connsiteY109" fmla="*/ 1137687 h 3040915"/>
              <a:gd name="connsiteX110" fmla="*/ 7708605 w 9090838"/>
              <a:gd name="connsiteY110" fmla="*/ 1063260 h 3040915"/>
              <a:gd name="connsiteX111" fmla="*/ 7729870 w 9090838"/>
              <a:gd name="connsiteY111" fmla="*/ 1041994 h 3040915"/>
              <a:gd name="connsiteX112" fmla="*/ 7751135 w 9090838"/>
              <a:gd name="connsiteY112" fmla="*/ 978199 h 3040915"/>
              <a:gd name="connsiteX113" fmla="*/ 7761768 w 9090838"/>
              <a:gd name="connsiteY113" fmla="*/ 946301 h 3040915"/>
              <a:gd name="connsiteX114" fmla="*/ 7793665 w 9090838"/>
              <a:gd name="connsiteY114" fmla="*/ 829343 h 3040915"/>
              <a:gd name="connsiteX115" fmla="*/ 7804298 w 9090838"/>
              <a:gd name="connsiteY115" fmla="*/ 712385 h 3040915"/>
              <a:gd name="connsiteX116" fmla="*/ 7814931 w 9090838"/>
              <a:gd name="connsiteY116" fmla="*/ 106329 h 3040915"/>
              <a:gd name="connsiteX117" fmla="*/ 7846828 w 9090838"/>
              <a:gd name="connsiteY117" fmla="*/ 85064 h 3040915"/>
              <a:gd name="connsiteX118" fmla="*/ 7953154 w 9090838"/>
              <a:gd name="connsiteY118" fmla="*/ 53167 h 3040915"/>
              <a:gd name="connsiteX119" fmla="*/ 8048847 w 9090838"/>
              <a:gd name="connsiteY119" fmla="*/ 31901 h 3040915"/>
              <a:gd name="connsiteX120" fmla="*/ 8187070 w 9090838"/>
              <a:gd name="connsiteY120" fmla="*/ 21269 h 3040915"/>
              <a:gd name="connsiteX121" fmla="*/ 8282763 w 9090838"/>
              <a:gd name="connsiteY121" fmla="*/ 10636 h 3040915"/>
              <a:gd name="connsiteX122" fmla="*/ 9090838 w 9090838"/>
              <a:gd name="connsiteY122" fmla="*/ 4 h 3040915"/>
              <a:gd name="connsiteX0" fmla="*/ 0 w 9090838"/>
              <a:gd name="connsiteY0" fmla="*/ 2317901 h 3040915"/>
              <a:gd name="connsiteX1" fmla="*/ 53163 w 9090838"/>
              <a:gd name="connsiteY1" fmla="*/ 2275371 h 3040915"/>
              <a:gd name="connsiteX2" fmla="*/ 148856 w 9090838"/>
              <a:gd name="connsiteY2" fmla="*/ 2200943 h 3040915"/>
              <a:gd name="connsiteX3" fmla="*/ 212652 w 9090838"/>
              <a:gd name="connsiteY3" fmla="*/ 2158413 h 3040915"/>
              <a:gd name="connsiteX4" fmla="*/ 244549 w 9090838"/>
              <a:gd name="connsiteY4" fmla="*/ 2137148 h 3040915"/>
              <a:gd name="connsiteX5" fmla="*/ 276447 w 9090838"/>
              <a:gd name="connsiteY5" fmla="*/ 2105250 h 3040915"/>
              <a:gd name="connsiteX6" fmla="*/ 318977 w 9090838"/>
              <a:gd name="connsiteY6" fmla="*/ 2094618 h 3040915"/>
              <a:gd name="connsiteX7" fmla="*/ 361507 w 9090838"/>
              <a:gd name="connsiteY7" fmla="*/ 2073353 h 3040915"/>
              <a:gd name="connsiteX8" fmla="*/ 425303 w 9090838"/>
              <a:gd name="connsiteY8" fmla="*/ 2052087 h 3040915"/>
              <a:gd name="connsiteX9" fmla="*/ 457200 w 9090838"/>
              <a:gd name="connsiteY9" fmla="*/ 2041455 h 3040915"/>
              <a:gd name="connsiteX10" fmla="*/ 489098 w 9090838"/>
              <a:gd name="connsiteY10" fmla="*/ 2030822 h 3040915"/>
              <a:gd name="connsiteX11" fmla="*/ 531628 w 9090838"/>
              <a:gd name="connsiteY11" fmla="*/ 2020190 h 3040915"/>
              <a:gd name="connsiteX12" fmla="*/ 574158 w 9090838"/>
              <a:gd name="connsiteY12" fmla="*/ 1998925 h 3040915"/>
              <a:gd name="connsiteX13" fmla="*/ 648586 w 9090838"/>
              <a:gd name="connsiteY13" fmla="*/ 1988292 h 3040915"/>
              <a:gd name="connsiteX14" fmla="*/ 1116419 w 9090838"/>
              <a:gd name="connsiteY14" fmla="*/ 1998925 h 3040915"/>
              <a:gd name="connsiteX15" fmla="*/ 1169582 w 9090838"/>
              <a:gd name="connsiteY15" fmla="*/ 2009557 h 3040915"/>
              <a:gd name="connsiteX16" fmla="*/ 1201479 w 9090838"/>
              <a:gd name="connsiteY16" fmla="*/ 2020190 h 3040915"/>
              <a:gd name="connsiteX17" fmla="*/ 1339703 w 9090838"/>
              <a:gd name="connsiteY17" fmla="*/ 2041455 h 3040915"/>
              <a:gd name="connsiteX18" fmla="*/ 1382233 w 9090838"/>
              <a:gd name="connsiteY18" fmla="*/ 2052087 h 3040915"/>
              <a:gd name="connsiteX19" fmla="*/ 1435396 w 9090838"/>
              <a:gd name="connsiteY19" fmla="*/ 2062720 h 3040915"/>
              <a:gd name="connsiteX20" fmla="*/ 1499191 w 9090838"/>
              <a:gd name="connsiteY20" fmla="*/ 2094618 h 3040915"/>
              <a:gd name="connsiteX21" fmla="*/ 1573619 w 9090838"/>
              <a:gd name="connsiteY21" fmla="*/ 2137148 h 3040915"/>
              <a:gd name="connsiteX22" fmla="*/ 1616149 w 9090838"/>
              <a:gd name="connsiteY22" fmla="*/ 2158413 h 3040915"/>
              <a:gd name="connsiteX23" fmla="*/ 1679945 w 9090838"/>
              <a:gd name="connsiteY23" fmla="*/ 2200943 h 3040915"/>
              <a:gd name="connsiteX24" fmla="*/ 1701210 w 9090838"/>
              <a:gd name="connsiteY24" fmla="*/ 2232841 h 3040915"/>
              <a:gd name="connsiteX25" fmla="*/ 1743740 w 9090838"/>
              <a:gd name="connsiteY25" fmla="*/ 2264739 h 3040915"/>
              <a:gd name="connsiteX26" fmla="*/ 1754372 w 9090838"/>
              <a:gd name="connsiteY26" fmla="*/ 2296636 h 3040915"/>
              <a:gd name="connsiteX27" fmla="*/ 1796903 w 9090838"/>
              <a:gd name="connsiteY27" fmla="*/ 2339167 h 3040915"/>
              <a:gd name="connsiteX28" fmla="*/ 1818168 w 9090838"/>
              <a:gd name="connsiteY28" fmla="*/ 2371064 h 3040915"/>
              <a:gd name="connsiteX29" fmla="*/ 1850065 w 9090838"/>
              <a:gd name="connsiteY29" fmla="*/ 2445492 h 3040915"/>
              <a:gd name="connsiteX30" fmla="*/ 1871331 w 9090838"/>
              <a:gd name="connsiteY30" fmla="*/ 2466757 h 3040915"/>
              <a:gd name="connsiteX31" fmla="*/ 1913861 w 9090838"/>
              <a:gd name="connsiteY31" fmla="*/ 2530553 h 3040915"/>
              <a:gd name="connsiteX32" fmla="*/ 1956391 w 9090838"/>
              <a:gd name="connsiteY32" fmla="*/ 2562450 h 3040915"/>
              <a:gd name="connsiteX33" fmla="*/ 1988289 w 9090838"/>
              <a:gd name="connsiteY33" fmla="*/ 2594348 h 3040915"/>
              <a:gd name="connsiteX34" fmla="*/ 2009554 w 9090838"/>
              <a:gd name="connsiteY34" fmla="*/ 2636878 h 3040915"/>
              <a:gd name="connsiteX35" fmla="*/ 2052084 w 9090838"/>
              <a:gd name="connsiteY35" fmla="*/ 2658143 h 3040915"/>
              <a:gd name="connsiteX36" fmla="*/ 2083982 w 9090838"/>
              <a:gd name="connsiteY36" fmla="*/ 2690041 h 3040915"/>
              <a:gd name="connsiteX37" fmla="*/ 2147777 w 9090838"/>
              <a:gd name="connsiteY37" fmla="*/ 2732571 h 3040915"/>
              <a:gd name="connsiteX38" fmla="*/ 2179675 w 9090838"/>
              <a:gd name="connsiteY38" fmla="*/ 2753836 h 3040915"/>
              <a:gd name="connsiteX39" fmla="*/ 2200940 w 9090838"/>
              <a:gd name="connsiteY39" fmla="*/ 2796367 h 3040915"/>
              <a:gd name="connsiteX40" fmla="*/ 2286000 w 9090838"/>
              <a:gd name="connsiteY40" fmla="*/ 2838897 h 3040915"/>
              <a:gd name="connsiteX41" fmla="*/ 2307265 w 9090838"/>
              <a:gd name="connsiteY41" fmla="*/ 2870794 h 3040915"/>
              <a:gd name="connsiteX42" fmla="*/ 2371061 w 9090838"/>
              <a:gd name="connsiteY42" fmla="*/ 2913325 h 3040915"/>
              <a:gd name="connsiteX43" fmla="*/ 2466754 w 9090838"/>
              <a:gd name="connsiteY43" fmla="*/ 2955855 h 3040915"/>
              <a:gd name="connsiteX44" fmla="*/ 2530549 w 9090838"/>
              <a:gd name="connsiteY44" fmla="*/ 2966487 h 3040915"/>
              <a:gd name="connsiteX45" fmla="*/ 2594345 w 9090838"/>
              <a:gd name="connsiteY45" fmla="*/ 2987753 h 3040915"/>
              <a:gd name="connsiteX46" fmla="*/ 2753833 w 9090838"/>
              <a:gd name="connsiteY46" fmla="*/ 3009018 h 3040915"/>
              <a:gd name="connsiteX47" fmla="*/ 3072810 w 9090838"/>
              <a:gd name="connsiteY47" fmla="*/ 3030283 h 3040915"/>
              <a:gd name="connsiteX48" fmla="*/ 3211033 w 9090838"/>
              <a:gd name="connsiteY48" fmla="*/ 3040915 h 3040915"/>
              <a:gd name="connsiteX49" fmla="*/ 3700131 w 9090838"/>
              <a:gd name="connsiteY49" fmla="*/ 3030283 h 3040915"/>
              <a:gd name="connsiteX50" fmla="*/ 3774558 w 9090838"/>
              <a:gd name="connsiteY50" fmla="*/ 3009018 h 3040915"/>
              <a:gd name="connsiteX51" fmla="*/ 3859619 w 9090838"/>
              <a:gd name="connsiteY51" fmla="*/ 2987753 h 3040915"/>
              <a:gd name="connsiteX52" fmla="*/ 3923414 w 9090838"/>
              <a:gd name="connsiteY52" fmla="*/ 2966487 h 3040915"/>
              <a:gd name="connsiteX53" fmla="*/ 3955312 w 9090838"/>
              <a:gd name="connsiteY53" fmla="*/ 2955855 h 3040915"/>
              <a:gd name="connsiteX54" fmla="*/ 3987210 w 9090838"/>
              <a:gd name="connsiteY54" fmla="*/ 2934590 h 3040915"/>
              <a:gd name="connsiteX55" fmla="*/ 4019107 w 9090838"/>
              <a:gd name="connsiteY55" fmla="*/ 2923957 h 3040915"/>
              <a:gd name="connsiteX56" fmla="*/ 4040372 w 9090838"/>
              <a:gd name="connsiteY56" fmla="*/ 2892060 h 3040915"/>
              <a:gd name="connsiteX57" fmla="*/ 4093535 w 9090838"/>
              <a:gd name="connsiteY57" fmla="*/ 2849529 h 3040915"/>
              <a:gd name="connsiteX58" fmla="*/ 4146698 w 9090838"/>
              <a:gd name="connsiteY58" fmla="*/ 2806999 h 3040915"/>
              <a:gd name="connsiteX59" fmla="*/ 4210493 w 9090838"/>
              <a:gd name="connsiteY59" fmla="*/ 2764469 h 3040915"/>
              <a:gd name="connsiteX60" fmla="*/ 4221126 w 9090838"/>
              <a:gd name="connsiteY60" fmla="*/ 2732571 h 3040915"/>
              <a:gd name="connsiteX61" fmla="*/ 4284921 w 9090838"/>
              <a:gd name="connsiteY61" fmla="*/ 2679408 h 3040915"/>
              <a:gd name="connsiteX62" fmla="*/ 4327452 w 9090838"/>
              <a:gd name="connsiteY62" fmla="*/ 2615613 h 3040915"/>
              <a:gd name="connsiteX63" fmla="*/ 4380614 w 9090838"/>
              <a:gd name="connsiteY63" fmla="*/ 2573083 h 3040915"/>
              <a:gd name="connsiteX64" fmla="*/ 4391247 w 9090838"/>
              <a:gd name="connsiteY64" fmla="*/ 2541185 h 3040915"/>
              <a:gd name="connsiteX65" fmla="*/ 4444410 w 9090838"/>
              <a:gd name="connsiteY65" fmla="*/ 2466757 h 3040915"/>
              <a:gd name="connsiteX66" fmla="*/ 4508205 w 9090838"/>
              <a:gd name="connsiteY66" fmla="*/ 2371064 h 3040915"/>
              <a:gd name="connsiteX67" fmla="*/ 4529470 w 9090838"/>
              <a:gd name="connsiteY67" fmla="*/ 2339167 h 3040915"/>
              <a:gd name="connsiteX68" fmla="*/ 4561368 w 9090838"/>
              <a:gd name="connsiteY68" fmla="*/ 2307269 h 3040915"/>
              <a:gd name="connsiteX69" fmla="*/ 4582633 w 9090838"/>
              <a:gd name="connsiteY69" fmla="*/ 2264739 h 3040915"/>
              <a:gd name="connsiteX70" fmla="*/ 4625163 w 9090838"/>
              <a:gd name="connsiteY70" fmla="*/ 2200943 h 3040915"/>
              <a:gd name="connsiteX71" fmla="*/ 4646428 w 9090838"/>
              <a:gd name="connsiteY71" fmla="*/ 2169046 h 3040915"/>
              <a:gd name="connsiteX72" fmla="*/ 4678326 w 9090838"/>
              <a:gd name="connsiteY72" fmla="*/ 2094618 h 3040915"/>
              <a:gd name="connsiteX73" fmla="*/ 4699591 w 9090838"/>
              <a:gd name="connsiteY73" fmla="*/ 2062720 h 3040915"/>
              <a:gd name="connsiteX74" fmla="*/ 4720856 w 9090838"/>
              <a:gd name="connsiteY74" fmla="*/ 2020190 h 3040915"/>
              <a:gd name="connsiteX75" fmla="*/ 4731489 w 9090838"/>
              <a:gd name="connsiteY75" fmla="*/ 1988292 h 3040915"/>
              <a:gd name="connsiteX76" fmla="*/ 4784652 w 9090838"/>
              <a:gd name="connsiteY76" fmla="*/ 1924497 h 3040915"/>
              <a:gd name="connsiteX77" fmla="*/ 4837814 w 9090838"/>
              <a:gd name="connsiteY77" fmla="*/ 1828804 h 3040915"/>
              <a:gd name="connsiteX78" fmla="*/ 4901610 w 9090838"/>
              <a:gd name="connsiteY78" fmla="*/ 1733111 h 3040915"/>
              <a:gd name="connsiteX79" fmla="*/ 4922875 w 9090838"/>
              <a:gd name="connsiteY79" fmla="*/ 1701213 h 3040915"/>
              <a:gd name="connsiteX80" fmla="*/ 4954772 w 9090838"/>
              <a:gd name="connsiteY80" fmla="*/ 1690580 h 3040915"/>
              <a:gd name="connsiteX81" fmla="*/ 5039833 w 9090838"/>
              <a:gd name="connsiteY81" fmla="*/ 1626785 h 3040915"/>
              <a:gd name="connsiteX82" fmla="*/ 5071731 w 9090838"/>
              <a:gd name="connsiteY82" fmla="*/ 1605520 h 3040915"/>
              <a:gd name="connsiteX83" fmla="*/ 5114261 w 9090838"/>
              <a:gd name="connsiteY83" fmla="*/ 1584255 h 3040915"/>
              <a:gd name="connsiteX84" fmla="*/ 5146158 w 9090838"/>
              <a:gd name="connsiteY84" fmla="*/ 1562990 h 3040915"/>
              <a:gd name="connsiteX85" fmla="*/ 5188689 w 9090838"/>
              <a:gd name="connsiteY85" fmla="*/ 1541725 h 3040915"/>
              <a:gd name="connsiteX86" fmla="*/ 5231219 w 9090838"/>
              <a:gd name="connsiteY86" fmla="*/ 1509827 h 3040915"/>
              <a:gd name="connsiteX87" fmla="*/ 5305647 w 9090838"/>
              <a:gd name="connsiteY87" fmla="*/ 1499194 h 3040915"/>
              <a:gd name="connsiteX88" fmla="*/ 5337545 w 9090838"/>
              <a:gd name="connsiteY88" fmla="*/ 1488562 h 3040915"/>
              <a:gd name="connsiteX89" fmla="*/ 5380075 w 9090838"/>
              <a:gd name="connsiteY89" fmla="*/ 1467297 h 3040915"/>
              <a:gd name="connsiteX90" fmla="*/ 5422605 w 9090838"/>
              <a:gd name="connsiteY90" fmla="*/ 1456664 h 3040915"/>
              <a:gd name="connsiteX91" fmla="*/ 5454503 w 9090838"/>
              <a:gd name="connsiteY91" fmla="*/ 1435399 h 3040915"/>
              <a:gd name="connsiteX92" fmla="*/ 5539563 w 9090838"/>
              <a:gd name="connsiteY92" fmla="*/ 1414134 h 3040915"/>
              <a:gd name="connsiteX93" fmla="*/ 5613991 w 9090838"/>
              <a:gd name="connsiteY93" fmla="*/ 1382236 h 3040915"/>
              <a:gd name="connsiteX94" fmla="*/ 5677786 w 9090838"/>
              <a:gd name="connsiteY94" fmla="*/ 1339706 h 3040915"/>
              <a:gd name="connsiteX95" fmla="*/ 5699052 w 9090838"/>
              <a:gd name="connsiteY95" fmla="*/ 1318441 h 3040915"/>
              <a:gd name="connsiteX96" fmla="*/ 5773479 w 9090838"/>
              <a:gd name="connsiteY96" fmla="*/ 1286543 h 3040915"/>
              <a:gd name="connsiteX97" fmla="*/ 5805377 w 9090838"/>
              <a:gd name="connsiteY97" fmla="*/ 1265278 h 3040915"/>
              <a:gd name="connsiteX98" fmla="*/ 5911703 w 9090838"/>
              <a:gd name="connsiteY98" fmla="*/ 1233380 h 3040915"/>
              <a:gd name="connsiteX99" fmla="*/ 5986131 w 9090838"/>
              <a:gd name="connsiteY99" fmla="*/ 1222748 h 3040915"/>
              <a:gd name="connsiteX100" fmla="*/ 6018028 w 9090838"/>
              <a:gd name="connsiteY100" fmla="*/ 1212115 h 3040915"/>
              <a:gd name="connsiteX101" fmla="*/ 6294475 w 9090838"/>
              <a:gd name="connsiteY101" fmla="*/ 1222748 h 3040915"/>
              <a:gd name="connsiteX102" fmla="*/ 6326372 w 9090838"/>
              <a:gd name="connsiteY102" fmla="*/ 1233380 h 3040915"/>
              <a:gd name="connsiteX103" fmla="*/ 6677247 w 9090838"/>
              <a:gd name="connsiteY103" fmla="*/ 1244013 h 3040915"/>
              <a:gd name="connsiteX104" fmla="*/ 7389628 w 9090838"/>
              <a:gd name="connsiteY104" fmla="*/ 1244013 h 3040915"/>
              <a:gd name="connsiteX105" fmla="*/ 7474689 w 9090838"/>
              <a:gd name="connsiteY105" fmla="*/ 1222748 h 3040915"/>
              <a:gd name="connsiteX106" fmla="*/ 7538484 w 9090838"/>
              <a:gd name="connsiteY106" fmla="*/ 1201483 h 3040915"/>
              <a:gd name="connsiteX107" fmla="*/ 7570382 w 9090838"/>
              <a:gd name="connsiteY107" fmla="*/ 1180218 h 3040915"/>
              <a:gd name="connsiteX108" fmla="*/ 7634177 w 9090838"/>
              <a:gd name="connsiteY108" fmla="*/ 1158953 h 3040915"/>
              <a:gd name="connsiteX109" fmla="*/ 7666075 w 9090838"/>
              <a:gd name="connsiteY109" fmla="*/ 1137687 h 3040915"/>
              <a:gd name="connsiteX110" fmla="*/ 7708605 w 9090838"/>
              <a:gd name="connsiteY110" fmla="*/ 1063260 h 3040915"/>
              <a:gd name="connsiteX111" fmla="*/ 7729870 w 9090838"/>
              <a:gd name="connsiteY111" fmla="*/ 1041994 h 3040915"/>
              <a:gd name="connsiteX112" fmla="*/ 7751135 w 9090838"/>
              <a:gd name="connsiteY112" fmla="*/ 978199 h 3040915"/>
              <a:gd name="connsiteX113" fmla="*/ 7761768 w 9090838"/>
              <a:gd name="connsiteY113" fmla="*/ 946301 h 3040915"/>
              <a:gd name="connsiteX114" fmla="*/ 7793665 w 9090838"/>
              <a:gd name="connsiteY114" fmla="*/ 829343 h 3040915"/>
              <a:gd name="connsiteX115" fmla="*/ 7804298 w 9090838"/>
              <a:gd name="connsiteY115" fmla="*/ 712385 h 3040915"/>
              <a:gd name="connsiteX116" fmla="*/ 7814931 w 9090838"/>
              <a:gd name="connsiteY116" fmla="*/ 106329 h 3040915"/>
              <a:gd name="connsiteX117" fmla="*/ 7846828 w 9090838"/>
              <a:gd name="connsiteY117" fmla="*/ 85064 h 3040915"/>
              <a:gd name="connsiteX118" fmla="*/ 7953154 w 9090838"/>
              <a:gd name="connsiteY118" fmla="*/ 53167 h 3040915"/>
              <a:gd name="connsiteX119" fmla="*/ 8048847 w 9090838"/>
              <a:gd name="connsiteY119" fmla="*/ 31901 h 3040915"/>
              <a:gd name="connsiteX120" fmla="*/ 8187070 w 9090838"/>
              <a:gd name="connsiteY120" fmla="*/ 21269 h 3040915"/>
              <a:gd name="connsiteX121" fmla="*/ 8282763 w 9090838"/>
              <a:gd name="connsiteY121" fmla="*/ 10636 h 3040915"/>
              <a:gd name="connsiteX122" fmla="*/ 9090838 w 9090838"/>
              <a:gd name="connsiteY122" fmla="*/ 4 h 3040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9090838" h="3040915">
                <a:moveTo>
                  <a:pt x="0" y="2317901"/>
                </a:moveTo>
                <a:cubicBezTo>
                  <a:pt x="17721" y="2303724"/>
                  <a:pt x="36371" y="2290637"/>
                  <a:pt x="53163" y="2275371"/>
                </a:cubicBezTo>
                <a:cubicBezTo>
                  <a:pt x="136208" y="2199876"/>
                  <a:pt x="84207" y="2222493"/>
                  <a:pt x="148856" y="2200943"/>
                </a:cubicBezTo>
                <a:cubicBezTo>
                  <a:pt x="209325" y="2140476"/>
                  <a:pt x="151100" y="2189189"/>
                  <a:pt x="212652" y="2158413"/>
                </a:cubicBezTo>
                <a:cubicBezTo>
                  <a:pt x="224081" y="2152698"/>
                  <a:pt x="234732" y="2145329"/>
                  <a:pt x="244549" y="2137148"/>
                </a:cubicBezTo>
                <a:cubicBezTo>
                  <a:pt x="256101" y="2127522"/>
                  <a:pt x="263391" y="2112710"/>
                  <a:pt x="276447" y="2105250"/>
                </a:cubicBezTo>
                <a:cubicBezTo>
                  <a:pt x="289135" y="2098000"/>
                  <a:pt x="304800" y="2098162"/>
                  <a:pt x="318977" y="2094618"/>
                </a:cubicBezTo>
                <a:cubicBezTo>
                  <a:pt x="333154" y="2087530"/>
                  <a:pt x="346791" y="2079240"/>
                  <a:pt x="361507" y="2073353"/>
                </a:cubicBezTo>
                <a:cubicBezTo>
                  <a:pt x="382319" y="2065028"/>
                  <a:pt x="404038" y="2059176"/>
                  <a:pt x="425303" y="2052087"/>
                </a:cubicBezTo>
                <a:lnTo>
                  <a:pt x="457200" y="2041455"/>
                </a:lnTo>
                <a:cubicBezTo>
                  <a:pt x="467833" y="2037911"/>
                  <a:pt x="478225" y="2033540"/>
                  <a:pt x="489098" y="2030822"/>
                </a:cubicBezTo>
                <a:lnTo>
                  <a:pt x="531628" y="2020190"/>
                </a:lnTo>
                <a:cubicBezTo>
                  <a:pt x="545805" y="2013102"/>
                  <a:pt x="558867" y="2003095"/>
                  <a:pt x="574158" y="1998925"/>
                </a:cubicBezTo>
                <a:cubicBezTo>
                  <a:pt x="598336" y="1992331"/>
                  <a:pt x="623525" y="1988292"/>
                  <a:pt x="648586" y="1988292"/>
                </a:cubicBezTo>
                <a:cubicBezTo>
                  <a:pt x="804571" y="1988292"/>
                  <a:pt x="960475" y="1995381"/>
                  <a:pt x="1116419" y="1998925"/>
                </a:cubicBezTo>
                <a:cubicBezTo>
                  <a:pt x="1134140" y="2002469"/>
                  <a:pt x="1152050" y="2005174"/>
                  <a:pt x="1169582" y="2009557"/>
                </a:cubicBezTo>
                <a:cubicBezTo>
                  <a:pt x="1180455" y="2012275"/>
                  <a:pt x="1190538" y="2017759"/>
                  <a:pt x="1201479" y="2020190"/>
                </a:cubicBezTo>
                <a:cubicBezTo>
                  <a:pt x="1247694" y="2030460"/>
                  <a:pt x="1293107" y="2032983"/>
                  <a:pt x="1339703" y="2041455"/>
                </a:cubicBezTo>
                <a:cubicBezTo>
                  <a:pt x="1354080" y="2044069"/>
                  <a:pt x="1367968" y="2048917"/>
                  <a:pt x="1382233" y="2052087"/>
                </a:cubicBezTo>
                <a:cubicBezTo>
                  <a:pt x="1399875" y="2056007"/>
                  <a:pt x="1417675" y="2059176"/>
                  <a:pt x="1435396" y="2062720"/>
                </a:cubicBezTo>
                <a:cubicBezTo>
                  <a:pt x="1496692" y="2103585"/>
                  <a:pt x="1437564" y="2068206"/>
                  <a:pt x="1499191" y="2094618"/>
                </a:cubicBezTo>
                <a:cubicBezTo>
                  <a:pt x="1563451" y="2122158"/>
                  <a:pt x="1520228" y="2106639"/>
                  <a:pt x="1573619" y="2137148"/>
                </a:cubicBezTo>
                <a:cubicBezTo>
                  <a:pt x="1587381" y="2145012"/>
                  <a:pt x="1602558" y="2150258"/>
                  <a:pt x="1616149" y="2158413"/>
                </a:cubicBezTo>
                <a:cubicBezTo>
                  <a:pt x="1638065" y="2171562"/>
                  <a:pt x="1679945" y="2200943"/>
                  <a:pt x="1679945" y="2200943"/>
                </a:cubicBezTo>
                <a:cubicBezTo>
                  <a:pt x="1687033" y="2211576"/>
                  <a:pt x="1692174" y="2223805"/>
                  <a:pt x="1701210" y="2232841"/>
                </a:cubicBezTo>
                <a:cubicBezTo>
                  <a:pt x="1713740" y="2245372"/>
                  <a:pt x="1732395" y="2251125"/>
                  <a:pt x="1743740" y="2264739"/>
                </a:cubicBezTo>
                <a:cubicBezTo>
                  <a:pt x="1750915" y="2273349"/>
                  <a:pt x="1747858" y="2287516"/>
                  <a:pt x="1754372" y="2296636"/>
                </a:cubicBezTo>
                <a:cubicBezTo>
                  <a:pt x="1766025" y="2312951"/>
                  <a:pt x="1785782" y="2322485"/>
                  <a:pt x="1796903" y="2339167"/>
                </a:cubicBezTo>
                <a:lnTo>
                  <a:pt x="1818168" y="2371064"/>
                </a:lnTo>
                <a:cubicBezTo>
                  <a:pt x="1827619" y="2399418"/>
                  <a:pt x="1832546" y="2419214"/>
                  <a:pt x="1850065" y="2445492"/>
                </a:cubicBezTo>
                <a:cubicBezTo>
                  <a:pt x="1855626" y="2453833"/>
                  <a:pt x="1865316" y="2458737"/>
                  <a:pt x="1871331" y="2466757"/>
                </a:cubicBezTo>
                <a:cubicBezTo>
                  <a:pt x="1886666" y="2487203"/>
                  <a:pt x="1893415" y="2515219"/>
                  <a:pt x="1913861" y="2530553"/>
                </a:cubicBezTo>
                <a:cubicBezTo>
                  <a:pt x="1928038" y="2541185"/>
                  <a:pt x="1942936" y="2550918"/>
                  <a:pt x="1956391" y="2562450"/>
                </a:cubicBezTo>
                <a:cubicBezTo>
                  <a:pt x="1967808" y="2572236"/>
                  <a:pt x="1979549" y="2582112"/>
                  <a:pt x="1988289" y="2594348"/>
                </a:cubicBezTo>
                <a:cubicBezTo>
                  <a:pt x="1997502" y="2607246"/>
                  <a:pt x="1998346" y="2625670"/>
                  <a:pt x="2009554" y="2636878"/>
                </a:cubicBezTo>
                <a:cubicBezTo>
                  <a:pt x="2020762" y="2648086"/>
                  <a:pt x="2039186" y="2648930"/>
                  <a:pt x="2052084" y="2658143"/>
                </a:cubicBezTo>
                <a:cubicBezTo>
                  <a:pt x="2064320" y="2666883"/>
                  <a:pt x="2072113" y="2680809"/>
                  <a:pt x="2083982" y="2690041"/>
                </a:cubicBezTo>
                <a:cubicBezTo>
                  <a:pt x="2104156" y="2705732"/>
                  <a:pt x="2126512" y="2718394"/>
                  <a:pt x="2147777" y="2732571"/>
                </a:cubicBezTo>
                <a:lnTo>
                  <a:pt x="2179675" y="2753836"/>
                </a:lnTo>
                <a:cubicBezTo>
                  <a:pt x="2186763" y="2768013"/>
                  <a:pt x="2188563" y="2786465"/>
                  <a:pt x="2200940" y="2796367"/>
                </a:cubicBezTo>
                <a:cubicBezTo>
                  <a:pt x="2225693" y="2816170"/>
                  <a:pt x="2286000" y="2838897"/>
                  <a:pt x="2286000" y="2838897"/>
                </a:cubicBezTo>
                <a:cubicBezTo>
                  <a:pt x="2293088" y="2849529"/>
                  <a:pt x="2297648" y="2862379"/>
                  <a:pt x="2307265" y="2870794"/>
                </a:cubicBezTo>
                <a:cubicBezTo>
                  <a:pt x="2326499" y="2887624"/>
                  <a:pt x="2349796" y="2899148"/>
                  <a:pt x="2371061" y="2913325"/>
                </a:cubicBezTo>
                <a:cubicBezTo>
                  <a:pt x="2407183" y="2937407"/>
                  <a:pt x="2416140" y="2947420"/>
                  <a:pt x="2466754" y="2955855"/>
                </a:cubicBezTo>
                <a:lnTo>
                  <a:pt x="2530549" y="2966487"/>
                </a:lnTo>
                <a:cubicBezTo>
                  <a:pt x="2551814" y="2973576"/>
                  <a:pt x="2572155" y="2984583"/>
                  <a:pt x="2594345" y="2987753"/>
                </a:cubicBezTo>
                <a:lnTo>
                  <a:pt x="2753833" y="3009018"/>
                </a:lnTo>
                <a:cubicBezTo>
                  <a:pt x="2940882" y="3033958"/>
                  <a:pt x="2699536" y="3009546"/>
                  <a:pt x="3072810" y="3030283"/>
                </a:cubicBezTo>
                <a:cubicBezTo>
                  <a:pt x="3118949" y="3032846"/>
                  <a:pt x="3164959" y="3037371"/>
                  <a:pt x="3211033" y="3040915"/>
                </a:cubicBezTo>
                <a:lnTo>
                  <a:pt x="3700131" y="3030283"/>
                </a:lnTo>
                <a:cubicBezTo>
                  <a:pt x="3720879" y="3029453"/>
                  <a:pt x="3753842" y="3014668"/>
                  <a:pt x="3774558" y="3009018"/>
                </a:cubicBezTo>
                <a:cubicBezTo>
                  <a:pt x="3802754" y="3001328"/>
                  <a:pt x="3831893" y="2996996"/>
                  <a:pt x="3859619" y="2987753"/>
                </a:cubicBezTo>
                <a:lnTo>
                  <a:pt x="3923414" y="2966487"/>
                </a:lnTo>
                <a:lnTo>
                  <a:pt x="3955312" y="2955855"/>
                </a:lnTo>
                <a:cubicBezTo>
                  <a:pt x="3965945" y="2948767"/>
                  <a:pt x="3975780" y="2940305"/>
                  <a:pt x="3987210" y="2934590"/>
                </a:cubicBezTo>
                <a:cubicBezTo>
                  <a:pt x="3997234" y="2929578"/>
                  <a:pt x="4010355" y="2930958"/>
                  <a:pt x="4019107" y="2923957"/>
                </a:cubicBezTo>
                <a:cubicBezTo>
                  <a:pt x="4029085" y="2915974"/>
                  <a:pt x="4032389" y="2902038"/>
                  <a:pt x="4040372" y="2892060"/>
                </a:cubicBezTo>
                <a:cubicBezTo>
                  <a:pt x="4057688" y="2870416"/>
                  <a:pt x="4069850" y="2865319"/>
                  <a:pt x="4093535" y="2849529"/>
                </a:cubicBezTo>
                <a:cubicBezTo>
                  <a:pt x="4132826" y="2790593"/>
                  <a:pt x="4092320" y="2837209"/>
                  <a:pt x="4146698" y="2806999"/>
                </a:cubicBezTo>
                <a:cubicBezTo>
                  <a:pt x="4169039" y="2794587"/>
                  <a:pt x="4210493" y="2764469"/>
                  <a:pt x="4210493" y="2764469"/>
                </a:cubicBezTo>
                <a:cubicBezTo>
                  <a:pt x="4214037" y="2753836"/>
                  <a:pt x="4214909" y="2741896"/>
                  <a:pt x="4221126" y="2732571"/>
                </a:cubicBezTo>
                <a:cubicBezTo>
                  <a:pt x="4237499" y="2708011"/>
                  <a:pt x="4261384" y="2695099"/>
                  <a:pt x="4284921" y="2679408"/>
                </a:cubicBezTo>
                <a:cubicBezTo>
                  <a:pt x="4304252" y="2602088"/>
                  <a:pt x="4278500" y="2664565"/>
                  <a:pt x="4327452" y="2615613"/>
                </a:cubicBezTo>
                <a:cubicBezTo>
                  <a:pt x="4375546" y="2567519"/>
                  <a:pt x="4318517" y="2593781"/>
                  <a:pt x="4380614" y="2573083"/>
                </a:cubicBezTo>
                <a:cubicBezTo>
                  <a:pt x="4384158" y="2562450"/>
                  <a:pt x="4386235" y="2551210"/>
                  <a:pt x="4391247" y="2541185"/>
                </a:cubicBezTo>
                <a:cubicBezTo>
                  <a:pt x="4399891" y="2523897"/>
                  <a:pt x="4435978" y="2478803"/>
                  <a:pt x="4444410" y="2466757"/>
                </a:cubicBezTo>
                <a:cubicBezTo>
                  <a:pt x="4444433" y="2466724"/>
                  <a:pt x="4497561" y="2387030"/>
                  <a:pt x="4508205" y="2371064"/>
                </a:cubicBezTo>
                <a:cubicBezTo>
                  <a:pt x="4515293" y="2360432"/>
                  <a:pt x="4520434" y="2348203"/>
                  <a:pt x="4529470" y="2339167"/>
                </a:cubicBezTo>
                <a:cubicBezTo>
                  <a:pt x="4540103" y="2328534"/>
                  <a:pt x="4552628" y="2319505"/>
                  <a:pt x="4561368" y="2307269"/>
                </a:cubicBezTo>
                <a:cubicBezTo>
                  <a:pt x="4570581" y="2294371"/>
                  <a:pt x="4574478" y="2278330"/>
                  <a:pt x="4582633" y="2264739"/>
                </a:cubicBezTo>
                <a:cubicBezTo>
                  <a:pt x="4595782" y="2242823"/>
                  <a:pt x="4610986" y="2222208"/>
                  <a:pt x="4625163" y="2200943"/>
                </a:cubicBezTo>
                <a:cubicBezTo>
                  <a:pt x="4632251" y="2190311"/>
                  <a:pt x="4642387" y="2181169"/>
                  <a:pt x="4646428" y="2169046"/>
                </a:cubicBezTo>
                <a:cubicBezTo>
                  <a:pt x="4658357" y="2133260"/>
                  <a:pt x="4657304" y="2131406"/>
                  <a:pt x="4678326" y="2094618"/>
                </a:cubicBezTo>
                <a:cubicBezTo>
                  <a:pt x="4684666" y="2083523"/>
                  <a:pt x="4693251" y="2073815"/>
                  <a:pt x="4699591" y="2062720"/>
                </a:cubicBezTo>
                <a:cubicBezTo>
                  <a:pt x="4707455" y="2048958"/>
                  <a:pt x="4714612" y="2034758"/>
                  <a:pt x="4720856" y="2020190"/>
                </a:cubicBezTo>
                <a:cubicBezTo>
                  <a:pt x="4725271" y="2009888"/>
                  <a:pt x="4726477" y="1998317"/>
                  <a:pt x="4731489" y="1988292"/>
                </a:cubicBezTo>
                <a:cubicBezTo>
                  <a:pt x="4746293" y="1958684"/>
                  <a:pt x="4761135" y="1948013"/>
                  <a:pt x="4784652" y="1924497"/>
                </a:cubicBezTo>
                <a:cubicBezTo>
                  <a:pt x="4803366" y="1868353"/>
                  <a:pt x="4789067" y="1901925"/>
                  <a:pt x="4837814" y="1828804"/>
                </a:cubicBezTo>
                <a:lnTo>
                  <a:pt x="4901610" y="1733111"/>
                </a:lnTo>
                <a:cubicBezTo>
                  <a:pt x="4908698" y="1722478"/>
                  <a:pt x="4910752" y="1705254"/>
                  <a:pt x="4922875" y="1701213"/>
                </a:cubicBezTo>
                <a:lnTo>
                  <a:pt x="4954772" y="1690580"/>
                </a:lnTo>
                <a:cubicBezTo>
                  <a:pt x="4994110" y="1651244"/>
                  <a:pt x="4967698" y="1674875"/>
                  <a:pt x="5039833" y="1626785"/>
                </a:cubicBezTo>
                <a:cubicBezTo>
                  <a:pt x="5050466" y="1619697"/>
                  <a:pt x="5060301" y="1611235"/>
                  <a:pt x="5071731" y="1605520"/>
                </a:cubicBezTo>
                <a:cubicBezTo>
                  <a:pt x="5085908" y="1598432"/>
                  <a:pt x="5100499" y="1592119"/>
                  <a:pt x="5114261" y="1584255"/>
                </a:cubicBezTo>
                <a:cubicBezTo>
                  <a:pt x="5125356" y="1577915"/>
                  <a:pt x="5135063" y="1569330"/>
                  <a:pt x="5146158" y="1562990"/>
                </a:cubicBezTo>
                <a:cubicBezTo>
                  <a:pt x="5159920" y="1555126"/>
                  <a:pt x="5175248" y="1550126"/>
                  <a:pt x="5188689" y="1541725"/>
                </a:cubicBezTo>
                <a:cubicBezTo>
                  <a:pt x="5203716" y="1532333"/>
                  <a:pt x="5214565" y="1515883"/>
                  <a:pt x="5231219" y="1509827"/>
                </a:cubicBezTo>
                <a:cubicBezTo>
                  <a:pt x="5254771" y="1501262"/>
                  <a:pt x="5280838" y="1502738"/>
                  <a:pt x="5305647" y="1499194"/>
                </a:cubicBezTo>
                <a:cubicBezTo>
                  <a:pt x="5316280" y="1495650"/>
                  <a:pt x="5327243" y="1492977"/>
                  <a:pt x="5337545" y="1488562"/>
                </a:cubicBezTo>
                <a:cubicBezTo>
                  <a:pt x="5352113" y="1482318"/>
                  <a:pt x="5365234" y="1472862"/>
                  <a:pt x="5380075" y="1467297"/>
                </a:cubicBezTo>
                <a:cubicBezTo>
                  <a:pt x="5393758" y="1462166"/>
                  <a:pt x="5408428" y="1460208"/>
                  <a:pt x="5422605" y="1456664"/>
                </a:cubicBezTo>
                <a:cubicBezTo>
                  <a:pt x="5433238" y="1449576"/>
                  <a:pt x="5442538" y="1439886"/>
                  <a:pt x="5454503" y="1435399"/>
                </a:cubicBezTo>
                <a:cubicBezTo>
                  <a:pt x="5503042" y="1417197"/>
                  <a:pt x="5500204" y="1433814"/>
                  <a:pt x="5539563" y="1414134"/>
                </a:cubicBezTo>
                <a:cubicBezTo>
                  <a:pt x="5612991" y="1377420"/>
                  <a:pt x="5525477" y="1404365"/>
                  <a:pt x="5613991" y="1382236"/>
                </a:cubicBezTo>
                <a:cubicBezTo>
                  <a:pt x="5635256" y="1368059"/>
                  <a:pt x="5659714" y="1357777"/>
                  <a:pt x="5677786" y="1339706"/>
                </a:cubicBezTo>
                <a:cubicBezTo>
                  <a:pt x="5684875" y="1332618"/>
                  <a:pt x="5690711" y="1324002"/>
                  <a:pt x="5699052" y="1318441"/>
                </a:cubicBezTo>
                <a:cubicBezTo>
                  <a:pt x="5765426" y="1274192"/>
                  <a:pt x="5716773" y="1314896"/>
                  <a:pt x="5773479" y="1286543"/>
                </a:cubicBezTo>
                <a:cubicBezTo>
                  <a:pt x="5784909" y="1280828"/>
                  <a:pt x="5793700" y="1270468"/>
                  <a:pt x="5805377" y="1265278"/>
                </a:cubicBezTo>
                <a:cubicBezTo>
                  <a:pt x="5824581" y="1256743"/>
                  <a:pt x="5885535" y="1238138"/>
                  <a:pt x="5911703" y="1233380"/>
                </a:cubicBezTo>
                <a:cubicBezTo>
                  <a:pt x="5936360" y="1228897"/>
                  <a:pt x="5961322" y="1226292"/>
                  <a:pt x="5986131" y="1222748"/>
                </a:cubicBezTo>
                <a:cubicBezTo>
                  <a:pt x="5996763" y="1219204"/>
                  <a:pt x="6006820" y="1212115"/>
                  <a:pt x="6018028" y="1212115"/>
                </a:cubicBezTo>
                <a:cubicBezTo>
                  <a:pt x="6110245" y="1212115"/>
                  <a:pt x="6202476" y="1216403"/>
                  <a:pt x="6294475" y="1222748"/>
                </a:cubicBezTo>
                <a:cubicBezTo>
                  <a:pt x="6305656" y="1223519"/>
                  <a:pt x="6315182" y="1232758"/>
                  <a:pt x="6326372" y="1233380"/>
                </a:cubicBezTo>
                <a:lnTo>
                  <a:pt x="6677247" y="1244013"/>
                </a:lnTo>
                <a:cubicBezTo>
                  <a:pt x="6965542" y="1270223"/>
                  <a:pt x="6888700" y="1267494"/>
                  <a:pt x="7389628" y="1244013"/>
                </a:cubicBezTo>
                <a:cubicBezTo>
                  <a:pt x="7418822" y="1242645"/>
                  <a:pt x="7446963" y="1231990"/>
                  <a:pt x="7474689" y="1222748"/>
                </a:cubicBezTo>
                <a:lnTo>
                  <a:pt x="7538484" y="1201483"/>
                </a:lnTo>
                <a:cubicBezTo>
                  <a:pt x="7549117" y="1194395"/>
                  <a:pt x="7558705" y="1185408"/>
                  <a:pt x="7570382" y="1180218"/>
                </a:cubicBezTo>
                <a:cubicBezTo>
                  <a:pt x="7590865" y="1171114"/>
                  <a:pt x="7634177" y="1158953"/>
                  <a:pt x="7634177" y="1158953"/>
                </a:cubicBezTo>
                <a:cubicBezTo>
                  <a:pt x="7644810" y="1151864"/>
                  <a:pt x="7657039" y="1146723"/>
                  <a:pt x="7666075" y="1137687"/>
                </a:cubicBezTo>
                <a:cubicBezTo>
                  <a:pt x="7687827" y="1115935"/>
                  <a:pt x="7691926" y="1088279"/>
                  <a:pt x="7708605" y="1063260"/>
                </a:cubicBezTo>
                <a:cubicBezTo>
                  <a:pt x="7714166" y="1054919"/>
                  <a:pt x="7722782" y="1049083"/>
                  <a:pt x="7729870" y="1041994"/>
                </a:cubicBezTo>
                <a:lnTo>
                  <a:pt x="7751135" y="978199"/>
                </a:lnTo>
                <a:cubicBezTo>
                  <a:pt x="7754679" y="967566"/>
                  <a:pt x="7759050" y="957174"/>
                  <a:pt x="7761768" y="946301"/>
                </a:cubicBezTo>
                <a:cubicBezTo>
                  <a:pt x="7785751" y="850368"/>
                  <a:pt x="7773791" y="888967"/>
                  <a:pt x="7793665" y="829343"/>
                </a:cubicBezTo>
                <a:cubicBezTo>
                  <a:pt x="7797209" y="790357"/>
                  <a:pt x="7803147" y="751515"/>
                  <a:pt x="7804298" y="712385"/>
                </a:cubicBezTo>
                <a:cubicBezTo>
                  <a:pt x="7810238" y="510423"/>
                  <a:pt x="7801264" y="307916"/>
                  <a:pt x="7814931" y="106329"/>
                </a:cubicBezTo>
                <a:cubicBezTo>
                  <a:pt x="7815795" y="93580"/>
                  <a:pt x="7835151" y="90254"/>
                  <a:pt x="7846828" y="85064"/>
                </a:cubicBezTo>
                <a:cubicBezTo>
                  <a:pt x="7892315" y="64848"/>
                  <a:pt x="7909851" y="65539"/>
                  <a:pt x="7953154" y="53167"/>
                </a:cubicBezTo>
                <a:cubicBezTo>
                  <a:pt x="8006079" y="38046"/>
                  <a:pt x="7972891" y="39896"/>
                  <a:pt x="8048847" y="31901"/>
                </a:cubicBezTo>
                <a:cubicBezTo>
                  <a:pt x="8094804" y="27063"/>
                  <a:pt x="8141049" y="25453"/>
                  <a:pt x="8187070" y="21269"/>
                </a:cubicBezTo>
                <a:cubicBezTo>
                  <a:pt x="8219032" y="18363"/>
                  <a:pt x="8250680" y="11492"/>
                  <a:pt x="8282763" y="10636"/>
                </a:cubicBezTo>
                <a:cubicBezTo>
                  <a:pt x="8701599" y="-533"/>
                  <a:pt x="8798798" y="4"/>
                  <a:pt x="9090838" y="4"/>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dirty="0"/>
          </a:p>
        </p:txBody>
      </p:sp>
      <p:sp>
        <p:nvSpPr>
          <p:cNvPr id="5" name="Rectangle 4"/>
          <p:cNvSpPr/>
          <p:nvPr/>
        </p:nvSpPr>
        <p:spPr>
          <a:xfrm rot="5400000">
            <a:off x="4178595" y="281765"/>
            <a:ext cx="393405" cy="925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6" name="Isosceles Triangle 5"/>
          <p:cNvSpPr/>
          <p:nvPr/>
        </p:nvSpPr>
        <p:spPr>
          <a:xfrm>
            <a:off x="3988537" y="637955"/>
            <a:ext cx="773520" cy="60605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cxnSp>
        <p:nvCxnSpPr>
          <p:cNvPr id="7" name="Straight Arrow Connector 6"/>
          <p:cNvCxnSpPr>
            <a:stCxn id="6" idx="3"/>
            <a:endCxn id="4" idx="77"/>
          </p:cNvCxnSpPr>
          <p:nvPr/>
        </p:nvCxnSpPr>
        <p:spPr>
          <a:xfrm>
            <a:off x="4375297" y="1244010"/>
            <a:ext cx="526312" cy="2360429"/>
          </a:xfrm>
          <a:prstGeom prst="straightConnector1">
            <a:avLst/>
          </a:prstGeom>
          <a:ln>
            <a:tailEnd type="arrow"/>
          </a:ln>
        </p:spPr>
        <p:style>
          <a:lnRef idx="1">
            <a:schemeClr val="accent3"/>
          </a:lnRef>
          <a:fillRef idx="0">
            <a:schemeClr val="accent3"/>
          </a:fillRef>
          <a:effectRef idx="0">
            <a:schemeClr val="accent3"/>
          </a:effectRef>
          <a:fontRef idx="minor">
            <a:schemeClr val="tx1"/>
          </a:fontRef>
        </p:style>
      </p:cxnSp>
      <p:cxnSp>
        <p:nvCxnSpPr>
          <p:cNvPr id="8" name="Straight Arrow Connector 7"/>
          <p:cNvCxnSpPr/>
          <p:nvPr/>
        </p:nvCxnSpPr>
        <p:spPr>
          <a:xfrm flipH="1" flipV="1">
            <a:off x="4393904" y="3357232"/>
            <a:ext cx="489098" cy="23923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a:endCxn id="4" idx="39"/>
          </p:cNvCxnSpPr>
          <p:nvPr/>
        </p:nvCxnSpPr>
        <p:spPr>
          <a:xfrm flipH="1">
            <a:off x="2264735" y="3596464"/>
            <a:ext cx="2618268" cy="975538"/>
          </a:xfrm>
          <a:prstGeom prst="straightConnector1">
            <a:avLst/>
          </a:prstGeom>
          <a:ln>
            <a:tailEnd type="arrow"/>
          </a:ln>
        </p:spPr>
        <p:style>
          <a:lnRef idx="1">
            <a:schemeClr val="accent3"/>
          </a:lnRef>
          <a:fillRef idx="0">
            <a:schemeClr val="accent3"/>
          </a:fillRef>
          <a:effectRef idx="0">
            <a:schemeClr val="accent3"/>
          </a:effectRef>
          <a:fontRef idx="minor">
            <a:schemeClr val="tx1"/>
          </a:fontRef>
        </p:style>
      </p:cxnSp>
      <p:sp>
        <p:nvSpPr>
          <p:cNvPr id="10" name="Isosceles Triangle 9"/>
          <p:cNvSpPr/>
          <p:nvPr/>
        </p:nvSpPr>
        <p:spPr>
          <a:xfrm>
            <a:off x="1654403" y="637955"/>
            <a:ext cx="5441787" cy="4263655"/>
          </a:xfrm>
          <a:prstGeom prst="triangle">
            <a:avLst/>
          </a:prstGeom>
          <a:gradFill>
            <a:gsLst>
              <a:gs pos="0">
                <a:schemeClr val="accent2">
                  <a:shade val="51000"/>
                  <a:satMod val="130000"/>
                  <a:alpha val="15000"/>
                </a:schemeClr>
              </a:gs>
              <a:gs pos="100000">
                <a:schemeClr val="accent2">
                  <a:shade val="94000"/>
                  <a:satMod val="135000"/>
                  <a:alpha val="32000"/>
                </a:schemeClr>
              </a:gs>
            </a:gsLst>
          </a:gradFill>
          <a:ln>
            <a:no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fr-CA"/>
          </a:p>
        </p:txBody>
      </p:sp>
      <p:sp>
        <p:nvSpPr>
          <p:cNvPr id="11" name="Oval 10"/>
          <p:cNvSpPr/>
          <p:nvPr/>
        </p:nvSpPr>
        <p:spPr>
          <a:xfrm>
            <a:off x="4901609" y="2264736"/>
            <a:ext cx="542261" cy="60605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cxnSp>
        <p:nvCxnSpPr>
          <p:cNvPr id="12" name="Straight Connector 11"/>
          <p:cNvCxnSpPr>
            <a:stCxn id="11" idx="6"/>
          </p:cNvCxnSpPr>
          <p:nvPr/>
        </p:nvCxnSpPr>
        <p:spPr>
          <a:xfrm>
            <a:off x="5443870" y="2567764"/>
            <a:ext cx="287079" cy="600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883003" y="2559789"/>
            <a:ext cx="167462" cy="917059"/>
          </a:xfrm>
          <a:prstGeom prst="line">
            <a:avLst/>
          </a:prstGeom>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3411384" y="3027622"/>
            <a:ext cx="577153" cy="56884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cxnSp>
        <p:nvCxnSpPr>
          <p:cNvPr id="15" name="Straight Connector 14"/>
          <p:cNvCxnSpPr/>
          <p:nvPr/>
        </p:nvCxnSpPr>
        <p:spPr>
          <a:xfrm flipH="1">
            <a:off x="3806456" y="3596464"/>
            <a:ext cx="182081" cy="1220086"/>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2753833" y="3018318"/>
            <a:ext cx="657551" cy="1798232"/>
          </a:xfrm>
          <a:prstGeom prst="line">
            <a:avLst/>
          </a:prstGeom>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2601981" y="3596464"/>
            <a:ext cx="1621463" cy="1133033"/>
          </a:xfrm>
          <a:prstGeom prst="ellipse">
            <a:avLst/>
          </a:prstGeom>
          <a:gradFill flip="none" rotWithShape="1">
            <a:gsLst>
              <a:gs pos="0">
                <a:srgbClr val="FF0000"/>
              </a:gs>
              <a:gs pos="71000">
                <a:schemeClr val="accent2">
                  <a:shade val="94000"/>
                  <a:satMod val="135000"/>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471233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P spid="1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4673600" y="1276350"/>
            <a:ext cx="4267200" cy="3219450"/>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2000" b="0" i="0" u="none" strike="noStrike" cap="none" normalizeH="0" baseline="0" dirty="0" smtClean="0">
                <a:ln>
                  <a:noFill/>
                </a:ln>
                <a:solidFill>
                  <a:schemeClr val="bg1">
                    <a:lumMod val="50000"/>
                  </a:schemeClr>
                </a:solidFill>
                <a:effectLst/>
                <a:latin typeface="Verdana" pitchFamily="45" charset="0"/>
              </a:rPr>
              <a:t>Half resolution buffers</a:t>
            </a:r>
            <a:endParaRPr kumimoji="1" lang="fr-CA" sz="2000" b="0" i="0" u="none" strike="noStrike" cap="none" normalizeH="0" baseline="0" dirty="0">
              <a:ln>
                <a:noFill/>
              </a:ln>
              <a:solidFill>
                <a:schemeClr val="bg1">
                  <a:lumMod val="50000"/>
                </a:schemeClr>
              </a:solidFill>
              <a:effectLst/>
              <a:latin typeface="Verdana" pitchFamily="45" charset="0"/>
            </a:endParaRPr>
          </a:p>
        </p:txBody>
      </p:sp>
      <p:sp>
        <p:nvSpPr>
          <p:cNvPr id="6" name="Rounded Rectangle 5"/>
          <p:cNvSpPr/>
          <p:nvPr/>
        </p:nvSpPr>
        <p:spPr bwMode="auto">
          <a:xfrm>
            <a:off x="278920" y="1701560"/>
            <a:ext cx="4038600" cy="7620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CA" sz="1800" dirty="0" smtClean="0">
                <a:latin typeface="Verdana" pitchFamily="45" charset="0"/>
              </a:rPr>
              <a:t>CS: F</a:t>
            </a:r>
            <a:r>
              <a:rPr kumimoji="1" lang="en-CA" sz="1800" b="0" i="0" u="none" strike="noStrike" cap="none" normalizeH="0" baseline="0" dirty="0" smtClean="0">
                <a:ln>
                  <a:noFill/>
                </a:ln>
                <a:solidFill>
                  <a:schemeClr val="tx1"/>
                </a:solidFill>
                <a:effectLst/>
                <a:latin typeface="Verdana" pitchFamily="45" charset="0"/>
              </a:rPr>
              <a:t>ind “interesting” areas and compute the reflection</a:t>
            </a:r>
            <a:r>
              <a:rPr kumimoji="1" lang="en-CA" sz="1800" b="0" i="0" u="none" strike="noStrike" cap="none" normalizeH="0" dirty="0" smtClean="0">
                <a:ln>
                  <a:noFill/>
                </a:ln>
                <a:solidFill>
                  <a:schemeClr val="tx1"/>
                </a:solidFill>
                <a:effectLst/>
                <a:latin typeface="Verdana" pitchFamily="45" charset="0"/>
              </a:rPr>
              <a:t> mask</a:t>
            </a:r>
            <a:endParaRPr kumimoji="1" lang="fr-CA" sz="1800" b="0" i="0" u="none" strike="noStrike" cap="none" normalizeH="0" baseline="0" dirty="0">
              <a:ln>
                <a:noFill/>
              </a:ln>
              <a:solidFill>
                <a:schemeClr val="tx1"/>
              </a:solidFill>
              <a:effectLst/>
              <a:latin typeface="Verdana" pitchFamily="45" charset="0"/>
            </a:endParaRPr>
          </a:p>
        </p:txBody>
      </p:sp>
      <p:sp>
        <p:nvSpPr>
          <p:cNvPr id="7" name="Rounded Rectangle 6"/>
          <p:cNvSpPr/>
          <p:nvPr/>
        </p:nvSpPr>
        <p:spPr bwMode="auto">
          <a:xfrm>
            <a:off x="291860" y="2934958"/>
            <a:ext cx="4038600" cy="7620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800" b="0" i="0" u="none" strike="noStrike" cap="none" normalizeH="0" baseline="0" dirty="0" smtClean="0">
                <a:ln>
                  <a:noFill/>
                </a:ln>
                <a:solidFill>
                  <a:schemeClr val="tx1"/>
                </a:solidFill>
                <a:effectLst/>
                <a:latin typeface="Verdana" pitchFamily="45" charset="0"/>
              </a:rPr>
              <a:t>CS: Do a precise </a:t>
            </a:r>
            <a:r>
              <a:rPr kumimoji="1" lang="en-CA" sz="1800" b="0" i="0" u="none" strike="noStrike" cap="none" normalizeH="0" baseline="0" dirty="0" err="1" smtClean="0">
                <a:ln>
                  <a:noFill/>
                </a:ln>
                <a:solidFill>
                  <a:schemeClr val="tx1"/>
                </a:solidFill>
                <a:effectLst/>
                <a:latin typeface="Verdana" pitchFamily="45" charset="0"/>
              </a:rPr>
              <a:t>raymarching</a:t>
            </a:r>
            <a:r>
              <a:rPr kumimoji="1" lang="en-CA" sz="1800" b="0" i="0" u="none" strike="noStrike" cap="none" normalizeH="0" baseline="0" dirty="0" smtClean="0">
                <a:ln>
                  <a:noFill/>
                </a:ln>
                <a:solidFill>
                  <a:schemeClr val="tx1"/>
                </a:solidFill>
                <a:effectLst/>
                <a:latin typeface="Verdana" pitchFamily="45" charset="0"/>
              </a:rPr>
              <a:t> in masked</a:t>
            </a:r>
            <a:r>
              <a:rPr kumimoji="1" lang="en-CA" sz="1800" b="0" i="0" u="none" strike="noStrike" cap="none" normalizeH="0" dirty="0" smtClean="0">
                <a:ln>
                  <a:noFill/>
                </a:ln>
                <a:solidFill>
                  <a:schemeClr val="tx1"/>
                </a:solidFill>
                <a:effectLst/>
                <a:latin typeface="Verdana" pitchFamily="45" charset="0"/>
              </a:rPr>
              <a:t> areas</a:t>
            </a:r>
            <a:endParaRPr kumimoji="1" lang="fr-CA" sz="1800" b="0" i="0" u="none" strike="noStrike" cap="none" normalizeH="0" baseline="0" dirty="0">
              <a:ln>
                <a:noFill/>
              </a:ln>
              <a:solidFill>
                <a:schemeClr val="tx1"/>
              </a:solidFill>
              <a:effectLst/>
              <a:latin typeface="Verdana" pitchFamily="45" charset="0"/>
            </a:endParaRPr>
          </a:p>
        </p:txBody>
      </p:sp>
      <p:sp>
        <p:nvSpPr>
          <p:cNvPr id="8" name="Rounded Rectangle 7"/>
          <p:cNvSpPr/>
          <p:nvPr/>
        </p:nvSpPr>
        <p:spPr bwMode="auto">
          <a:xfrm>
            <a:off x="291860" y="3778250"/>
            <a:ext cx="4038600" cy="7620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800" b="0" i="0" u="none" strike="noStrike" cap="none" normalizeH="0" baseline="0" dirty="0" smtClean="0">
                <a:ln>
                  <a:noFill/>
                </a:ln>
                <a:solidFill>
                  <a:schemeClr val="tx1"/>
                </a:solidFill>
                <a:effectLst/>
                <a:latin typeface="Verdana" pitchFamily="45" charset="0"/>
              </a:rPr>
              <a:t>PS: Perform</a:t>
            </a:r>
            <a:r>
              <a:rPr kumimoji="1" lang="en-CA" sz="1800" b="0" i="0" u="none" strike="noStrike" cap="none" normalizeH="0" dirty="0" smtClean="0">
                <a:ln>
                  <a:noFill/>
                </a:ln>
                <a:solidFill>
                  <a:schemeClr val="tx1"/>
                </a:solidFill>
                <a:effectLst/>
                <a:latin typeface="Verdana" pitchFamily="45" charset="0"/>
              </a:rPr>
              <a:t> a separable blur according to glossiness</a:t>
            </a:r>
            <a:endParaRPr kumimoji="1" lang="fr-CA" sz="1800" b="0" i="0" u="none" strike="noStrike" cap="none" normalizeH="0" baseline="0" dirty="0">
              <a:ln>
                <a:noFill/>
              </a:ln>
              <a:solidFill>
                <a:schemeClr val="tx1"/>
              </a:solidFill>
              <a:effectLst/>
              <a:latin typeface="Verdana" pitchFamily="45" charset="0"/>
            </a:endParaRPr>
          </a:p>
        </p:txBody>
      </p:sp>
      <p:sp>
        <p:nvSpPr>
          <p:cNvPr id="10" name="Rectangle 9"/>
          <p:cNvSpPr/>
          <p:nvPr/>
        </p:nvSpPr>
        <p:spPr bwMode="auto">
          <a:xfrm>
            <a:off x="4940300" y="1657350"/>
            <a:ext cx="3733800" cy="609600"/>
          </a:xfrm>
          <a:prstGeom prst="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800" b="0" i="0" u="none" strike="noStrike" cap="none" normalizeH="0" baseline="0" dirty="0" smtClean="0">
                <a:ln>
                  <a:noFill/>
                </a:ln>
                <a:solidFill>
                  <a:schemeClr val="tx1"/>
                </a:solidFill>
                <a:effectLst/>
                <a:latin typeface="Verdana" pitchFamily="45" charset="0"/>
              </a:rPr>
              <a:t>Colo</a:t>
            </a:r>
            <a:r>
              <a:rPr lang="en-CA" sz="1800" dirty="0" smtClean="0">
                <a:solidFill>
                  <a:schemeClr val="tx1"/>
                </a:solidFill>
                <a:latin typeface="Verdana" pitchFamily="45" charset="0"/>
              </a:rPr>
              <a:t>r and depth</a:t>
            </a:r>
            <a:r>
              <a:rPr kumimoji="1" lang="en-CA" sz="1800" b="0" i="0" u="none" strike="noStrike" cap="none" normalizeH="0" baseline="0" dirty="0" smtClean="0">
                <a:ln>
                  <a:noFill/>
                </a:ln>
                <a:solidFill>
                  <a:schemeClr val="tx1"/>
                </a:solidFill>
                <a:effectLst/>
                <a:latin typeface="Verdana" pitchFamily="45" charset="0"/>
              </a:rPr>
              <a:t> buffer</a:t>
            </a:r>
            <a:endParaRPr kumimoji="1" lang="fr-CA" sz="1800" b="0" i="0" u="none" strike="noStrike" cap="none" normalizeH="0" baseline="0" dirty="0">
              <a:ln>
                <a:noFill/>
              </a:ln>
              <a:solidFill>
                <a:schemeClr val="tx1"/>
              </a:solidFill>
              <a:effectLst/>
              <a:latin typeface="Verdana" pitchFamily="45" charset="0"/>
            </a:endParaRPr>
          </a:p>
        </p:txBody>
      </p:sp>
      <p:sp>
        <p:nvSpPr>
          <p:cNvPr id="12" name="Rectangle 11"/>
          <p:cNvSpPr/>
          <p:nvPr/>
        </p:nvSpPr>
        <p:spPr bwMode="auto">
          <a:xfrm>
            <a:off x="4940300" y="2355280"/>
            <a:ext cx="3733800" cy="409575"/>
          </a:xfrm>
          <a:prstGeom prst="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800" b="0" i="0" u="none" strike="noStrike" cap="none" normalizeH="0" baseline="0" dirty="0" smtClean="0">
                <a:ln>
                  <a:noFill/>
                </a:ln>
                <a:solidFill>
                  <a:schemeClr val="tx1"/>
                </a:solidFill>
                <a:effectLst/>
                <a:latin typeface="Verdana" pitchFamily="45" charset="0"/>
              </a:rPr>
              <a:t>Reflection mask</a:t>
            </a:r>
            <a:endParaRPr kumimoji="1" lang="fr-CA" sz="1800" b="0" i="0" u="none" strike="noStrike" cap="none" normalizeH="0" baseline="0" dirty="0">
              <a:ln>
                <a:noFill/>
              </a:ln>
              <a:solidFill>
                <a:schemeClr val="tx1"/>
              </a:solidFill>
              <a:effectLst/>
              <a:latin typeface="Verdana" pitchFamily="45" charset="0"/>
            </a:endParaRPr>
          </a:p>
        </p:txBody>
      </p:sp>
      <p:sp>
        <p:nvSpPr>
          <p:cNvPr id="13" name="Rectangle 12"/>
          <p:cNvSpPr/>
          <p:nvPr/>
        </p:nvSpPr>
        <p:spPr bwMode="auto">
          <a:xfrm>
            <a:off x="4940300" y="3133725"/>
            <a:ext cx="3733800" cy="504825"/>
          </a:xfrm>
          <a:prstGeom prst="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800" b="0" i="0" u="none" strike="noStrike" cap="none" normalizeH="0" baseline="0" dirty="0" smtClean="0">
                <a:ln>
                  <a:noFill/>
                </a:ln>
                <a:solidFill>
                  <a:schemeClr val="tx1"/>
                </a:solidFill>
                <a:effectLst/>
                <a:latin typeface="Verdana" pitchFamily="45" charset="0"/>
              </a:rPr>
              <a:t>Raytracing result</a:t>
            </a:r>
            <a:endParaRPr kumimoji="1" lang="fr-CA" sz="1800" b="0" i="0" u="none" strike="noStrike" cap="none" normalizeH="0" baseline="0" dirty="0">
              <a:ln>
                <a:noFill/>
              </a:ln>
              <a:solidFill>
                <a:schemeClr val="tx1"/>
              </a:solidFill>
              <a:effectLst/>
              <a:latin typeface="Verdana" pitchFamily="45" charset="0"/>
            </a:endParaRPr>
          </a:p>
        </p:txBody>
      </p:sp>
      <p:sp>
        <p:nvSpPr>
          <p:cNvPr id="14" name="Rectangle 13"/>
          <p:cNvSpPr/>
          <p:nvPr/>
        </p:nvSpPr>
        <p:spPr bwMode="auto">
          <a:xfrm>
            <a:off x="4940300" y="3778250"/>
            <a:ext cx="3733800" cy="482600"/>
          </a:xfrm>
          <a:prstGeom prst="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800" b="0" i="0" u="none" strike="noStrike" cap="none" normalizeH="0" baseline="0" dirty="0" smtClean="0">
                <a:ln>
                  <a:noFill/>
                </a:ln>
                <a:solidFill>
                  <a:schemeClr val="tx1"/>
                </a:solidFill>
                <a:effectLst/>
                <a:latin typeface="Verdana" pitchFamily="45" charset="0"/>
              </a:rPr>
              <a:t>Blurred reflections</a:t>
            </a:r>
            <a:endParaRPr kumimoji="1" lang="fr-CA" sz="1800" b="0" i="0" u="none" strike="noStrike" cap="none" normalizeH="0" baseline="0" dirty="0">
              <a:ln>
                <a:noFill/>
              </a:ln>
              <a:solidFill>
                <a:schemeClr val="tx1"/>
              </a:solidFill>
              <a:effectLst/>
              <a:latin typeface="Verdana" pitchFamily="45" charset="0"/>
            </a:endParaRPr>
          </a:p>
        </p:txBody>
      </p:sp>
      <p:cxnSp>
        <p:nvCxnSpPr>
          <p:cNvPr id="22" name="Straight Arrow Connector 21"/>
          <p:cNvCxnSpPr>
            <a:stCxn id="6" idx="3"/>
            <a:endCxn id="12" idx="1"/>
          </p:cNvCxnSpPr>
          <p:nvPr/>
        </p:nvCxnSpPr>
        <p:spPr bwMode="auto">
          <a:xfrm>
            <a:off x="4317520" y="2082560"/>
            <a:ext cx="622780" cy="477508"/>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25" name="Straight Arrow Connector 24"/>
          <p:cNvCxnSpPr>
            <a:stCxn id="7" idx="3"/>
            <a:endCxn id="13" idx="1"/>
          </p:cNvCxnSpPr>
          <p:nvPr/>
        </p:nvCxnSpPr>
        <p:spPr bwMode="auto">
          <a:xfrm>
            <a:off x="4330460" y="3315958"/>
            <a:ext cx="609840" cy="701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28" name="Straight Arrow Connector 27"/>
          <p:cNvCxnSpPr>
            <a:stCxn id="8" idx="3"/>
            <a:endCxn id="14" idx="1"/>
          </p:cNvCxnSpPr>
          <p:nvPr/>
        </p:nvCxnSpPr>
        <p:spPr bwMode="auto">
          <a:xfrm flipV="1">
            <a:off x="4330460" y="4019550"/>
            <a:ext cx="609840" cy="13970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sp>
        <p:nvSpPr>
          <p:cNvPr id="18" name="Rectangle 17"/>
          <p:cNvSpPr/>
          <p:nvPr/>
        </p:nvSpPr>
        <p:spPr bwMode="auto">
          <a:xfrm>
            <a:off x="152400" y="2876550"/>
            <a:ext cx="8839200" cy="1752600"/>
          </a:xfrm>
          <a:prstGeom prst="rect">
            <a:avLst/>
          </a:prstGeom>
          <a:solidFill>
            <a:schemeClr val="accent4">
              <a:alpha val="73000"/>
            </a:schemeClr>
          </a:solidFill>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23" name="TextBox 22"/>
          <p:cNvSpPr txBox="1"/>
          <p:nvPr/>
        </p:nvSpPr>
        <p:spPr>
          <a:xfrm>
            <a:off x="324763" y="590550"/>
            <a:ext cx="4299575" cy="461665"/>
          </a:xfrm>
          <a:prstGeom prst="rect">
            <a:avLst/>
          </a:prstGeom>
          <a:noFill/>
        </p:spPr>
        <p:txBody>
          <a:bodyPr wrap="none" rtlCol="0">
            <a:spAutoFit/>
          </a:bodyPr>
          <a:lstStyle/>
          <a:p>
            <a:pPr algn="l"/>
            <a:r>
              <a:rPr lang="en-CA" b="1" dirty="0" smtClean="0">
                <a:solidFill>
                  <a:schemeClr val="bg1">
                    <a:lumMod val="50000"/>
                  </a:schemeClr>
                </a:solidFill>
              </a:rPr>
              <a:t>Screenspace reflections</a:t>
            </a:r>
            <a:endParaRPr lang="fr-CA" b="1" dirty="0">
              <a:solidFill>
                <a:schemeClr val="bg1">
                  <a:lumMod val="50000"/>
                </a:schemeClr>
              </a:solidFill>
            </a:endParaRPr>
          </a:p>
        </p:txBody>
      </p:sp>
    </p:spTree>
    <p:extLst>
      <p:ext uri="{BB962C8B-B14F-4D97-AF65-F5344CB8AC3E}">
        <p14:creationId xmlns:p14="http://schemas.microsoft.com/office/powerpoint/2010/main" val="123477700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1276350"/>
            <a:ext cx="2895600" cy="285940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7226" y="1733550"/>
            <a:ext cx="5384800" cy="3028950"/>
          </a:xfrm>
          <a:prstGeom prst="rect">
            <a:avLst/>
          </a:prstGeom>
        </p:spPr>
      </p:pic>
      <p:sp>
        <p:nvSpPr>
          <p:cNvPr id="7" name="TextBox 6"/>
          <p:cNvSpPr txBox="1"/>
          <p:nvPr/>
        </p:nvSpPr>
        <p:spPr>
          <a:xfrm>
            <a:off x="324763" y="590550"/>
            <a:ext cx="4437433" cy="830997"/>
          </a:xfrm>
          <a:prstGeom prst="rect">
            <a:avLst/>
          </a:prstGeom>
          <a:noFill/>
        </p:spPr>
        <p:txBody>
          <a:bodyPr wrap="none" rtlCol="0">
            <a:spAutoFit/>
          </a:bodyPr>
          <a:lstStyle/>
          <a:p>
            <a:pPr algn="l"/>
            <a:r>
              <a:rPr lang="en-CA" b="1" dirty="0" smtClean="0">
                <a:solidFill>
                  <a:schemeClr val="bg1">
                    <a:lumMod val="50000"/>
                  </a:schemeClr>
                </a:solidFill>
              </a:rPr>
              <a:t>Screenspace reflections</a:t>
            </a:r>
          </a:p>
          <a:p>
            <a:pPr algn="l"/>
            <a:r>
              <a:rPr lang="en-CA" b="1" dirty="0" smtClean="0">
                <a:solidFill>
                  <a:schemeClr val="bg1">
                    <a:lumMod val="50000"/>
                  </a:schemeClr>
                </a:solidFill>
              </a:rPr>
              <a:t>Creating reflection mask</a:t>
            </a:r>
            <a:endParaRPr lang="fr-CA" b="1" dirty="0">
              <a:solidFill>
                <a:schemeClr val="bg1">
                  <a:lumMod val="50000"/>
                </a:schemeClr>
              </a:solidFill>
            </a:endParaRPr>
          </a:p>
        </p:txBody>
      </p:sp>
      <p:sp>
        <p:nvSpPr>
          <p:cNvPr id="6" name="TextBox 5"/>
          <p:cNvSpPr txBox="1"/>
          <p:nvPr/>
        </p:nvSpPr>
        <p:spPr>
          <a:xfrm>
            <a:off x="5940641" y="4171950"/>
            <a:ext cx="2977097" cy="830997"/>
          </a:xfrm>
          <a:prstGeom prst="rect">
            <a:avLst/>
          </a:prstGeom>
          <a:noFill/>
        </p:spPr>
        <p:txBody>
          <a:bodyPr wrap="none" rtlCol="0">
            <a:spAutoFit/>
          </a:bodyPr>
          <a:lstStyle/>
          <a:p>
            <a:pPr algn="ctr"/>
            <a:r>
              <a:rPr lang="en-CA" dirty="0" smtClean="0">
                <a:solidFill>
                  <a:schemeClr val="bg1">
                    <a:lumMod val="50000"/>
                  </a:schemeClr>
                </a:solidFill>
              </a:rPr>
              <a:t>Sampling pattern </a:t>
            </a:r>
          </a:p>
          <a:p>
            <a:pPr algn="ctr"/>
            <a:r>
              <a:rPr lang="en-CA" dirty="0" smtClean="0">
                <a:solidFill>
                  <a:schemeClr val="bg1">
                    <a:lumMod val="50000"/>
                  </a:schemeClr>
                </a:solidFill>
              </a:rPr>
              <a:t>for 64x64 block</a:t>
            </a:r>
            <a:endParaRPr lang="fr-CA" dirty="0">
              <a:solidFill>
                <a:schemeClr val="bg1">
                  <a:lumMod val="50000"/>
                </a:schemeClr>
              </a:solidFill>
            </a:endParaRPr>
          </a:p>
        </p:txBody>
      </p:sp>
    </p:spTree>
    <p:extLst>
      <p:ext uri="{BB962C8B-B14F-4D97-AF65-F5344CB8AC3E}">
        <p14:creationId xmlns:p14="http://schemas.microsoft.com/office/powerpoint/2010/main" val="5771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4673600" y="1052214"/>
            <a:ext cx="4267200" cy="3443585"/>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2000" b="0" i="0" u="none" strike="noStrike" cap="none" normalizeH="0" baseline="0" dirty="0" smtClean="0">
                <a:ln>
                  <a:noFill/>
                </a:ln>
                <a:solidFill>
                  <a:schemeClr val="bg1">
                    <a:lumMod val="50000"/>
                  </a:schemeClr>
                </a:solidFill>
                <a:effectLst/>
                <a:latin typeface="Verdana" pitchFamily="45" charset="0"/>
              </a:rPr>
              <a:t>Half resolution buffers</a:t>
            </a:r>
            <a:endParaRPr kumimoji="1" lang="fr-CA" sz="2000" b="0" i="0" u="none" strike="noStrike" cap="none" normalizeH="0" baseline="0" dirty="0">
              <a:ln>
                <a:noFill/>
              </a:ln>
              <a:solidFill>
                <a:schemeClr val="bg1">
                  <a:lumMod val="50000"/>
                </a:schemeClr>
              </a:solidFill>
              <a:effectLst/>
              <a:latin typeface="Verdana" pitchFamily="45" charset="0"/>
            </a:endParaRPr>
          </a:p>
        </p:txBody>
      </p:sp>
      <p:sp>
        <p:nvSpPr>
          <p:cNvPr id="6" name="Rounded Rectangle 5"/>
          <p:cNvSpPr/>
          <p:nvPr/>
        </p:nvSpPr>
        <p:spPr bwMode="auto">
          <a:xfrm>
            <a:off x="278920" y="1503153"/>
            <a:ext cx="4038600" cy="7620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CA" sz="1800" dirty="0" smtClean="0">
                <a:latin typeface="Verdana" pitchFamily="45" charset="0"/>
              </a:rPr>
              <a:t>CS: F</a:t>
            </a:r>
            <a:r>
              <a:rPr kumimoji="1" lang="en-CA" sz="1800" b="0" i="0" u="none" strike="noStrike" cap="none" normalizeH="0" baseline="0" dirty="0" smtClean="0">
                <a:ln>
                  <a:noFill/>
                </a:ln>
                <a:solidFill>
                  <a:schemeClr val="tx1"/>
                </a:solidFill>
                <a:effectLst/>
                <a:latin typeface="Verdana" pitchFamily="45" charset="0"/>
              </a:rPr>
              <a:t>ind “interesting” areas and compute the reflection</a:t>
            </a:r>
            <a:r>
              <a:rPr kumimoji="1" lang="en-CA" sz="1800" b="0" i="0" u="none" strike="noStrike" cap="none" normalizeH="0" dirty="0" smtClean="0">
                <a:ln>
                  <a:noFill/>
                </a:ln>
                <a:solidFill>
                  <a:schemeClr val="tx1"/>
                </a:solidFill>
                <a:effectLst/>
                <a:latin typeface="Verdana" pitchFamily="45" charset="0"/>
              </a:rPr>
              <a:t> mask</a:t>
            </a:r>
            <a:endParaRPr kumimoji="1" lang="fr-CA" sz="1800" b="0" i="0" u="none" strike="noStrike" cap="none" normalizeH="0" baseline="0" dirty="0">
              <a:ln>
                <a:noFill/>
              </a:ln>
              <a:solidFill>
                <a:schemeClr val="tx1"/>
              </a:solidFill>
              <a:effectLst/>
              <a:latin typeface="Verdana" pitchFamily="45" charset="0"/>
            </a:endParaRPr>
          </a:p>
        </p:txBody>
      </p:sp>
      <p:sp>
        <p:nvSpPr>
          <p:cNvPr id="7" name="Rounded Rectangle 6"/>
          <p:cNvSpPr/>
          <p:nvPr/>
        </p:nvSpPr>
        <p:spPr bwMode="auto">
          <a:xfrm>
            <a:off x="286109" y="2576512"/>
            <a:ext cx="4038600" cy="7620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800" b="0" i="0" u="none" strike="noStrike" cap="none" normalizeH="0" baseline="0" dirty="0" smtClean="0">
                <a:ln>
                  <a:noFill/>
                </a:ln>
                <a:solidFill>
                  <a:schemeClr val="tx1"/>
                </a:solidFill>
                <a:effectLst/>
                <a:latin typeface="Verdana" pitchFamily="45" charset="0"/>
              </a:rPr>
              <a:t>CS: Do a precise </a:t>
            </a:r>
            <a:r>
              <a:rPr kumimoji="1" lang="en-CA" sz="1800" b="0" i="0" u="none" strike="noStrike" cap="none" normalizeH="0" baseline="0" dirty="0" err="1" smtClean="0">
                <a:ln>
                  <a:noFill/>
                </a:ln>
                <a:solidFill>
                  <a:schemeClr val="tx1"/>
                </a:solidFill>
                <a:effectLst/>
                <a:latin typeface="Verdana" pitchFamily="45" charset="0"/>
              </a:rPr>
              <a:t>raymarching</a:t>
            </a:r>
            <a:r>
              <a:rPr kumimoji="1" lang="en-CA" sz="1800" b="0" i="0" u="none" strike="noStrike" cap="none" normalizeH="0" baseline="0" dirty="0" smtClean="0">
                <a:ln>
                  <a:noFill/>
                </a:ln>
                <a:solidFill>
                  <a:schemeClr val="tx1"/>
                </a:solidFill>
                <a:effectLst/>
                <a:latin typeface="Verdana" pitchFamily="45" charset="0"/>
              </a:rPr>
              <a:t> in masked</a:t>
            </a:r>
            <a:r>
              <a:rPr kumimoji="1" lang="en-CA" sz="1800" b="0" i="0" u="none" strike="noStrike" cap="none" normalizeH="0" dirty="0" smtClean="0">
                <a:ln>
                  <a:noFill/>
                </a:ln>
                <a:solidFill>
                  <a:schemeClr val="tx1"/>
                </a:solidFill>
                <a:effectLst/>
                <a:latin typeface="Verdana" pitchFamily="45" charset="0"/>
              </a:rPr>
              <a:t> areas</a:t>
            </a:r>
            <a:endParaRPr kumimoji="1" lang="fr-CA" sz="1800" b="0" i="0" u="none" strike="noStrike" cap="none" normalizeH="0" baseline="0" dirty="0">
              <a:ln>
                <a:noFill/>
              </a:ln>
              <a:solidFill>
                <a:schemeClr val="tx1"/>
              </a:solidFill>
              <a:effectLst/>
              <a:latin typeface="Verdana" pitchFamily="45" charset="0"/>
            </a:endParaRPr>
          </a:p>
        </p:txBody>
      </p:sp>
      <p:sp>
        <p:nvSpPr>
          <p:cNvPr id="8" name="Rounded Rectangle 7"/>
          <p:cNvSpPr/>
          <p:nvPr/>
        </p:nvSpPr>
        <p:spPr bwMode="auto">
          <a:xfrm>
            <a:off x="291860" y="3638550"/>
            <a:ext cx="4038600" cy="7620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800" b="0" i="0" u="none" strike="noStrike" cap="none" normalizeH="0" baseline="0" dirty="0" smtClean="0">
                <a:ln>
                  <a:noFill/>
                </a:ln>
                <a:solidFill>
                  <a:schemeClr val="tx1"/>
                </a:solidFill>
                <a:effectLst/>
                <a:latin typeface="Verdana" pitchFamily="45" charset="0"/>
              </a:rPr>
              <a:t>PS: Perform</a:t>
            </a:r>
            <a:r>
              <a:rPr kumimoji="1" lang="en-CA" sz="1800" b="0" i="0" u="none" strike="noStrike" cap="none" normalizeH="0" dirty="0" smtClean="0">
                <a:ln>
                  <a:noFill/>
                </a:ln>
                <a:solidFill>
                  <a:schemeClr val="tx1"/>
                </a:solidFill>
                <a:effectLst/>
                <a:latin typeface="Verdana" pitchFamily="45" charset="0"/>
              </a:rPr>
              <a:t> a separable blur according to glossiness</a:t>
            </a:r>
            <a:endParaRPr kumimoji="1" lang="fr-CA" sz="1800" b="0" i="0" u="none" strike="noStrike" cap="none" normalizeH="0" baseline="0" dirty="0">
              <a:ln>
                <a:noFill/>
              </a:ln>
              <a:solidFill>
                <a:schemeClr val="tx1"/>
              </a:solidFill>
              <a:effectLst/>
              <a:latin typeface="Verdana" pitchFamily="45" charset="0"/>
            </a:endParaRPr>
          </a:p>
        </p:txBody>
      </p:sp>
      <p:sp>
        <p:nvSpPr>
          <p:cNvPr id="10" name="Rectangle 9"/>
          <p:cNvSpPr/>
          <p:nvPr/>
        </p:nvSpPr>
        <p:spPr bwMode="auto">
          <a:xfrm>
            <a:off x="4940300" y="1504950"/>
            <a:ext cx="3733800" cy="609600"/>
          </a:xfrm>
          <a:prstGeom prst="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800" b="0" i="0" u="none" strike="noStrike" cap="none" normalizeH="0" baseline="0" dirty="0" smtClean="0">
                <a:ln>
                  <a:noFill/>
                </a:ln>
                <a:solidFill>
                  <a:schemeClr val="tx1"/>
                </a:solidFill>
                <a:effectLst/>
                <a:latin typeface="Verdana" pitchFamily="45" charset="0"/>
              </a:rPr>
              <a:t>Colo</a:t>
            </a:r>
            <a:r>
              <a:rPr lang="en-CA" sz="1800" dirty="0" smtClean="0">
                <a:solidFill>
                  <a:schemeClr val="tx1"/>
                </a:solidFill>
                <a:latin typeface="Verdana" pitchFamily="45" charset="0"/>
              </a:rPr>
              <a:t>r and depth</a:t>
            </a:r>
            <a:r>
              <a:rPr kumimoji="1" lang="en-CA" sz="1800" b="0" i="0" u="none" strike="noStrike" cap="none" normalizeH="0" baseline="0" dirty="0" smtClean="0">
                <a:ln>
                  <a:noFill/>
                </a:ln>
                <a:solidFill>
                  <a:schemeClr val="tx1"/>
                </a:solidFill>
                <a:effectLst/>
                <a:latin typeface="Verdana" pitchFamily="45" charset="0"/>
              </a:rPr>
              <a:t> buffer</a:t>
            </a:r>
            <a:endParaRPr kumimoji="1" lang="fr-CA" sz="1800" b="0" i="0" u="none" strike="noStrike" cap="none" normalizeH="0" baseline="0" dirty="0">
              <a:ln>
                <a:noFill/>
              </a:ln>
              <a:solidFill>
                <a:schemeClr val="tx1"/>
              </a:solidFill>
              <a:effectLst/>
              <a:latin typeface="Verdana" pitchFamily="45" charset="0"/>
            </a:endParaRPr>
          </a:p>
        </p:txBody>
      </p:sp>
      <p:sp>
        <p:nvSpPr>
          <p:cNvPr id="12" name="Rectangle 11"/>
          <p:cNvSpPr/>
          <p:nvPr/>
        </p:nvSpPr>
        <p:spPr bwMode="auto">
          <a:xfrm>
            <a:off x="4940300" y="2305050"/>
            <a:ext cx="3733800" cy="542925"/>
          </a:xfrm>
          <a:prstGeom prst="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800" b="0" i="0" u="none" strike="noStrike" cap="none" normalizeH="0" baseline="0" dirty="0" smtClean="0">
                <a:ln>
                  <a:noFill/>
                </a:ln>
                <a:solidFill>
                  <a:schemeClr val="tx1"/>
                </a:solidFill>
                <a:effectLst/>
                <a:latin typeface="Verdana" pitchFamily="45" charset="0"/>
              </a:rPr>
              <a:t>Reflection mask</a:t>
            </a:r>
            <a:endParaRPr kumimoji="1" lang="fr-CA" sz="1800" b="0" i="0" u="none" strike="noStrike" cap="none" normalizeH="0" baseline="0" dirty="0">
              <a:ln>
                <a:noFill/>
              </a:ln>
              <a:solidFill>
                <a:schemeClr val="tx1"/>
              </a:solidFill>
              <a:effectLst/>
              <a:latin typeface="Verdana" pitchFamily="45" charset="0"/>
            </a:endParaRPr>
          </a:p>
        </p:txBody>
      </p:sp>
      <p:sp>
        <p:nvSpPr>
          <p:cNvPr id="13" name="Rectangle 12"/>
          <p:cNvSpPr/>
          <p:nvPr/>
        </p:nvSpPr>
        <p:spPr bwMode="auto">
          <a:xfrm>
            <a:off x="4940300" y="3033712"/>
            <a:ext cx="3733800" cy="504825"/>
          </a:xfrm>
          <a:prstGeom prst="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800" b="0" i="0" u="none" strike="noStrike" cap="none" normalizeH="0" baseline="0" dirty="0" smtClean="0">
                <a:ln>
                  <a:noFill/>
                </a:ln>
                <a:solidFill>
                  <a:schemeClr val="tx1"/>
                </a:solidFill>
                <a:effectLst/>
                <a:latin typeface="Verdana" pitchFamily="45" charset="0"/>
              </a:rPr>
              <a:t>Raytracing result</a:t>
            </a:r>
            <a:endParaRPr kumimoji="1" lang="fr-CA" sz="1800" b="0" i="0" u="none" strike="noStrike" cap="none" normalizeH="0" baseline="0" dirty="0">
              <a:ln>
                <a:noFill/>
              </a:ln>
              <a:solidFill>
                <a:schemeClr val="tx1"/>
              </a:solidFill>
              <a:effectLst/>
              <a:latin typeface="Verdana" pitchFamily="45" charset="0"/>
            </a:endParaRPr>
          </a:p>
        </p:txBody>
      </p:sp>
      <p:sp>
        <p:nvSpPr>
          <p:cNvPr id="14" name="Rectangle 13"/>
          <p:cNvSpPr/>
          <p:nvPr/>
        </p:nvSpPr>
        <p:spPr bwMode="auto">
          <a:xfrm>
            <a:off x="4940300" y="3778250"/>
            <a:ext cx="3733800" cy="482600"/>
          </a:xfrm>
          <a:prstGeom prst="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800" b="0" i="0" u="none" strike="noStrike" cap="none" normalizeH="0" baseline="0" dirty="0" smtClean="0">
                <a:ln>
                  <a:noFill/>
                </a:ln>
                <a:solidFill>
                  <a:schemeClr val="tx1"/>
                </a:solidFill>
                <a:effectLst/>
                <a:latin typeface="Verdana" pitchFamily="45" charset="0"/>
              </a:rPr>
              <a:t>Blurred reflections</a:t>
            </a:r>
            <a:endParaRPr kumimoji="1" lang="fr-CA" sz="1800" b="0" i="0" u="none" strike="noStrike" cap="none" normalizeH="0" baseline="0" dirty="0">
              <a:ln>
                <a:noFill/>
              </a:ln>
              <a:solidFill>
                <a:schemeClr val="tx1"/>
              </a:solidFill>
              <a:effectLst/>
              <a:latin typeface="Verdana" pitchFamily="45" charset="0"/>
            </a:endParaRPr>
          </a:p>
        </p:txBody>
      </p:sp>
      <p:cxnSp>
        <p:nvCxnSpPr>
          <p:cNvPr id="22" name="Straight Arrow Connector 21"/>
          <p:cNvCxnSpPr>
            <a:stCxn id="6" idx="3"/>
            <a:endCxn id="12" idx="1"/>
          </p:cNvCxnSpPr>
          <p:nvPr/>
        </p:nvCxnSpPr>
        <p:spPr bwMode="auto">
          <a:xfrm>
            <a:off x="4317520" y="1884153"/>
            <a:ext cx="622780" cy="69236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25" name="Straight Arrow Connector 24"/>
          <p:cNvCxnSpPr>
            <a:stCxn id="7" idx="3"/>
            <a:endCxn id="13" idx="1"/>
          </p:cNvCxnSpPr>
          <p:nvPr/>
        </p:nvCxnSpPr>
        <p:spPr bwMode="auto">
          <a:xfrm>
            <a:off x="4324709" y="2957512"/>
            <a:ext cx="615591" cy="328613"/>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28" name="Straight Arrow Connector 27"/>
          <p:cNvCxnSpPr>
            <a:stCxn id="8" idx="3"/>
            <a:endCxn id="14" idx="1"/>
          </p:cNvCxnSpPr>
          <p:nvPr/>
        </p:nvCxnSpPr>
        <p:spPr bwMode="auto">
          <a:xfrm>
            <a:off x="4330460" y="4019550"/>
            <a:ext cx="609840" cy="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sp>
        <p:nvSpPr>
          <p:cNvPr id="16" name="TextBox 15"/>
          <p:cNvSpPr txBox="1"/>
          <p:nvPr/>
        </p:nvSpPr>
        <p:spPr>
          <a:xfrm>
            <a:off x="324763" y="590550"/>
            <a:ext cx="4299575" cy="461665"/>
          </a:xfrm>
          <a:prstGeom prst="rect">
            <a:avLst/>
          </a:prstGeom>
          <a:noFill/>
        </p:spPr>
        <p:txBody>
          <a:bodyPr wrap="none" rtlCol="0">
            <a:spAutoFit/>
          </a:bodyPr>
          <a:lstStyle/>
          <a:p>
            <a:pPr algn="l"/>
            <a:r>
              <a:rPr lang="en-CA" b="1" dirty="0" smtClean="0">
                <a:solidFill>
                  <a:schemeClr val="bg1">
                    <a:lumMod val="50000"/>
                  </a:schemeClr>
                </a:solidFill>
              </a:rPr>
              <a:t>Screenspace reflections</a:t>
            </a:r>
            <a:endParaRPr lang="fr-CA" b="1" dirty="0">
              <a:solidFill>
                <a:schemeClr val="bg1">
                  <a:lumMod val="50000"/>
                </a:schemeClr>
              </a:solidFill>
            </a:endParaRPr>
          </a:p>
        </p:txBody>
      </p:sp>
      <p:sp>
        <p:nvSpPr>
          <p:cNvPr id="17" name="Rectangle 16"/>
          <p:cNvSpPr/>
          <p:nvPr/>
        </p:nvSpPr>
        <p:spPr bwMode="auto">
          <a:xfrm>
            <a:off x="126520" y="1406712"/>
            <a:ext cx="4343400" cy="954881"/>
          </a:xfrm>
          <a:prstGeom prst="rect">
            <a:avLst/>
          </a:prstGeom>
          <a:solidFill>
            <a:schemeClr val="accent4">
              <a:alpha val="73000"/>
            </a:schemeClr>
          </a:solidFill>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18" name="Rectangle 17"/>
          <p:cNvSpPr/>
          <p:nvPr/>
        </p:nvSpPr>
        <p:spPr bwMode="auto">
          <a:xfrm>
            <a:off x="139460" y="3590329"/>
            <a:ext cx="8801340" cy="858441"/>
          </a:xfrm>
          <a:prstGeom prst="rect">
            <a:avLst/>
          </a:prstGeom>
          <a:solidFill>
            <a:schemeClr val="accent4">
              <a:alpha val="73000"/>
            </a:schemeClr>
          </a:solidFill>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Tree>
    <p:extLst>
      <p:ext uri="{BB962C8B-B14F-4D97-AF65-F5344CB8AC3E}">
        <p14:creationId xmlns:p14="http://schemas.microsoft.com/office/powerpoint/2010/main" val="205381558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4673600" y="1052214"/>
            <a:ext cx="4267200" cy="3443585"/>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2000" b="0" i="0" u="none" strike="noStrike" cap="none" normalizeH="0" baseline="0" dirty="0" smtClean="0">
                <a:ln>
                  <a:noFill/>
                </a:ln>
                <a:solidFill>
                  <a:schemeClr val="bg1">
                    <a:lumMod val="50000"/>
                  </a:schemeClr>
                </a:solidFill>
                <a:effectLst/>
                <a:latin typeface="Verdana" pitchFamily="45" charset="0"/>
              </a:rPr>
              <a:t>Half resolution buffers</a:t>
            </a:r>
            <a:endParaRPr kumimoji="1" lang="fr-CA" sz="2000" b="0" i="0" u="none" strike="noStrike" cap="none" normalizeH="0" baseline="0" dirty="0">
              <a:ln>
                <a:noFill/>
              </a:ln>
              <a:solidFill>
                <a:schemeClr val="bg1">
                  <a:lumMod val="50000"/>
                </a:schemeClr>
              </a:solidFill>
              <a:effectLst/>
              <a:latin typeface="Verdana" pitchFamily="45" charset="0"/>
            </a:endParaRPr>
          </a:p>
        </p:txBody>
      </p:sp>
      <p:sp>
        <p:nvSpPr>
          <p:cNvPr id="6" name="Rounded Rectangle 5"/>
          <p:cNvSpPr/>
          <p:nvPr/>
        </p:nvSpPr>
        <p:spPr bwMode="auto">
          <a:xfrm>
            <a:off x="278920" y="1503153"/>
            <a:ext cx="4038600" cy="7620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CA" sz="1800" dirty="0" smtClean="0">
                <a:latin typeface="Verdana" pitchFamily="45" charset="0"/>
              </a:rPr>
              <a:t>CS: F</a:t>
            </a:r>
            <a:r>
              <a:rPr kumimoji="1" lang="en-CA" sz="1800" b="0" i="0" u="none" strike="noStrike" cap="none" normalizeH="0" baseline="0" dirty="0" smtClean="0">
                <a:ln>
                  <a:noFill/>
                </a:ln>
                <a:solidFill>
                  <a:schemeClr val="tx1"/>
                </a:solidFill>
                <a:effectLst/>
                <a:latin typeface="Verdana" pitchFamily="45" charset="0"/>
              </a:rPr>
              <a:t>ind “interesting” areas and compute the reflection</a:t>
            </a:r>
            <a:r>
              <a:rPr kumimoji="1" lang="en-CA" sz="1800" b="0" i="0" u="none" strike="noStrike" cap="none" normalizeH="0" dirty="0" smtClean="0">
                <a:ln>
                  <a:noFill/>
                </a:ln>
                <a:solidFill>
                  <a:schemeClr val="tx1"/>
                </a:solidFill>
                <a:effectLst/>
                <a:latin typeface="Verdana" pitchFamily="45" charset="0"/>
              </a:rPr>
              <a:t> mask</a:t>
            </a:r>
            <a:endParaRPr kumimoji="1" lang="fr-CA" sz="1800" b="0" i="0" u="none" strike="noStrike" cap="none" normalizeH="0" baseline="0" dirty="0">
              <a:ln>
                <a:noFill/>
              </a:ln>
              <a:solidFill>
                <a:schemeClr val="tx1"/>
              </a:solidFill>
              <a:effectLst/>
              <a:latin typeface="Verdana" pitchFamily="45" charset="0"/>
            </a:endParaRPr>
          </a:p>
        </p:txBody>
      </p:sp>
      <p:sp>
        <p:nvSpPr>
          <p:cNvPr id="7" name="Rounded Rectangle 6"/>
          <p:cNvSpPr/>
          <p:nvPr/>
        </p:nvSpPr>
        <p:spPr bwMode="auto">
          <a:xfrm>
            <a:off x="286109" y="2576512"/>
            <a:ext cx="4038600" cy="7620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800" b="0" i="0" u="none" strike="noStrike" cap="none" normalizeH="0" baseline="0" dirty="0" smtClean="0">
                <a:ln>
                  <a:noFill/>
                </a:ln>
                <a:solidFill>
                  <a:schemeClr val="tx1"/>
                </a:solidFill>
                <a:effectLst/>
                <a:latin typeface="Verdana" pitchFamily="45" charset="0"/>
              </a:rPr>
              <a:t>CS: Do a precise </a:t>
            </a:r>
            <a:r>
              <a:rPr kumimoji="1" lang="en-CA" sz="1800" b="0" i="0" u="none" strike="noStrike" cap="none" normalizeH="0" baseline="0" dirty="0" err="1" smtClean="0">
                <a:ln>
                  <a:noFill/>
                </a:ln>
                <a:solidFill>
                  <a:schemeClr val="tx1"/>
                </a:solidFill>
                <a:effectLst/>
                <a:latin typeface="Verdana" pitchFamily="45" charset="0"/>
              </a:rPr>
              <a:t>raymarching</a:t>
            </a:r>
            <a:r>
              <a:rPr kumimoji="1" lang="en-CA" sz="1800" b="0" i="0" u="none" strike="noStrike" cap="none" normalizeH="0" baseline="0" dirty="0" smtClean="0">
                <a:ln>
                  <a:noFill/>
                </a:ln>
                <a:solidFill>
                  <a:schemeClr val="tx1"/>
                </a:solidFill>
                <a:effectLst/>
                <a:latin typeface="Verdana" pitchFamily="45" charset="0"/>
              </a:rPr>
              <a:t> in masked</a:t>
            </a:r>
            <a:r>
              <a:rPr kumimoji="1" lang="en-CA" sz="1800" b="0" i="0" u="none" strike="noStrike" cap="none" normalizeH="0" dirty="0" smtClean="0">
                <a:ln>
                  <a:noFill/>
                </a:ln>
                <a:solidFill>
                  <a:schemeClr val="tx1"/>
                </a:solidFill>
                <a:effectLst/>
                <a:latin typeface="Verdana" pitchFamily="45" charset="0"/>
              </a:rPr>
              <a:t> areas</a:t>
            </a:r>
            <a:endParaRPr kumimoji="1" lang="fr-CA" sz="1800" b="0" i="0" u="none" strike="noStrike" cap="none" normalizeH="0" baseline="0" dirty="0">
              <a:ln>
                <a:noFill/>
              </a:ln>
              <a:solidFill>
                <a:schemeClr val="tx1"/>
              </a:solidFill>
              <a:effectLst/>
              <a:latin typeface="Verdana" pitchFamily="45" charset="0"/>
            </a:endParaRPr>
          </a:p>
        </p:txBody>
      </p:sp>
      <p:sp>
        <p:nvSpPr>
          <p:cNvPr id="8" name="Rounded Rectangle 7"/>
          <p:cNvSpPr/>
          <p:nvPr/>
        </p:nvSpPr>
        <p:spPr bwMode="auto">
          <a:xfrm>
            <a:off x="291860" y="3638550"/>
            <a:ext cx="4038600" cy="7620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800" b="0" i="0" u="none" strike="noStrike" cap="none" normalizeH="0" baseline="0" dirty="0" smtClean="0">
                <a:ln>
                  <a:noFill/>
                </a:ln>
                <a:solidFill>
                  <a:schemeClr val="tx1"/>
                </a:solidFill>
                <a:effectLst/>
                <a:latin typeface="Verdana" pitchFamily="45" charset="0"/>
              </a:rPr>
              <a:t>PS: Perform</a:t>
            </a:r>
            <a:r>
              <a:rPr kumimoji="1" lang="en-CA" sz="1800" b="0" i="0" u="none" strike="noStrike" cap="none" normalizeH="0" dirty="0" smtClean="0">
                <a:ln>
                  <a:noFill/>
                </a:ln>
                <a:solidFill>
                  <a:schemeClr val="tx1"/>
                </a:solidFill>
                <a:effectLst/>
                <a:latin typeface="Verdana" pitchFamily="45" charset="0"/>
              </a:rPr>
              <a:t> a separable blur according to glossiness</a:t>
            </a:r>
            <a:endParaRPr kumimoji="1" lang="fr-CA" sz="1800" b="0" i="0" u="none" strike="noStrike" cap="none" normalizeH="0" baseline="0" dirty="0">
              <a:ln>
                <a:noFill/>
              </a:ln>
              <a:solidFill>
                <a:schemeClr val="tx1"/>
              </a:solidFill>
              <a:effectLst/>
              <a:latin typeface="Verdana" pitchFamily="45" charset="0"/>
            </a:endParaRPr>
          </a:p>
        </p:txBody>
      </p:sp>
      <p:sp>
        <p:nvSpPr>
          <p:cNvPr id="10" name="Rectangle 9"/>
          <p:cNvSpPr/>
          <p:nvPr/>
        </p:nvSpPr>
        <p:spPr bwMode="auto">
          <a:xfrm>
            <a:off x="4940300" y="1504950"/>
            <a:ext cx="3733800" cy="609600"/>
          </a:xfrm>
          <a:prstGeom prst="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800" b="0" i="0" u="none" strike="noStrike" cap="none" normalizeH="0" baseline="0" dirty="0" smtClean="0">
                <a:ln>
                  <a:noFill/>
                </a:ln>
                <a:solidFill>
                  <a:schemeClr val="tx1"/>
                </a:solidFill>
                <a:effectLst/>
                <a:latin typeface="Verdana" pitchFamily="45" charset="0"/>
              </a:rPr>
              <a:t>Colo</a:t>
            </a:r>
            <a:r>
              <a:rPr lang="en-CA" sz="1800" dirty="0" smtClean="0">
                <a:solidFill>
                  <a:schemeClr val="tx1"/>
                </a:solidFill>
                <a:latin typeface="Verdana" pitchFamily="45" charset="0"/>
              </a:rPr>
              <a:t>r and depth</a:t>
            </a:r>
            <a:r>
              <a:rPr kumimoji="1" lang="en-CA" sz="1800" b="0" i="0" u="none" strike="noStrike" cap="none" normalizeH="0" baseline="0" dirty="0" smtClean="0">
                <a:ln>
                  <a:noFill/>
                </a:ln>
                <a:solidFill>
                  <a:schemeClr val="tx1"/>
                </a:solidFill>
                <a:effectLst/>
                <a:latin typeface="Verdana" pitchFamily="45" charset="0"/>
              </a:rPr>
              <a:t> buffer</a:t>
            </a:r>
            <a:endParaRPr kumimoji="1" lang="fr-CA" sz="1800" b="0" i="0" u="none" strike="noStrike" cap="none" normalizeH="0" baseline="0" dirty="0">
              <a:ln>
                <a:noFill/>
              </a:ln>
              <a:solidFill>
                <a:schemeClr val="tx1"/>
              </a:solidFill>
              <a:effectLst/>
              <a:latin typeface="Verdana" pitchFamily="45" charset="0"/>
            </a:endParaRPr>
          </a:p>
        </p:txBody>
      </p:sp>
      <p:sp>
        <p:nvSpPr>
          <p:cNvPr id="12" name="Rectangle 11"/>
          <p:cNvSpPr/>
          <p:nvPr/>
        </p:nvSpPr>
        <p:spPr bwMode="auto">
          <a:xfrm>
            <a:off x="4940300" y="2305050"/>
            <a:ext cx="3733800" cy="542925"/>
          </a:xfrm>
          <a:prstGeom prst="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800" b="0" i="0" u="none" strike="noStrike" cap="none" normalizeH="0" baseline="0" dirty="0" smtClean="0">
                <a:ln>
                  <a:noFill/>
                </a:ln>
                <a:solidFill>
                  <a:schemeClr val="tx1"/>
                </a:solidFill>
                <a:effectLst/>
                <a:latin typeface="Verdana" pitchFamily="45" charset="0"/>
              </a:rPr>
              <a:t>Reflection mask</a:t>
            </a:r>
            <a:endParaRPr kumimoji="1" lang="fr-CA" sz="1800" b="0" i="0" u="none" strike="noStrike" cap="none" normalizeH="0" baseline="0" dirty="0">
              <a:ln>
                <a:noFill/>
              </a:ln>
              <a:solidFill>
                <a:schemeClr val="tx1"/>
              </a:solidFill>
              <a:effectLst/>
              <a:latin typeface="Verdana" pitchFamily="45" charset="0"/>
            </a:endParaRPr>
          </a:p>
        </p:txBody>
      </p:sp>
      <p:sp>
        <p:nvSpPr>
          <p:cNvPr id="13" name="Rectangle 12"/>
          <p:cNvSpPr/>
          <p:nvPr/>
        </p:nvSpPr>
        <p:spPr bwMode="auto">
          <a:xfrm>
            <a:off x="4940300" y="3033712"/>
            <a:ext cx="3733800" cy="504825"/>
          </a:xfrm>
          <a:prstGeom prst="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800" b="0" i="0" u="none" strike="noStrike" cap="none" normalizeH="0" baseline="0" dirty="0" smtClean="0">
                <a:ln>
                  <a:noFill/>
                </a:ln>
                <a:solidFill>
                  <a:schemeClr val="tx1"/>
                </a:solidFill>
                <a:effectLst/>
                <a:latin typeface="Verdana" pitchFamily="45" charset="0"/>
              </a:rPr>
              <a:t>Raytracing result</a:t>
            </a:r>
            <a:endParaRPr kumimoji="1" lang="fr-CA" sz="1800" b="0" i="0" u="none" strike="noStrike" cap="none" normalizeH="0" baseline="0" dirty="0">
              <a:ln>
                <a:noFill/>
              </a:ln>
              <a:solidFill>
                <a:schemeClr val="tx1"/>
              </a:solidFill>
              <a:effectLst/>
              <a:latin typeface="Verdana" pitchFamily="45" charset="0"/>
            </a:endParaRPr>
          </a:p>
        </p:txBody>
      </p:sp>
      <p:sp>
        <p:nvSpPr>
          <p:cNvPr id="14" name="Rectangle 13"/>
          <p:cNvSpPr/>
          <p:nvPr/>
        </p:nvSpPr>
        <p:spPr bwMode="auto">
          <a:xfrm>
            <a:off x="4940300" y="3778250"/>
            <a:ext cx="3733800" cy="482600"/>
          </a:xfrm>
          <a:prstGeom prst="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800" b="0" i="0" u="none" strike="noStrike" cap="none" normalizeH="0" baseline="0" dirty="0" smtClean="0">
                <a:ln>
                  <a:noFill/>
                </a:ln>
                <a:solidFill>
                  <a:schemeClr val="tx1"/>
                </a:solidFill>
                <a:effectLst/>
                <a:latin typeface="Verdana" pitchFamily="45" charset="0"/>
              </a:rPr>
              <a:t>Blurred reflections</a:t>
            </a:r>
            <a:endParaRPr kumimoji="1" lang="fr-CA" sz="1800" b="0" i="0" u="none" strike="noStrike" cap="none" normalizeH="0" baseline="0" dirty="0">
              <a:ln>
                <a:noFill/>
              </a:ln>
              <a:solidFill>
                <a:schemeClr val="tx1"/>
              </a:solidFill>
              <a:effectLst/>
              <a:latin typeface="Verdana" pitchFamily="45" charset="0"/>
            </a:endParaRPr>
          </a:p>
        </p:txBody>
      </p:sp>
      <p:cxnSp>
        <p:nvCxnSpPr>
          <p:cNvPr id="22" name="Straight Arrow Connector 21"/>
          <p:cNvCxnSpPr>
            <a:stCxn id="6" idx="3"/>
            <a:endCxn id="12" idx="1"/>
          </p:cNvCxnSpPr>
          <p:nvPr/>
        </p:nvCxnSpPr>
        <p:spPr bwMode="auto">
          <a:xfrm>
            <a:off x="4317520" y="1884153"/>
            <a:ext cx="622780" cy="69236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25" name="Straight Arrow Connector 24"/>
          <p:cNvCxnSpPr>
            <a:stCxn id="7" idx="3"/>
            <a:endCxn id="13" idx="1"/>
          </p:cNvCxnSpPr>
          <p:nvPr/>
        </p:nvCxnSpPr>
        <p:spPr bwMode="auto">
          <a:xfrm>
            <a:off x="4324709" y="2957512"/>
            <a:ext cx="615591" cy="328613"/>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28" name="Straight Arrow Connector 27"/>
          <p:cNvCxnSpPr>
            <a:stCxn id="8" idx="3"/>
            <a:endCxn id="14" idx="1"/>
          </p:cNvCxnSpPr>
          <p:nvPr/>
        </p:nvCxnSpPr>
        <p:spPr bwMode="auto">
          <a:xfrm>
            <a:off x="4330460" y="4019550"/>
            <a:ext cx="609840" cy="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sp>
        <p:nvSpPr>
          <p:cNvPr id="16" name="TextBox 15"/>
          <p:cNvSpPr txBox="1"/>
          <p:nvPr/>
        </p:nvSpPr>
        <p:spPr>
          <a:xfrm>
            <a:off x="324763" y="590550"/>
            <a:ext cx="4299575" cy="461665"/>
          </a:xfrm>
          <a:prstGeom prst="rect">
            <a:avLst/>
          </a:prstGeom>
          <a:noFill/>
        </p:spPr>
        <p:txBody>
          <a:bodyPr wrap="none" rtlCol="0">
            <a:spAutoFit/>
          </a:bodyPr>
          <a:lstStyle/>
          <a:p>
            <a:pPr algn="l"/>
            <a:r>
              <a:rPr lang="en-CA" b="1" dirty="0" smtClean="0">
                <a:solidFill>
                  <a:schemeClr val="bg1">
                    <a:lumMod val="50000"/>
                  </a:schemeClr>
                </a:solidFill>
              </a:rPr>
              <a:t>Screenspace reflections</a:t>
            </a:r>
            <a:endParaRPr lang="fr-CA" b="1" dirty="0">
              <a:solidFill>
                <a:schemeClr val="bg1">
                  <a:lumMod val="50000"/>
                </a:schemeClr>
              </a:solidFill>
            </a:endParaRPr>
          </a:p>
        </p:txBody>
      </p:sp>
      <p:sp>
        <p:nvSpPr>
          <p:cNvPr id="17" name="Rectangle 16"/>
          <p:cNvSpPr/>
          <p:nvPr/>
        </p:nvSpPr>
        <p:spPr bwMode="auto">
          <a:xfrm>
            <a:off x="126520" y="1406712"/>
            <a:ext cx="4343400" cy="2079438"/>
          </a:xfrm>
          <a:prstGeom prst="rect">
            <a:avLst/>
          </a:prstGeom>
          <a:solidFill>
            <a:schemeClr val="accent4">
              <a:alpha val="73000"/>
            </a:schemeClr>
          </a:solidFill>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Tree>
    <p:extLst>
      <p:ext uri="{BB962C8B-B14F-4D97-AF65-F5344CB8AC3E}">
        <p14:creationId xmlns:p14="http://schemas.microsoft.com/office/powerpoint/2010/main" val="198135576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457893638"/>
              </p:ext>
            </p:extLst>
          </p:nvPr>
        </p:nvGraphicFramePr>
        <p:xfrm>
          <a:off x="914400" y="1630572"/>
          <a:ext cx="2819400" cy="2966720"/>
        </p:xfrm>
        <a:graphic>
          <a:graphicData uri="http://schemas.openxmlformats.org/drawingml/2006/table">
            <a:tbl>
              <a:tblPr bandRow="1">
                <a:tableStyleId>{5940675A-B579-460E-94D1-54222C63F5DA}</a:tableStyleId>
              </a:tblPr>
              <a:tblGrid>
                <a:gridCol w="352425"/>
                <a:gridCol w="352425"/>
                <a:gridCol w="352425"/>
                <a:gridCol w="352425"/>
                <a:gridCol w="352425"/>
                <a:gridCol w="352425"/>
                <a:gridCol w="352425"/>
                <a:gridCol w="352425"/>
              </a:tblGrid>
              <a:tr h="370840">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70840">
                <a:tc>
                  <a:txBody>
                    <a:bodyPr/>
                    <a:lstStyle/>
                    <a:p>
                      <a:endParaRPr lang="fr-CA"/>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solidFill>
                  </a:tcPr>
                </a:tc>
                <a:tc>
                  <a:txBody>
                    <a:bodyPr/>
                    <a:lstStyle/>
                    <a:p>
                      <a:endParaRPr lang="fr-CA"/>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solidFill>
                  </a:tcPr>
                </a:tc>
                <a:tc>
                  <a:txBody>
                    <a:bodyPr/>
                    <a:lstStyle/>
                    <a:p>
                      <a:endParaRPr lang="fr-CA"/>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70840">
                <a:tc>
                  <a:txBody>
                    <a:bodyPr/>
                    <a:lstStyle/>
                    <a:p>
                      <a:endParaRPr lang="fr-CA"/>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endParaRPr lang="fr-CA"/>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70840">
                <a:tc>
                  <a:txBody>
                    <a:bodyPr/>
                    <a:lstStyle/>
                    <a:p>
                      <a:endParaRPr lang="fr-CA"/>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solidFill>
                  </a:tcPr>
                </a:tc>
                <a:tc>
                  <a:txBody>
                    <a:bodyPr/>
                    <a:lstStyle/>
                    <a:p>
                      <a:r>
                        <a:rPr lang="en-CA" dirty="0" smtClean="0">
                          <a:solidFill>
                            <a:schemeClr val="accent2">
                              <a:lumMod val="50000"/>
                            </a:schemeClr>
                          </a:solidFill>
                        </a:rPr>
                        <a:t>X</a:t>
                      </a:r>
                      <a:endParaRPr lang="fr-CA" dirty="0">
                        <a:solidFill>
                          <a:schemeClr val="accent2">
                            <a:lumMod val="50000"/>
                          </a:schemeClr>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70840">
                <a:tc>
                  <a:txBody>
                    <a:bodyPr/>
                    <a:lstStyle/>
                    <a:p>
                      <a:endParaRPr lang="fr-CA"/>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solidFill>
                  </a:tcPr>
                </a:tc>
                <a:tc>
                  <a:txBody>
                    <a:bodyPr/>
                    <a:lstStyle/>
                    <a:p>
                      <a:r>
                        <a:rPr lang="en-CA" dirty="0" smtClean="0">
                          <a:solidFill>
                            <a:schemeClr val="accent2">
                              <a:lumMod val="50000"/>
                            </a:schemeClr>
                          </a:solidFill>
                        </a:rPr>
                        <a:t>X</a:t>
                      </a:r>
                      <a:endParaRPr lang="fr-CA" dirty="0">
                        <a:solidFill>
                          <a:schemeClr val="accent2">
                            <a:lumMod val="50000"/>
                          </a:schemeClr>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tc>
                  <a:txBody>
                    <a:bodyPr/>
                    <a:lstStyle/>
                    <a:p>
                      <a:endParaRPr lang="fr-CA"/>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70840">
                <a:tc>
                  <a:txBody>
                    <a:bodyPr/>
                    <a:lstStyle/>
                    <a:p>
                      <a:endParaRPr lang="fr-CA"/>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70840">
                <a:tc>
                  <a:txBody>
                    <a:bodyPr/>
                    <a:lstStyle/>
                    <a:p>
                      <a:endParaRPr lang="fr-CA"/>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70840">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117403374"/>
              </p:ext>
            </p:extLst>
          </p:nvPr>
        </p:nvGraphicFramePr>
        <p:xfrm>
          <a:off x="5181600" y="1630572"/>
          <a:ext cx="2819400" cy="2966720"/>
        </p:xfrm>
        <a:graphic>
          <a:graphicData uri="http://schemas.openxmlformats.org/drawingml/2006/table">
            <a:tbl>
              <a:tblPr bandRow="1">
                <a:tableStyleId>{5940675A-B579-460E-94D1-54222C63F5DA}</a:tableStyleId>
              </a:tblPr>
              <a:tblGrid>
                <a:gridCol w="352425"/>
                <a:gridCol w="352425"/>
                <a:gridCol w="352425"/>
                <a:gridCol w="352425"/>
                <a:gridCol w="352425"/>
                <a:gridCol w="352425"/>
                <a:gridCol w="352425"/>
                <a:gridCol w="352425"/>
              </a:tblGrid>
              <a:tr h="370840">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9999">
                        <a:alpha val="19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9999">
                        <a:alpha val="21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9999">
                        <a:alpha val="21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9999">
                        <a:alpha val="21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9999">
                        <a:alpha val="21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36699">
                        <a:alpha val="28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36699">
                        <a:alpha val="28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36699">
                        <a:alpha val="10000"/>
                      </a:srgbClr>
                    </a:solidFill>
                  </a:tcPr>
                </a:tc>
              </a:tr>
              <a:tr h="370840">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9999">
                        <a:alpha val="19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9999">
                        <a:alpha val="52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9999">
                        <a:alpha val="52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solidFill>
                  </a:tcPr>
                </a:tc>
                <a:tc>
                  <a:txBody>
                    <a:bodyPr/>
                    <a:lstStyle/>
                    <a:p>
                      <a:endParaRPr lang="fr-CA"/>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36699"/>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36699"/>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36699">
                        <a:alpha val="21000"/>
                      </a:srgbClr>
                    </a:solidFill>
                  </a:tcPr>
                </a:tc>
              </a:tr>
              <a:tr h="370840">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9999">
                        <a:alpha val="19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9999">
                        <a:alpha val="52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9999">
                        <a:alpha val="52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6699"/>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36699"/>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36699"/>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36699">
                        <a:alpha val="21000"/>
                      </a:srgbClr>
                    </a:solidFill>
                  </a:tcPr>
                </a:tc>
              </a:tr>
              <a:tr h="370840">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9999">
                        <a:alpha val="19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9999">
                        <a:alpha val="52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solidFill>
                  </a:tcPr>
                </a:tc>
                <a:tc>
                  <a:txBody>
                    <a:bodyPr/>
                    <a:lstStyle/>
                    <a:p>
                      <a:endParaRPr lang="fr-CA" dirty="0">
                        <a:solidFill>
                          <a:schemeClr val="accent2">
                            <a:lumMod val="50000"/>
                          </a:schemeClr>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6699"/>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36699"/>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9999"/>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36699">
                        <a:alpha val="21000"/>
                      </a:srgbClr>
                    </a:solidFill>
                  </a:tcPr>
                </a:tc>
              </a:tr>
              <a:tr h="370840">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9999">
                        <a:alpha val="19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9999">
                        <a:alpha val="52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solidFill>
                  </a:tcPr>
                </a:tc>
                <a:tc>
                  <a:txBody>
                    <a:bodyPr/>
                    <a:lstStyle/>
                    <a:p>
                      <a:endParaRPr lang="fr-CA" dirty="0">
                        <a:solidFill>
                          <a:schemeClr val="accent2">
                            <a:lumMod val="50000"/>
                          </a:schemeClr>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6699"/>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8080"/>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39966">
                        <a:alpha val="72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36699">
                        <a:alpha val="21000"/>
                      </a:srgbClr>
                    </a:solidFill>
                  </a:tcPr>
                </a:tc>
              </a:tr>
              <a:tr h="370840">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9999">
                        <a:alpha val="19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9999">
                        <a:alpha val="52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39966">
                        <a:alpha val="72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36699">
                        <a:alpha val="21000"/>
                      </a:srgbClr>
                    </a:solidFill>
                  </a:tcPr>
                </a:tc>
              </a:tr>
              <a:tr h="370840">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9999">
                        <a:alpha val="21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9999">
                        <a:alpha val="21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9999">
                        <a:alpha val="43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39966">
                        <a:alpha val="71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39966">
                        <a:alpha val="71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39966">
                        <a:alpha val="71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39966">
                        <a:alpha val="53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36699">
                        <a:alpha val="21000"/>
                      </a:srgbClr>
                    </a:solidFill>
                  </a:tcPr>
                </a:tc>
              </a:tr>
              <a:tr h="370840">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9999">
                        <a:alpha val="21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9999">
                        <a:alpha val="21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39966">
                        <a:alpha val="29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39966">
                        <a:alpha val="29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39966">
                        <a:alpha val="29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39966">
                        <a:alpha val="29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39966">
                        <a:alpha val="29000"/>
                      </a:srgbClr>
                    </a:solidFill>
                  </a:tcPr>
                </a:tc>
                <a:tc>
                  <a:txBody>
                    <a:bodyPr/>
                    <a:lstStyle/>
                    <a:p>
                      <a:endParaRPr lang="fr-CA"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39966">
                        <a:alpha val="12000"/>
                      </a:srgbClr>
                    </a:solidFill>
                  </a:tcPr>
                </a:tc>
              </a:tr>
            </a:tbl>
          </a:graphicData>
        </a:graphic>
      </p:graphicFrame>
      <p:cxnSp>
        <p:nvCxnSpPr>
          <p:cNvPr id="8" name="Straight Arrow Connector 7"/>
          <p:cNvCxnSpPr/>
          <p:nvPr/>
        </p:nvCxnSpPr>
        <p:spPr bwMode="auto">
          <a:xfrm flipV="1">
            <a:off x="2590800" y="1859172"/>
            <a:ext cx="228600" cy="228600"/>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cxnSp>
        <p:nvCxnSpPr>
          <p:cNvPr id="9" name="Straight Arrow Connector 8"/>
          <p:cNvCxnSpPr/>
          <p:nvPr/>
        </p:nvCxnSpPr>
        <p:spPr bwMode="auto">
          <a:xfrm flipH="1" flipV="1">
            <a:off x="1842099" y="2544972"/>
            <a:ext cx="266700" cy="269216"/>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cxnSp>
        <p:nvCxnSpPr>
          <p:cNvPr id="10" name="Straight Arrow Connector 9"/>
          <p:cNvCxnSpPr/>
          <p:nvPr/>
        </p:nvCxnSpPr>
        <p:spPr bwMode="auto">
          <a:xfrm flipH="1">
            <a:off x="1436658" y="3651667"/>
            <a:ext cx="258792" cy="43133"/>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cxnSp>
        <p:nvCxnSpPr>
          <p:cNvPr id="11" name="Straight Arrow Connector 10"/>
          <p:cNvCxnSpPr/>
          <p:nvPr/>
        </p:nvCxnSpPr>
        <p:spPr bwMode="auto">
          <a:xfrm flipV="1">
            <a:off x="2819400" y="2215012"/>
            <a:ext cx="228600" cy="228600"/>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cxnSp>
        <p:nvCxnSpPr>
          <p:cNvPr id="12" name="Straight Arrow Connector 11"/>
          <p:cNvCxnSpPr/>
          <p:nvPr/>
        </p:nvCxnSpPr>
        <p:spPr bwMode="auto">
          <a:xfrm>
            <a:off x="2933700" y="2810594"/>
            <a:ext cx="342900" cy="0"/>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cxnSp>
        <p:nvCxnSpPr>
          <p:cNvPr id="13" name="Straight Arrow Connector 12"/>
          <p:cNvCxnSpPr/>
          <p:nvPr/>
        </p:nvCxnSpPr>
        <p:spPr bwMode="auto">
          <a:xfrm>
            <a:off x="2866486" y="3326022"/>
            <a:ext cx="333914" cy="0"/>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cxnSp>
        <p:nvCxnSpPr>
          <p:cNvPr id="14" name="Straight Arrow Connector 13"/>
          <p:cNvCxnSpPr/>
          <p:nvPr/>
        </p:nvCxnSpPr>
        <p:spPr bwMode="auto">
          <a:xfrm>
            <a:off x="2819400" y="3779443"/>
            <a:ext cx="152400" cy="289528"/>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cxnSp>
        <p:nvCxnSpPr>
          <p:cNvPr id="15" name="Straight Arrow Connector 14"/>
          <p:cNvCxnSpPr/>
          <p:nvPr/>
        </p:nvCxnSpPr>
        <p:spPr bwMode="auto">
          <a:xfrm>
            <a:off x="2476500" y="3694800"/>
            <a:ext cx="0" cy="374171"/>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cxnSp>
        <p:nvCxnSpPr>
          <p:cNvPr id="16" name="Straight Arrow Connector 15"/>
          <p:cNvCxnSpPr/>
          <p:nvPr/>
        </p:nvCxnSpPr>
        <p:spPr bwMode="auto">
          <a:xfrm>
            <a:off x="2133600" y="3764172"/>
            <a:ext cx="0" cy="304799"/>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cxnSp>
        <p:nvCxnSpPr>
          <p:cNvPr id="17" name="Straight Arrow Connector 16"/>
          <p:cNvCxnSpPr/>
          <p:nvPr/>
        </p:nvCxnSpPr>
        <p:spPr bwMode="auto">
          <a:xfrm flipH="1">
            <a:off x="1600200" y="3753748"/>
            <a:ext cx="152400" cy="315223"/>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cxnSp>
        <p:nvCxnSpPr>
          <p:cNvPr id="18" name="Straight Arrow Connector 17"/>
          <p:cNvCxnSpPr/>
          <p:nvPr/>
        </p:nvCxnSpPr>
        <p:spPr bwMode="auto">
          <a:xfrm flipH="1">
            <a:off x="1436658" y="3354597"/>
            <a:ext cx="342900" cy="0"/>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cxnSp>
        <p:nvCxnSpPr>
          <p:cNvPr id="19" name="Straight Arrow Connector 18"/>
          <p:cNvCxnSpPr/>
          <p:nvPr/>
        </p:nvCxnSpPr>
        <p:spPr bwMode="auto">
          <a:xfrm flipH="1" flipV="1">
            <a:off x="1466850" y="2810594"/>
            <a:ext cx="266700" cy="208831"/>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cxnSp>
        <p:nvCxnSpPr>
          <p:cNvPr id="38" name="Straight Arrow Connector 37"/>
          <p:cNvCxnSpPr/>
          <p:nvPr/>
        </p:nvCxnSpPr>
        <p:spPr bwMode="auto">
          <a:xfrm>
            <a:off x="2971800" y="3633873"/>
            <a:ext cx="266700" cy="145570"/>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cxnSp>
        <p:nvCxnSpPr>
          <p:cNvPr id="42" name="Straight Arrow Connector 41"/>
          <p:cNvCxnSpPr/>
          <p:nvPr/>
        </p:nvCxnSpPr>
        <p:spPr bwMode="auto">
          <a:xfrm flipH="1" flipV="1">
            <a:off x="1825206" y="2196141"/>
            <a:ext cx="266700" cy="269216"/>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cxnSp>
        <p:nvCxnSpPr>
          <p:cNvPr id="43" name="Straight Arrow Connector 42"/>
          <p:cNvCxnSpPr/>
          <p:nvPr/>
        </p:nvCxnSpPr>
        <p:spPr bwMode="auto">
          <a:xfrm flipH="1" flipV="1">
            <a:off x="1866900" y="1832394"/>
            <a:ext cx="266700" cy="269216"/>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cxnSp>
        <p:nvCxnSpPr>
          <p:cNvPr id="44" name="Straight Arrow Connector 43"/>
          <p:cNvCxnSpPr/>
          <p:nvPr/>
        </p:nvCxnSpPr>
        <p:spPr bwMode="auto">
          <a:xfrm flipV="1">
            <a:off x="2362200" y="1782972"/>
            <a:ext cx="0" cy="304800"/>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sp>
        <p:nvSpPr>
          <p:cNvPr id="48" name="TextBox 47"/>
          <p:cNvSpPr txBox="1"/>
          <p:nvPr/>
        </p:nvSpPr>
        <p:spPr>
          <a:xfrm>
            <a:off x="228600" y="742950"/>
            <a:ext cx="8832867" cy="461665"/>
          </a:xfrm>
          <a:prstGeom prst="rect">
            <a:avLst/>
          </a:prstGeom>
          <a:noFill/>
        </p:spPr>
        <p:txBody>
          <a:bodyPr wrap="none" rtlCol="0">
            <a:spAutoFit/>
          </a:bodyPr>
          <a:lstStyle/>
          <a:p>
            <a:pPr algn="l"/>
            <a:r>
              <a:rPr lang="en-CA" b="1" dirty="0" smtClean="0">
                <a:solidFill>
                  <a:schemeClr val="bg1">
                    <a:lumMod val="50000"/>
                  </a:schemeClr>
                </a:solidFill>
              </a:rPr>
              <a:t>Screenspace reflections blur and “push-pull” pass</a:t>
            </a:r>
            <a:endParaRPr lang="fr-CA" b="1" dirty="0">
              <a:solidFill>
                <a:schemeClr val="bg1">
                  <a:lumMod val="50000"/>
                </a:schemeClr>
              </a:solidFill>
            </a:endParaRPr>
          </a:p>
        </p:txBody>
      </p:sp>
      <p:sp>
        <p:nvSpPr>
          <p:cNvPr id="52" name="Oval 51"/>
          <p:cNvSpPr/>
          <p:nvPr/>
        </p:nvSpPr>
        <p:spPr bwMode="auto">
          <a:xfrm>
            <a:off x="2153369" y="2562584"/>
            <a:ext cx="685800" cy="704850"/>
          </a:xfrm>
          <a:prstGeom prst="ellipse">
            <a:avLst/>
          </a:prstGeom>
          <a:gradFill flip="none" rotWithShape="1">
            <a:gsLst>
              <a:gs pos="0">
                <a:srgbClr val="FF0000"/>
              </a:gs>
              <a:gs pos="100000">
                <a:schemeClr val="accent1">
                  <a:tint val="23500"/>
                  <a:satMod val="160000"/>
                  <a:alpha val="0"/>
                </a:schemeClr>
              </a:gs>
            </a:gsLst>
            <a:path path="circle">
              <a:fillToRect l="50000" t="50000" r="50000" b="50000"/>
            </a:path>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53" name="Oval 52"/>
          <p:cNvSpPr/>
          <p:nvPr/>
        </p:nvSpPr>
        <p:spPr bwMode="auto">
          <a:xfrm>
            <a:off x="1790700" y="2946817"/>
            <a:ext cx="685800" cy="704850"/>
          </a:xfrm>
          <a:prstGeom prst="ellipse">
            <a:avLst/>
          </a:prstGeom>
          <a:gradFill flip="none" rotWithShape="1">
            <a:gsLst>
              <a:gs pos="0">
                <a:srgbClr val="FF0000"/>
              </a:gs>
              <a:gs pos="100000">
                <a:schemeClr val="accent1">
                  <a:tint val="23500"/>
                  <a:satMod val="160000"/>
                  <a:alpha val="0"/>
                </a:schemeClr>
              </a:gs>
            </a:gsLst>
            <a:path path="circle">
              <a:fillToRect l="50000" t="50000" r="50000" b="50000"/>
            </a:path>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55" name="Right Arrow 54"/>
          <p:cNvSpPr/>
          <p:nvPr/>
        </p:nvSpPr>
        <p:spPr bwMode="auto">
          <a:xfrm>
            <a:off x="3886200" y="2465357"/>
            <a:ext cx="1143000" cy="141652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Tree>
    <p:extLst>
      <p:ext uri="{BB962C8B-B14F-4D97-AF65-F5344CB8AC3E}">
        <p14:creationId xmlns:p14="http://schemas.microsoft.com/office/powerpoint/2010/main" val="38795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0" presetClass="entr" presetSubtype="0"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par>
                                <p:cTn id="38" presetID="10" presetClass="entr" presetSubtype="0" fill="hold"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childTnLst>
                                </p:cTn>
                              </p:par>
                              <p:par>
                                <p:cTn id="44" presetID="10" presetClass="entr" presetSubtype="0" fill="hold"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500"/>
                                        <p:tgtEl>
                                          <p:spTgt spid="42"/>
                                        </p:tgtEl>
                                      </p:cBhvr>
                                    </p:animEffect>
                                  </p:childTnLst>
                                </p:cTn>
                              </p:par>
                              <p:par>
                                <p:cTn id="47" presetID="10" presetClass="entr" presetSubtype="0" fill="hold"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500"/>
                                        <p:tgtEl>
                                          <p:spTgt spid="43"/>
                                        </p:tgtEl>
                                      </p:cBhvr>
                                    </p:animEffect>
                                  </p:childTnLst>
                                </p:cTn>
                              </p:par>
                              <p:par>
                                <p:cTn id="50" presetID="10" presetClass="entr" presetSubtype="0" fill="hold" nodeType="with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500"/>
                                        <p:tgtEl>
                                          <p:spTgt spid="5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fade">
                                      <p:cBhvr>
                                        <p:cTn id="60" dur="500"/>
                                        <p:tgtEl>
                                          <p:spTgt spid="53"/>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fade">
                                      <p:cBhvr>
                                        <p:cTn id="65" dur="500"/>
                                        <p:tgtEl>
                                          <p:spTgt spid="6"/>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fade">
                                      <p:cBhvr>
                                        <p:cTn id="68"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z="2600" dirty="0" smtClean="0"/>
              <a:t>Performance</a:t>
            </a:r>
            <a:br>
              <a:rPr lang="en-CA" sz="2600" dirty="0" smtClean="0"/>
            </a:br>
            <a:r>
              <a:rPr lang="en-CA" sz="300" dirty="0" smtClean="0"/>
              <a:t/>
            </a:r>
            <a:br>
              <a:rPr lang="en-CA" sz="300" dirty="0" smtClean="0"/>
            </a:br>
            <a:r>
              <a:rPr lang="en-CA" sz="1800" dirty="0" smtClean="0"/>
              <a:t>On Microsoft </a:t>
            </a:r>
            <a:r>
              <a:rPr lang="en-CA" sz="1800" dirty="0" err="1" smtClean="0"/>
              <a:t>XboxOne</a:t>
            </a:r>
            <a:endParaRPr lang="fr-CA" sz="2600" dirty="0"/>
          </a:p>
        </p:txBody>
      </p:sp>
      <p:graphicFrame>
        <p:nvGraphicFramePr>
          <p:cNvPr id="4" name="Content Placeholder 3"/>
          <p:cNvGraphicFramePr>
            <a:graphicFrameLocks noGrp="1"/>
          </p:cNvGraphicFramePr>
          <p:nvPr>
            <p:ph sz="quarter" idx="10"/>
            <p:extLst>
              <p:ext uri="{D42A27DB-BD31-4B8C-83A1-F6EECF244321}">
                <p14:modId xmlns:p14="http://schemas.microsoft.com/office/powerpoint/2010/main" val="618198446"/>
              </p:ext>
            </p:extLst>
          </p:nvPr>
        </p:nvGraphicFramePr>
        <p:xfrm>
          <a:off x="609600" y="1581150"/>
          <a:ext cx="7772400" cy="2755900"/>
        </p:xfrm>
        <a:graphic>
          <a:graphicData uri="http://schemas.openxmlformats.org/drawingml/2006/table">
            <a:tbl>
              <a:tblPr bandRow="1">
                <a:tableStyleId>{5C22544A-7EE6-4342-B048-85BDC9FD1C3A}</a:tableStyleId>
              </a:tblPr>
              <a:tblGrid>
                <a:gridCol w="5551715"/>
                <a:gridCol w="2220685"/>
              </a:tblGrid>
              <a:tr h="393700">
                <a:tc>
                  <a:txBody>
                    <a:bodyPr/>
                    <a:lstStyle/>
                    <a:p>
                      <a:r>
                        <a:rPr lang="en-CA" sz="1800" dirty="0" smtClean="0"/>
                        <a:t>Total (worst case, fully reflective scene</a:t>
                      </a:r>
                      <a:r>
                        <a:rPr lang="en-CA" sz="1800" baseline="0" dirty="0" smtClean="0"/>
                        <a:t>)</a:t>
                      </a:r>
                      <a:endParaRPr lang="fr-CA" sz="1800" dirty="0"/>
                    </a:p>
                  </a:txBody>
                  <a:tcPr/>
                </a:tc>
                <a:tc>
                  <a:txBody>
                    <a:bodyPr/>
                    <a:lstStyle/>
                    <a:p>
                      <a:r>
                        <a:rPr lang="en-CA" sz="1600" b="1" dirty="0" smtClean="0"/>
                        <a:t>~2ms</a:t>
                      </a:r>
                      <a:endParaRPr lang="fr-CA" sz="1600" b="1" dirty="0"/>
                    </a:p>
                  </a:txBody>
                  <a:tcPr/>
                </a:tc>
              </a:tr>
              <a:tr h="393700">
                <a:tc>
                  <a:txBody>
                    <a:bodyPr/>
                    <a:lstStyle/>
                    <a:p>
                      <a:r>
                        <a:rPr lang="en-CA" sz="1800" dirty="0" smtClean="0"/>
                        <a:t>Total (average</a:t>
                      </a:r>
                      <a:r>
                        <a:rPr lang="en-CA" sz="1800" baseline="0" dirty="0" smtClean="0"/>
                        <a:t> scene)</a:t>
                      </a:r>
                      <a:endParaRPr lang="fr-CA" sz="1800" dirty="0"/>
                    </a:p>
                  </a:txBody>
                  <a:tcPr/>
                </a:tc>
                <a:tc>
                  <a:txBody>
                    <a:bodyPr/>
                    <a:lstStyle/>
                    <a:p>
                      <a:r>
                        <a:rPr lang="en-CA" sz="1600" b="1" dirty="0" smtClean="0"/>
                        <a:t>~1ms</a:t>
                      </a:r>
                      <a:endParaRPr lang="fr-CA" sz="1600" b="1" dirty="0"/>
                    </a:p>
                  </a:txBody>
                  <a:tcPr/>
                </a:tc>
              </a:tr>
              <a:tr h="393700">
                <a:tc>
                  <a:txBody>
                    <a:bodyPr/>
                    <a:lstStyle/>
                    <a:p>
                      <a:pPr lvl="1"/>
                      <a:r>
                        <a:rPr lang="en-CA" sz="1800" dirty="0" smtClean="0"/>
                        <a:t>PS: Downsampling</a:t>
                      </a:r>
                      <a:endParaRPr lang="fr-CA" sz="1800" dirty="0"/>
                    </a:p>
                  </a:txBody>
                  <a:tcPr/>
                </a:tc>
                <a:tc>
                  <a:txBody>
                    <a:bodyPr/>
                    <a:lstStyle/>
                    <a:p>
                      <a:pPr lvl="1"/>
                      <a:r>
                        <a:rPr lang="en-CA" sz="1600" b="1" dirty="0" smtClean="0"/>
                        <a:t>0.1ms</a:t>
                      </a:r>
                      <a:endParaRPr lang="fr-CA" sz="1600" b="1" dirty="0"/>
                    </a:p>
                  </a:txBody>
                  <a:tcPr/>
                </a:tc>
              </a:tr>
              <a:tr h="393700">
                <a:tc>
                  <a:txBody>
                    <a:bodyPr/>
                    <a:lstStyle/>
                    <a:p>
                      <a:pPr lvl="1"/>
                      <a:r>
                        <a:rPr lang="en-CA" sz="1800" dirty="0" smtClean="0"/>
                        <a:t>CS: Rays mask</a:t>
                      </a:r>
                      <a:endParaRPr lang="fr-CA" sz="1800" dirty="0"/>
                    </a:p>
                  </a:txBody>
                  <a:tcPr/>
                </a:tc>
                <a:tc>
                  <a:txBody>
                    <a:bodyPr/>
                    <a:lstStyle/>
                    <a:p>
                      <a:pPr lvl="1"/>
                      <a:r>
                        <a:rPr lang="en-CA" sz="1600" b="1" dirty="0" smtClean="0"/>
                        <a:t>0.16ms</a:t>
                      </a:r>
                      <a:endParaRPr lang="fr-CA" sz="1600" b="1" dirty="0"/>
                    </a:p>
                  </a:txBody>
                  <a:tcPr/>
                </a:tc>
              </a:tr>
              <a:tr h="393700">
                <a:tc>
                  <a:txBody>
                    <a:bodyPr/>
                    <a:lstStyle/>
                    <a:p>
                      <a:pPr lvl="1"/>
                      <a:r>
                        <a:rPr lang="en-CA" sz="1800" dirty="0" smtClean="0"/>
                        <a:t>CS: Raytracing</a:t>
                      </a:r>
                      <a:endParaRPr lang="fr-CA" sz="1800" dirty="0"/>
                    </a:p>
                  </a:txBody>
                  <a:tcPr/>
                </a:tc>
                <a:tc>
                  <a:txBody>
                    <a:bodyPr/>
                    <a:lstStyle/>
                    <a:p>
                      <a:pPr lvl="1"/>
                      <a:r>
                        <a:rPr lang="en-CA" sz="1600" b="1" dirty="0" smtClean="0"/>
                        <a:t>0.29ms</a:t>
                      </a:r>
                      <a:endParaRPr lang="fr-CA" sz="1600" b="1" dirty="0"/>
                    </a:p>
                  </a:txBody>
                  <a:tcPr/>
                </a:tc>
              </a:tr>
              <a:tr h="393700">
                <a:tc>
                  <a:txBody>
                    <a:bodyPr/>
                    <a:lstStyle/>
                    <a:p>
                      <a:pPr lvl="1"/>
                      <a:r>
                        <a:rPr lang="en-CA" sz="1800" dirty="0" smtClean="0"/>
                        <a:t>PS:</a:t>
                      </a:r>
                      <a:r>
                        <a:rPr lang="en-CA" sz="1800" baseline="0" dirty="0" smtClean="0"/>
                        <a:t> Separable blur</a:t>
                      </a:r>
                      <a:endParaRPr lang="fr-CA" sz="1800" dirty="0"/>
                    </a:p>
                  </a:txBody>
                  <a:tcPr/>
                </a:tc>
                <a:tc>
                  <a:txBody>
                    <a:bodyPr/>
                    <a:lstStyle/>
                    <a:p>
                      <a:pPr lvl="1"/>
                      <a:r>
                        <a:rPr lang="en-CA" sz="1600" b="1" dirty="0" smtClean="0"/>
                        <a:t>0.28ms</a:t>
                      </a:r>
                    </a:p>
                  </a:txBody>
                  <a:tcPr/>
                </a:tc>
              </a:tr>
              <a:tr h="393700">
                <a:tc>
                  <a:txBody>
                    <a:bodyPr/>
                    <a:lstStyle/>
                    <a:p>
                      <a:pPr lvl="1"/>
                      <a:r>
                        <a:rPr lang="en-CA" sz="1800" dirty="0" smtClean="0"/>
                        <a:t>PS: Apply</a:t>
                      </a:r>
                      <a:r>
                        <a:rPr lang="en-CA" sz="1800" baseline="0" dirty="0" smtClean="0"/>
                        <a:t> on screen</a:t>
                      </a:r>
                      <a:endParaRPr lang="fr-CA" sz="1800" dirty="0"/>
                    </a:p>
                  </a:txBody>
                  <a:tcPr/>
                </a:tc>
                <a:tc>
                  <a:txBody>
                    <a:bodyPr/>
                    <a:lstStyle/>
                    <a:p>
                      <a:pPr lvl="1"/>
                      <a:r>
                        <a:rPr lang="en-CA" sz="1600" b="1" dirty="0" smtClean="0"/>
                        <a:t>0.21ms</a:t>
                      </a:r>
                    </a:p>
                  </a:txBody>
                  <a:tcPr/>
                </a:tc>
              </a:tr>
            </a:tbl>
          </a:graphicData>
        </a:graphic>
      </p:graphicFrame>
    </p:spTree>
    <p:extLst>
      <p:ext uri="{BB962C8B-B14F-4D97-AF65-F5344CB8AC3E}">
        <p14:creationId xmlns:p14="http://schemas.microsoft.com/office/powerpoint/2010/main" val="335533285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171950"/>
            <a:ext cx="9144000" cy="523220"/>
          </a:xfrm>
          <a:prstGeom prst="rect">
            <a:avLst/>
          </a:prstGeom>
          <a:solidFill>
            <a:srgbClr val="000000"/>
          </a:solidFill>
        </p:spPr>
        <p:txBody>
          <a:bodyPr wrap="square" lIns="91440" tIns="45720" rIns="91440" bIns="45720">
            <a:spAutoFit/>
          </a:bodyPr>
          <a:lstStyle/>
          <a:p>
            <a:pPr algn="l"/>
            <a:r>
              <a:rPr lang="en-US" sz="28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  PS4 &amp; </a:t>
            </a:r>
            <a:r>
              <a:rPr lang="en-US" sz="2800" b="1" spc="50" dirty="0" err="1"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XboxOne</a:t>
            </a:r>
            <a:r>
              <a:rPr lang="en-US" sz="28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 GPU Optimizations</a:t>
            </a:r>
            <a:endParaRPr lang="en-US" sz="28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pic>
        <p:nvPicPr>
          <p:cNvPr id="1026" name="Picture 2" descr="C:\Users\bwronski\Desktop\Xbox One family-580-9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0626" y="1276350"/>
            <a:ext cx="4114800" cy="2312801"/>
          </a:xfrm>
          <a:prstGeom prst="rect">
            <a:avLst/>
          </a:prstGeom>
          <a:noFill/>
          <a:extLst>
            <a:ext uri="{909E8E84-426E-40dd-AFC4-6F175D3DCCD1}">
              <a14:hiddenFill xmlns="" xmlns:a14="http://schemas.microsoft.com/office/drawing/2010/main">
                <a:solidFill>
                  <a:srgbClr val="FFFFFF"/>
                </a:solidFill>
              </a14:hiddenFill>
            </a:ext>
          </a:extLst>
        </p:spPr>
      </p:pic>
      <p:pic>
        <p:nvPicPr>
          <p:cNvPr id="1027" name="Picture 3" descr="C:\Users\bwronski\Desktop\PS4 with controller-580-10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1200149"/>
            <a:ext cx="4127461" cy="2312801"/>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33551609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9" name="Content Placeholder 8"/>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0" y="0"/>
            <a:ext cx="9144000" cy="5143500"/>
          </a:xfrm>
        </p:spPr>
      </p:pic>
      <p:sp>
        <p:nvSpPr>
          <p:cNvPr id="3" name="Rectangle 2"/>
          <p:cNvSpPr/>
          <p:nvPr/>
        </p:nvSpPr>
        <p:spPr>
          <a:xfrm>
            <a:off x="0" y="4424516"/>
            <a:ext cx="9144000" cy="523220"/>
          </a:xfrm>
          <a:prstGeom prst="rect">
            <a:avLst/>
          </a:prstGeom>
          <a:solidFill>
            <a:srgbClr val="000000"/>
          </a:solidFill>
        </p:spPr>
        <p:txBody>
          <a:bodyPr wrap="square" lIns="91440" tIns="45720" rIns="91440" bIns="45720">
            <a:spAutoFit/>
          </a:bodyPr>
          <a:lstStyle/>
          <a:p>
            <a:pPr algn="l"/>
            <a:r>
              <a:rPr lang="en-US" sz="28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	Global Illumination</a:t>
            </a:r>
            <a:endParaRPr lang="en-US" sz="28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
        <p:nvSpPr>
          <p:cNvPr id="7" name="Espace réservé du contenu 2"/>
          <p:cNvSpPr>
            <a:spLocks noGrp="1"/>
          </p:cNvSpPr>
          <p:nvPr/>
        </p:nvSpPr>
        <p:spPr>
          <a:xfrm>
            <a:off x="510209" y="819150"/>
            <a:ext cx="8229600" cy="3048000"/>
          </a:xfrm>
          <a:prstGeom prst="rect">
            <a:avLst/>
          </a:prstGeom>
          <a:solidFill>
            <a:schemeClr val="tx1">
              <a:alpha val="66000"/>
            </a:schemeClr>
          </a:solidFill>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b="1" i="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27AA90"/>
              </a:buClr>
              <a:buNone/>
            </a:pPr>
            <a:r>
              <a:rPr lang="en-US" sz="2800" i="0" dirty="0" smtClean="0">
                <a:solidFill>
                  <a:schemeClr val="bg1">
                    <a:lumMod val="50000"/>
                  </a:schemeClr>
                </a:solidFill>
              </a:rPr>
              <a:t>Goals</a:t>
            </a:r>
            <a:endParaRPr lang="en-US" sz="1300" i="0" dirty="0" smtClean="0">
              <a:solidFill>
                <a:schemeClr val="bg1">
                  <a:lumMod val="50000"/>
                </a:schemeClr>
              </a:solidFill>
            </a:endParaRPr>
          </a:p>
          <a:p>
            <a:pPr>
              <a:buClr>
                <a:srgbClr val="27AA90"/>
              </a:buClr>
              <a:buFont typeface="Wingdings" pitchFamily="2" charset="2"/>
              <a:buChar char="§"/>
            </a:pPr>
            <a:endParaRPr lang="en-US" sz="1200" b="0" i="0" dirty="0">
              <a:solidFill>
                <a:schemeClr val="bg1">
                  <a:lumMod val="50000"/>
                </a:schemeClr>
              </a:solidFill>
            </a:endParaRPr>
          </a:p>
          <a:p>
            <a:pPr>
              <a:buClr>
                <a:srgbClr val="27AA90"/>
              </a:buClr>
              <a:buFont typeface="Wingdings" pitchFamily="2" charset="2"/>
              <a:buChar char="§"/>
            </a:pPr>
            <a:r>
              <a:rPr lang="en-US" b="0" i="0" dirty="0">
                <a:solidFill>
                  <a:schemeClr val="bg1">
                    <a:lumMod val="50000"/>
                  </a:schemeClr>
                </a:solidFill>
              </a:rPr>
              <a:t>Improve AC3 ambient </a:t>
            </a:r>
            <a:r>
              <a:rPr lang="en-US" b="0" i="0" dirty="0" smtClean="0">
                <a:solidFill>
                  <a:schemeClr val="bg1">
                    <a:lumMod val="50000"/>
                  </a:schemeClr>
                </a:solidFill>
              </a:rPr>
              <a:t>lighting – flat, uniform</a:t>
            </a:r>
            <a:endParaRPr lang="en-US" b="0" i="0" dirty="0">
              <a:solidFill>
                <a:schemeClr val="bg1">
                  <a:lumMod val="50000"/>
                </a:schemeClr>
              </a:solidFill>
            </a:endParaRPr>
          </a:p>
          <a:p>
            <a:pPr>
              <a:buClr>
                <a:srgbClr val="27AA90"/>
              </a:buClr>
              <a:buFont typeface="Wingdings" pitchFamily="2" charset="2"/>
              <a:buChar char="§"/>
            </a:pPr>
            <a:r>
              <a:rPr lang="en-US" b="0" i="0" dirty="0" smtClean="0">
                <a:solidFill>
                  <a:schemeClr val="bg1">
                    <a:lumMod val="50000"/>
                  </a:schemeClr>
                </a:solidFill>
              </a:rPr>
              <a:t>Partially baked solution</a:t>
            </a:r>
            <a:endParaRPr lang="en-US" b="0" i="0" dirty="0">
              <a:solidFill>
                <a:schemeClr val="bg1">
                  <a:lumMod val="50000"/>
                </a:schemeClr>
              </a:solidFill>
            </a:endParaRPr>
          </a:p>
          <a:p>
            <a:pPr>
              <a:buClr>
                <a:srgbClr val="27AA90"/>
              </a:buClr>
              <a:buFont typeface="Wingdings" pitchFamily="2" charset="2"/>
              <a:buChar char="§"/>
            </a:pPr>
            <a:r>
              <a:rPr lang="en-US" b="0" i="0" dirty="0">
                <a:solidFill>
                  <a:schemeClr val="bg1">
                    <a:lumMod val="50000"/>
                  </a:schemeClr>
                </a:solidFill>
              </a:rPr>
              <a:t>Work </a:t>
            </a:r>
            <a:r>
              <a:rPr lang="en-US" b="0" i="0" dirty="0" smtClean="0">
                <a:solidFill>
                  <a:schemeClr val="bg1">
                    <a:lumMod val="50000"/>
                  </a:schemeClr>
                </a:solidFill>
              </a:rPr>
              <a:t>on </a:t>
            </a:r>
            <a:r>
              <a:rPr lang="en-US" b="0" i="0" dirty="0">
                <a:solidFill>
                  <a:schemeClr val="bg1">
                    <a:lumMod val="50000"/>
                  </a:schemeClr>
                </a:solidFill>
              </a:rPr>
              <a:t>current gen (~1ms / &lt; 1MB for GPU)</a:t>
            </a:r>
          </a:p>
          <a:p>
            <a:pPr>
              <a:buClr>
                <a:srgbClr val="27AA90"/>
              </a:buClr>
              <a:buFont typeface="Wingdings" pitchFamily="2" charset="2"/>
              <a:buChar char="§"/>
            </a:pPr>
            <a:r>
              <a:rPr lang="en-US" b="0" i="0" dirty="0" smtClean="0">
                <a:solidFill>
                  <a:schemeClr val="bg1">
                    <a:lumMod val="50000"/>
                  </a:schemeClr>
                </a:solidFill>
              </a:rPr>
              <a:t>Dynamic </a:t>
            </a:r>
            <a:r>
              <a:rPr lang="en-US" b="0" i="0" dirty="0">
                <a:solidFill>
                  <a:schemeClr val="bg1">
                    <a:lumMod val="50000"/>
                  </a:schemeClr>
                </a:solidFill>
              </a:rPr>
              <a:t>weather / time of day</a:t>
            </a:r>
          </a:p>
          <a:p>
            <a:pPr>
              <a:buClr>
                <a:srgbClr val="27AA90"/>
              </a:buClr>
              <a:buFont typeface="Wingdings" pitchFamily="2" charset="2"/>
              <a:buChar char="§"/>
            </a:pPr>
            <a:r>
              <a:rPr lang="en-US" b="0" i="0" dirty="0" smtClean="0">
                <a:solidFill>
                  <a:schemeClr val="bg1">
                    <a:lumMod val="50000"/>
                  </a:schemeClr>
                </a:solidFill>
              </a:rPr>
              <a:t>Small </a:t>
            </a:r>
            <a:r>
              <a:rPr lang="en-US" b="0" i="0" dirty="0">
                <a:solidFill>
                  <a:schemeClr val="bg1">
                    <a:lumMod val="50000"/>
                  </a:schemeClr>
                </a:solidFill>
              </a:rPr>
              <a:t>impact on </a:t>
            </a:r>
            <a:r>
              <a:rPr lang="en-US" b="0" i="0" dirty="0" smtClean="0">
                <a:solidFill>
                  <a:schemeClr val="bg1">
                    <a:lumMod val="50000"/>
                  </a:schemeClr>
                </a:solidFill>
              </a:rPr>
              <a:t>art pipelines</a:t>
            </a:r>
            <a:endParaRPr lang="en-US" b="0" i="0" dirty="0">
              <a:solidFill>
                <a:schemeClr val="bg1">
                  <a:lumMod val="50000"/>
                </a:schemeClr>
              </a:solidFill>
            </a:endParaRPr>
          </a:p>
          <a:p>
            <a:pPr>
              <a:buClr>
                <a:srgbClr val="27AA90"/>
              </a:buClr>
              <a:buFont typeface="Wingdings" pitchFamily="2" charset="2"/>
              <a:buChar char="§"/>
            </a:pPr>
            <a:endParaRPr lang="en-US" b="0" i="0" dirty="0">
              <a:solidFill>
                <a:schemeClr val="bg1">
                  <a:lumMod val="50000"/>
                </a:schemeClr>
              </a:solidFill>
            </a:endParaRPr>
          </a:p>
        </p:txBody>
      </p:sp>
    </p:spTree>
    <p:extLst>
      <p:ext uri="{BB962C8B-B14F-4D97-AF65-F5344CB8AC3E}">
        <p14:creationId xmlns:p14="http://schemas.microsoft.com/office/powerpoint/2010/main" val="4193175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animEffect transition="in" filter="fade">
                                      <p:cBhvr>
                                        <p:cTn id="7" dur="500"/>
                                        <p:tgtEl>
                                          <p:spTgt spid="7">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4" end="4"/>
                                            </p:txEl>
                                          </p:spTgt>
                                        </p:tgtEl>
                                        <p:attrNameLst>
                                          <p:attrName>style.visibility</p:attrName>
                                        </p:attrNameLst>
                                      </p:cBhvr>
                                      <p:to>
                                        <p:strVal val="visible"/>
                                      </p:to>
                                    </p:set>
                                    <p:animEffect transition="in" filter="fade">
                                      <p:cBhvr>
                                        <p:cTn id="12" dur="500"/>
                                        <p:tgtEl>
                                          <p:spTgt spid="7">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5" end="5"/>
                                            </p:txEl>
                                          </p:spTgt>
                                        </p:tgtEl>
                                        <p:attrNameLst>
                                          <p:attrName>style.visibility</p:attrName>
                                        </p:attrNameLst>
                                      </p:cBhvr>
                                      <p:to>
                                        <p:strVal val="visible"/>
                                      </p:to>
                                    </p:set>
                                    <p:animEffect transition="in" filter="fade">
                                      <p:cBhvr>
                                        <p:cTn id="17" dur="500"/>
                                        <p:tgtEl>
                                          <p:spTgt spid="7">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6" end="6"/>
                                            </p:txEl>
                                          </p:spTgt>
                                        </p:tgtEl>
                                        <p:attrNameLst>
                                          <p:attrName>style.visibility</p:attrName>
                                        </p:attrNameLst>
                                      </p:cBhvr>
                                      <p:to>
                                        <p:strVal val="visible"/>
                                      </p:to>
                                    </p:set>
                                    <p:animEffect transition="in" filter="fade">
                                      <p:cBhvr>
                                        <p:cTn id="22" dur="5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PS4 and </a:t>
            </a:r>
            <a:r>
              <a:rPr lang="en-CA" dirty="0" err="1" smtClean="0"/>
              <a:t>XboxOne</a:t>
            </a:r>
            <a:r>
              <a:rPr lang="en-CA" dirty="0" smtClean="0"/>
              <a:t> GPUs</a:t>
            </a:r>
            <a:endParaRPr lang="en-CA" dirty="0"/>
          </a:p>
        </p:txBody>
      </p:sp>
      <p:sp>
        <p:nvSpPr>
          <p:cNvPr id="3" name="Content Placeholder 2"/>
          <p:cNvSpPr>
            <a:spLocks noGrp="1"/>
          </p:cNvSpPr>
          <p:nvPr>
            <p:ph sz="quarter" idx="10"/>
          </p:nvPr>
        </p:nvSpPr>
        <p:spPr>
          <a:xfrm>
            <a:off x="457200" y="1504950"/>
            <a:ext cx="8305800" cy="3276600"/>
          </a:xfrm>
        </p:spPr>
        <p:txBody>
          <a:bodyPr/>
          <a:lstStyle/>
          <a:p>
            <a:r>
              <a:rPr lang="en-CA" dirty="0" smtClean="0"/>
              <a:t>Advanced GPU architectures…</a:t>
            </a:r>
          </a:p>
          <a:p>
            <a:r>
              <a:rPr lang="en-CA" dirty="0" smtClean="0"/>
              <a:t>Lots of custom extensions</a:t>
            </a:r>
          </a:p>
          <a:p>
            <a:r>
              <a:rPr lang="en-CA" dirty="0" smtClean="0"/>
              <a:t>Capabilities not available on PCs</a:t>
            </a:r>
          </a:p>
          <a:p>
            <a:r>
              <a:rPr lang="en-CA" dirty="0" smtClean="0"/>
              <a:t>…but both based on AMD GCN architecture!</a:t>
            </a:r>
          </a:p>
          <a:p>
            <a:r>
              <a:rPr lang="en-CA" dirty="0" smtClean="0"/>
              <a:t>AMD Southern / Sea Islands ISA publicly available</a:t>
            </a:r>
          </a:p>
          <a:p>
            <a:endParaRPr lang="en-CA" dirty="0"/>
          </a:p>
        </p:txBody>
      </p:sp>
    </p:spTree>
    <p:extLst>
      <p:ext uri="{BB962C8B-B14F-4D97-AF65-F5344CB8AC3E}">
        <p14:creationId xmlns:p14="http://schemas.microsoft.com/office/powerpoint/2010/main" val="343208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42950"/>
            <a:ext cx="8077200" cy="781050"/>
          </a:xfrm>
        </p:spPr>
        <p:txBody>
          <a:bodyPr/>
          <a:lstStyle/>
          <a:p>
            <a:r>
              <a:rPr lang="en-CA" dirty="0" smtClean="0"/>
              <a:t>“Usual” optimizations</a:t>
            </a:r>
            <a:endParaRPr lang="fr-CA" dirty="0"/>
          </a:p>
        </p:txBody>
      </p:sp>
      <p:sp>
        <p:nvSpPr>
          <p:cNvPr id="3" name="Content Placeholder 2"/>
          <p:cNvSpPr>
            <a:spLocks noGrp="1"/>
          </p:cNvSpPr>
          <p:nvPr>
            <p:ph sz="quarter" idx="10"/>
          </p:nvPr>
        </p:nvSpPr>
        <p:spPr>
          <a:xfrm>
            <a:off x="304800" y="1657350"/>
            <a:ext cx="8686800" cy="2743200"/>
          </a:xfrm>
        </p:spPr>
        <p:txBody>
          <a:bodyPr/>
          <a:lstStyle/>
          <a:p>
            <a:r>
              <a:rPr lang="en-CA" dirty="0" smtClean="0"/>
              <a:t>Current gen optimizations are still important</a:t>
            </a:r>
          </a:p>
          <a:p>
            <a:pPr lvl="1"/>
            <a:r>
              <a:rPr lang="en-CA" sz="2200" dirty="0" smtClean="0"/>
              <a:t>Reduce amount of total work - </a:t>
            </a:r>
            <a:r>
              <a:rPr lang="en-CA" sz="2200" b="1" dirty="0" smtClean="0"/>
              <a:t>resolution</a:t>
            </a:r>
            <a:endParaRPr lang="en-CA" sz="2200" dirty="0" smtClean="0"/>
          </a:p>
          <a:p>
            <a:pPr lvl="1"/>
            <a:r>
              <a:rPr lang="en-CA" sz="2200" dirty="0" smtClean="0"/>
              <a:t>Reduce work done - </a:t>
            </a:r>
            <a:r>
              <a:rPr lang="en-CA" sz="2200" b="1" dirty="0" smtClean="0"/>
              <a:t>instructions</a:t>
            </a:r>
            <a:endParaRPr lang="en-CA" sz="2200" dirty="0" smtClean="0"/>
          </a:p>
          <a:p>
            <a:pPr lvl="1"/>
            <a:r>
              <a:rPr lang="en-CA" sz="2200" dirty="0" smtClean="0"/>
              <a:t>Reduce used bandwidth - </a:t>
            </a:r>
            <a:r>
              <a:rPr lang="en-CA" sz="2200" b="1" dirty="0" smtClean="0"/>
              <a:t>resources</a:t>
            </a:r>
            <a:endParaRPr lang="en-CA" sz="2200" dirty="0" smtClean="0"/>
          </a:p>
          <a:p>
            <a:pPr lvl="1"/>
            <a:r>
              <a:rPr lang="en-CA" sz="2200" dirty="0" smtClean="0"/>
              <a:t>Maximize instruction pipelining – </a:t>
            </a:r>
            <a:br>
              <a:rPr lang="en-CA" sz="2200" dirty="0" smtClean="0"/>
            </a:br>
            <a:r>
              <a:rPr lang="en-CA" sz="2200" b="1" dirty="0" smtClean="0"/>
              <a:t>micro-optimizations</a:t>
            </a:r>
            <a:endParaRPr lang="fr-CA" sz="2200" dirty="0"/>
          </a:p>
        </p:txBody>
      </p:sp>
    </p:spTree>
    <p:extLst>
      <p:ext uri="{BB962C8B-B14F-4D97-AF65-F5344CB8AC3E}">
        <p14:creationId xmlns:p14="http://schemas.microsoft.com/office/powerpoint/2010/main" val="906944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1565" y="742950"/>
            <a:ext cx="8077200" cy="781050"/>
          </a:xfrm>
        </p:spPr>
        <p:txBody>
          <a:bodyPr/>
          <a:lstStyle/>
          <a:p>
            <a:r>
              <a:rPr lang="en-CA" sz="3200" dirty="0" smtClean="0"/>
              <a:t>PS4/</a:t>
            </a:r>
            <a:r>
              <a:rPr lang="en-CA" sz="3200" dirty="0" err="1" smtClean="0"/>
              <a:t>XboxOne</a:t>
            </a:r>
            <a:r>
              <a:rPr lang="en-CA" sz="3200" dirty="0" smtClean="0"/>
              <a:t> specific</a:t>
            </a:r>
            <a:endParaRPr lang="fr-CA" sz="3200" dirty="0"/>
          </a:p>
        </p:txBody>
      </p:sp>
      <p:sp>
        <p:nvSpPr>
          <p:cNvPr id="3" name="Content Placeholder 2"/>
          <p:cNvSpPr>
            <a:spLocks noGrp="1"/>
          </p:cNvSpPr>
          <p:nvPr>
            <p:ph sz="quarter" idx="10"/>
          </p:nvPr>
        </p:nvSpPr>
        <p:spPr>
          <a:xfrm>
            <a:off x="209192" y="1503833"/>
            <a:ext cx="6104164" cy="2743200"/>
          </a:xfrm>
        </p:spPr>
        <p:txBody>
          <a:bodyPr/>
          <a:lstStyle/>
          <a:p>
            <a:r>
              <a:rPr lang="en-CA" sz="2400" dirty="0" smtClean="0"/>
              <a:t>All of those still apply…</a:t>
            </a:r>
          </a:p>
          <a:p>
            <a:r>
              <a:rPr lang="en-CA" sz="2400" dirty="0" smtClean="0"/>
              <a:t>…but GPU is not an array of huge number of simple processors</a:t>
            </a:r>
          </a:p>
          <a:p>
            <a:r>
              <a:rPr lang="en-CA" sz="2400" dirty="0" smtClean="0"/>
              <a:t>AMD GCN architecture is way more complicated!</a:t>
            </a:r>
            <a:endParaRPr lang="fr-CA" sz="2400" dirty="0"/>
          </a:p>
        </p:txBody>
      </p:sp>
      <p:grpSp>
        <p:nvGrpSpPr>
          <p:cNvPr id="73" name="Group 72"/>
          <p:cNvGrpSpPr/>
          <p:nvPr/>
        </p:nvGrpSpPr>
        <p:grpSpPr>
          <a:xfrm>
            <a:off x="6164036" y="1577975"/>
            <a:ext cx="2569030" cy="2476500"/>
            <a:chOff x="6164036" y="1577975"/>
            <a:chExt cx="2569030" cy="2476500"/>
          </a:xfrm>
        </p:grpSpPr>
        <p:sp>
          <p:nvSpPr>
            <p:cNvPr id="5" name="Rectangle 4"/>
            <p:cNvSpPr/>
            <p:nvPr/>
          </p:nvSpPr>
          <p:spPr bwMode="auto">
            <a:xfrm>
              <a:off x="6164036" y="1577975"/>
              <a:ext cx="2569030" cy="2476500"/>
            </a:xfrm>
            <a:prstGeom prst="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6" name="Rectangle 5"/>
            <p:cNvSpPr/>
            <p:nvPr/>
          </p:nvSpPr>
          <p:spPr bwMode="auto">
            <a:xfrm>
              <a:off x="6294665" y="16922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7" name="Rectangle 6"/>
            <p:cNvSpPr/>
            <p:nvPr/>
          </p:nvSpPr>
          <p:spPr bwMode="auto">
            <a:xfrm>
              <a:off x="6594022" y="16922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8" name="Rectangle 7"/>
            <p:cNvSpPr/>
            <p:nvPr/>
          </p:nvSpPr>
          <p:spPr bwMode="auto">
            <a:xfrm>
              <a:off x="6893379" y="16922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9" name="Rectangle 8"/>
            <p:cNvSpPr/>
            <p:nvPr/>
          </p:nvSpPr>
          <p:spPr bwMode="auto">
            <a:xfrm>
              <a:off x="7192736" y="16986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10" name="Rectangle 9"/>
            <p:cNvSpPr/>
            <p:nvPr/>
          </p:nvSpPr>
          <p:spPr bwMode="auto">
            <a:xfrm>
              <a:off x="7492093" y="16986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11" name="Rectangle 10"/>
            <p:cNvSpPr/>
            <p:nvPr/>
          </p:nvSpPr>
          <p:spPr bwMode="auto">
            <a:xfrm>
              <a:off x="7791450" y="16986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12" name="Rectangle 11"/>
            <p:cNvSpPr/>
            <p:nvPr/>
          </p:nvSpPr>
          <p:spPr bwMode="auto">
            <a:xfrm>
              <a:off x="8090807" y="16986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13" name="Rectangle 12"/>
            <p:cNvSpPr/>
            <p:nvPr/>
          </p:nvSpPr>
          <p:spPr bwMode="auto">
            <a:xfrm>
              <a:off x="8390165" y="16986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14" name="Rectangle 13"/>
            <p:cNvSpPr/>
            <p:nvPr/>
          </p:nvSpPr>
          <p:spPr bwMode="auto">
            <a:xfrm>
              <a:off x="6294665" y="19780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15" name="Rectangle 14"/>
            <p:cNvSpPr/>
            <p:nvPr/>
          </p:nvSpPr>
          <p:spPr bwMode="auto">
            <a:xfrm>
              <a:off x="6594022" y="19780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16" name="Rectangle 15"/>
            <p:cNvSpPr/>
            <p:nvPr/>
          </p:nvSpPr>
          <p:spPr bwMode="auto">
            <a:xfrm>
              <a:off x="6893379" y="19780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17" name="Rectangle 16"/>
            <p:cNvSpPr/>
            <p:nvPr/>
          </p:nvSpPr>
          <p:spPr bwMode="auto">
            <a:xfrm>
              <a:off x="7192736" y="19843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18" name="Rectangle 17"/>
            <p:cNvSpPr/>
            <p:nvPr/>
          </p:nvSpPr>
          <p:spPr bwMode="auto">
            <a:xfrm>
              <a:off x="7492093" y="19843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19" name="Rectangle 18"/>
            <p:cNvSpPr/>
            <p:nvPr/>
          </p:nvSpPr>
          <p:spPr bwMode="auto">
            <a:xfrm>
              <a:off x="7791450" y="19843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20" name="Rectangle 19"/>
            <p:cNvSpPr/>
            <p:nvPr/>
          </p:nvSpPr>
          <p:spPr bwMode="auto">
            <a:xfrm>
              <a:off x="8090807" y="19843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21" name="Rectangle 20"/>
            <p:cNvSpPr/>
            <p:nvPr/>
          </p:nvSpPr>
          <p:spPr bwMode="auto">
            <a:xfrm>
              <a:off x="8390165" y="19843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22" name="Rectangle 21"/>
            <p:cNvSpPr/>
            <p:nvPr/>
          </p:nvSpPr>
          <p:spPr bwMode="auto">
            <a:xfrm>
              <a:off x="6294665" y="22637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23" name="Rectangle 22"/>
            <p:cNvSpPr/>
            <p:nvPr/>
          </p:nvSpPr>
          <p:spPr bwMode="auto">
            <a:xfrm>
              <a:off x="6594022" y="22637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24" name="Rectangle 23"/>
            <p:cNvSpPr/>
            <p:nvPr/>
          </p:nvSpPr>
          <p:spPr bwMode="auto">
            <a:xfrm>
              <a:off x="6893379" y="22637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25" name="Rectangle 24"/>
            <p:cNvSpPr/>
            <p:nvPr/>
          </p:nvSpPr>
          <p:spPr bwMode="auto">
            <a:xfrm>
              <a:off x="7192736" y="22701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26" name="Rectangle 25"/>
            <p:cNvSpPr/>
            <p:nvPr/>
          </p:nvSpPr>
          <p:spPr bwMode="auto">
            <a:xfrm>
              <a:off x="7492093" y="22701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27" name="Rectangle 26"/>
            <p:cNvSpPr/>
            <p:nvPr/>
          </p:nvSpPr>
          <p:spPr bwMode="auto">
            <a:xfrm>
              <a:off x="7791450" y="22701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28" name="Rectangle 27"/>
            <p:cNvSpPr/>
            <p:nvPr/>
          </p:nvSpPr>
          <p:spPr bwMode="auto">
            <a:xfrm>
              <a:off x="8090807" y="22701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29" name="Rectangle 28"/>
            <p:cNvSpPr/>
            <p:nvPr/>
          </p:nvSpPr>
          <p:spPr bwMode="auto">
            <a:xfrm>
              <a:off x="8390165" y="22701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30" name="Rectangle 29"/>
            <p:cNvSpPr/>
            <p:nvPr/>
          </p:nvSpPr>
          <p:spPr bwMode="auto">
            <a:xfrm>
              <a:off x="6294665" y="25495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31" name="Rectangle 30"/>
            <p:cNvSpPr/>
            <p:nvPr/>
          </p:nvSpPr>
          <p:spPr bwMode="auto">
            <a:xfrm>
              <a:off x="6594022" y="25495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32" name="Rectangle 31"/>
            <p:cNvSpPr/>
            <p:nvPr/>
          </p:nvSpPr>
          <p:spPr bwMode="auto">
            <a:xfrm>
              <a:off x="6893379" y="25495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33" name="Rectangle 32"/>
            <p:cNvSpPr/>
            <p:nvPr/>
          </p:nvSpPr>
          <p:spPr bwMode="auto">
            <a:xfrm>
              <a:off x="7192736" y="25558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34" name="Rectangle 33"/>
            <p:cNvSpPr/>
            <p:nvPr/>
          </p:nvSpPr>
          <p:spPr bwMode="auto">
            <a:xfrm>
              <a:off x="7492093" y="25558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35" name="Rectangle 34"/>
            <p:cNvSpPr/>
            <p:nvPr/>
          </p:nvSpPr>
          <p:spPr bwMode="auto">
            <a:xfrm>
              <a:off x="7791450" y="25558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36" name="Rectangle 35"/>
            <p:cNvSpPr/>
            <p:nvPr/>
          </p:nvSpPr>
          <p:spPr bwMode="auto">
            <a:xfrm>
              <a:off x="8090807" y="25558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37" name="Rectangle 36"/>
            <p:cNvSpPr/>
            <p:nvPr/>
          </p:nvSpPr>
          <p:spPr bwMode="auto">
            <a:xfrm>
              <a:off x="8390165" y="25558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38" name="Rectangle 37"/>
            <p:cNvSpPr/>
            <p:nvPr/>
          </p:nvSpPr>
          <p:spPr bwMode="auto">
            <a:xfrm>
              <a:off x="6294665" y="28352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39" name="Rectangle 38"/>
            <p:cNvSpPr/>
            <p:nvPr/>
          </p:nvSpPr>
          <p:spPr bwMode="auto">
            <a:xfrm>
              <a:off x="6594022" y="28352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40" name="Rectangle 39"/>
            <p:cNvSpPr/>
            <p:nvPr/>
          </p:nvSpPr>
          <p:spPr bwMode="auto">
            <a:xfrm>
              <a:off x="6893379" y="28352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41" name="Rectangle 40"/>
            <p:cNvSpPr/>
            <p:nvPr/>
          </p:nvSpPr>
          <p:spPr bwMode="auto">
            <a:xfrm>
              <a:off x="7192736" y="28416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42" name="Rectangle 41"/>
            <p:cNvSpPr/>
            <p:nvPr/>
          </p:nvSpPr>
          <p:spPr bwMode="auto">
            <a:xfrm>
              <a:off x="7492093" y="28416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43" name="Rectangle 42"/>
            <p:cNvSpPr/>
            <p:nvPr/>
          </p:nvSpPr>
          <p:spPr bwMode="auto">
            <a:xfrm>
              <a:off x="7791450" y="28416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44" name="Rectangle 43"/>
            <p:cNvSpPr/>
            <p:nvPr/>
          </p:nvSpPr>
          <p:spPr bwMode="auto">
            <a:xfrm>
              <a:off x="8090807" y="28416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45" name="Rectangle 44"/>
            <p:cNvSpPr/>
            <p:nvPr/>
          </p:nvSpPr>
          <p:spPr bwMode="auto">
            <a:xfrm>
              <a:off x="8390165" y="28416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46" name="Rectangle 45"/>
            <p:cNvSpPr/>
            <p:nvPr/>
          </p:nvSpPr>
          <p:spPr bwMode="auto">
            <a:xfrm>
              <a:off x="6294665" y="31210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47" name="Rectangle 46"/>
            <p:cNvSpPr/>
            <p:nvPr/>
          </p:nvSpPr>
          <p:spPr bwMode="auto">
            <a:xfrm>
              <a:off x="6594022" y="31210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48" name="Rectangle 47"/>
            <p:cNvSpPr/>
            <p:nvPr/>
          </p:nvSpPr>
          <p:spPr bwMode="auto">
            <a:xfrm>
              <a:off x="6893379" y="31210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49" name="Rectangle 48"/>
            <p:cNvSpPr/>
            <p:nvPr/>
          </p:nvSpPr>
          <p:spPr bwMode="auto">
            <a:xfrm>
              <a:off x="7192736" y="31273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50" name="Rectangle 49"/>
            <p:cNvSpPr/>
            <p:nvPr/>
          </p:nvSpPr>
          <p:spPr bwMode="auto">
            <a:xfrm>
              <a:off x="7492093" y="31273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51" name="Rectangle 50"/>
            <p:cNvSpPr/>
            <p:nvPr/>
          </p:nvSpPr>
          <p:spPr bwMode="auto">
            <a:xfrm>
              <a:off x="7791450" y="31273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52" name="Rectangle 51"/>
            <p:cNvSpPr/>
            <p:nvPr/>
          </p:nvSpPr>
          <p:spPr bwMode="auto">
            <a:xfrm>
              <a:off x="8090807" y="31273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53" name="Rectangle 52"/>
            <p:cNvSpPr/>
            <p:nvPr/>
          </p:nvSpPr>
          <p:spPr bwMode="auto">
            <a:xfrm>
              <a:off x="8390165" y="31273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54" name="Rectangle 53"/>
            <p:cNvSpPr/>
            <p:nvPr/>
          </p:nvSpPr>
          <p:spPr bwMode="auto">
            <a:xfrm>
              <a:off x="6294665" y="34067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55" name="Rectangle 54"/>
            <p:cNvSpPr/>
            <p:nvPr/>
          </p:nvSpPr>
          <p:spPr bwMode="auto">
            <a:xfrm>
              <a:off x="6594022" y="34067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56" name="Rectangle 55"/>
            <p:cNvSpPr/>
            <p:nvPr/>
          </p:nvSpPr>
          <p:spPr bwMode="auto">
            <a:xfrm>
              <a:off x="6893379" y="34067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57" name="Rectangle 56"/>
            <p:cNvSpPr/>
            <p:nvPr/>
          </p:nvSpPr>
          <p:spPr bwMode="auto">
            <a:xfrm>
              <a:off x="7192736" y="34131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58" name="Rectangle 57"/>
            <p:cNvSpPr/>
            <p:nvPr/>
          </p:nvSpPr>
          <p:spPr bwMode="auto">
            <a:xfrm>
              <a:off x="7492093" y="34131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59" name="Rectangle 58"/>
            <p:cNvSpPr/>
            <p:nvPr/>
          </p:nvSpPr>
          <p:spPr bwMode="auto">
            <a:xfrm>
              <a:off x="7791450" y="34131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60" name="Rectangle 59"/>
            <p:cNvSpPr/>
            <p:nvPr/>
          </p:nvSpPr>
          <p:spPr bwMode="auto">
            <a:xfrm>
              <a:off x="8090807" y="34131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61" name="Rectangle 60"/>
            <p:cNvSpPr/>
            <p:nvPr/>
          </p:nvSpPr>
          <p:spPr bwMode="auto">
            <a:xfrm>
              <a:off x="8390165" y="34131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62" name="Rectangle 61"/>
            <p:cNvSpPr/>
            <p:nvPr/>
          </p:nvSpPr>
          <p:spPr bwMode="auto">
            <a:xfrm>
              <a:off x="6294665" y="36925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63" name="Rectangle 62"/>
            <p:cNvSpPr/>
            <p:nvPr/>
          </p:nvSpPr>
          <p:spPr bwMode="auto">
            <a:xfrm>
              <a:off x="6594022" y="36925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64" name="Rectangle 63"/>
            <p:cNvSpPr/>
            <p:nvPr/>
          </p:nvSpPr>
          <p:spPr bwMode="auto">
            <a:xfrm>
              <a:off x="6893379" y="36925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65" name="Rectangle 64"/>
            <p:cNvSpPr/>
            <p:nvPr/>
          </p:nvSpPr>
          <p:spPr bwMode="auto">
            <a:xfrm>
              <a:off x="7192736" y="36988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66" name="Rectangle 65"/>
            <p:cNvSpPr/>
            <p:nvPr/>
          </p:nvSpPr>
          <p:spPr bwMode="auto">
            <a:xfrm>
              <a:off x="7492093" y="36988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67" name="Rectangle 66"/>
            <p:cNvSpPr/>
            <p:nvPr/>
          </p:nvSpPr>
          <p:spPr bwMode="auto">
            <a:xfrm>
              <a:off x="7791450" y="36988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68" name="Rectangle 67"/>
            <p:cNvSpPr/>
            <p:nvPr/>
          </p:nvSpPr>
          <p:spPr bwMode="auto">
            <a:xfrm>
              <a:off x="8090807" y="36988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69" name="Rectangle 68"/>
            <p:cNvSpPr/>
            <p:nvPr/>
          </p:nvSpPr>
          <p:spPr bwMode="auto">
            <a:xfrm>
              <a:off x="8390165" y="36988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grpSp>
      <p:sp>
        <p:nvSpPr>
          <p:cNvPr id="70" name="TextBox 69"/>
          <p:cNvSpPr txBox="1"/>
          <p:nvPr/>
        </p:nvSpPr>
        <p:spPr>
          <a:xfrm>
            <a:off x="7030808" y="4132560"/>
            <a:ext cx="835485" cy="461665"/>
          </a:xfrm>
          <a:prstGeom prst="rect">
            <a:avLst/>
          </a:prstGeom>
          <a:noFill/>
        </p:spPr>
        <p:txBody>
          <a:bodyPr wrap="none" rtlCol="0">
            <a:spAutoFit/>
          </a:bodyPr>
          <a:lstStyle/>
          <a:p>
            <a:r>
              <a:rPr lang="en-CA" dirty="0" smtClean="0">
                <a:solidFill>
                  <a:schemeClr val="bg1">
                    <a:lumMod val="50000"/>
                  </a:schemeClr>
                </a:solidFill>
              </a:rPr>
              <a:t>GPU</a:t>
            </a:r>
            <a:endParaRPr lang="fr-CA" dirty="0">
              <a:solidFill>
                <a:schemeClr val="bg1">
                  <a:lumMod val="50000"/>
                </a:schemeClr>
              </a:solidFill>
            </a:endParaRPr>
          </a:p>
        </p:txBody>
      </p:sp>
      <p:cxnSp>
        <p:nvCxnSpPr>
          <p:cNvPr id="71" name="Straight Connector 70"/>
          <p:cNvCxnSpPr/>
          <p:nvPr/>
        </p:nvCxnSpPr>
        <p:spPr bwMode="auto">
          <a:xfrm flipV="1">
            <a:off x="5913665" y="1387475"/>
            <a:ext cx="2895600" cy="2975917"/>
          </a:xfrm>
          <a:prstGeom prst="line">
            <a:avLst/>
          </a:prstGeom>
          <a:ln>
            <a:headEnd type="none" w="med" len="med"/>
            <a:tailEnd type="none" w="med" len="med"/>
          </a:ln>
        </p:spPr>
        <p:style>
          <a:lnRef idx="3">
            <a:schemeClr val="accent3"/>
          </a:lnRef>
          <a:fillRef idx="0">
            <a:schemeClr val="accent3"/>
          </a:fillRef>
          <a:effectRef idx="2">
            <a:schemeClr val="accent3"/>
          </a:effectRef>
          <a:fontRef idx="minor">
            <a:schemeClr val="tx1"/>
          </a:fontRef>
        </p:style>
      </p:cxnSp>
      <p:cxnSp>
        <p:nvCxnSpPr>
          <p:cNvPr id="72" name="Straight Connector 71"/>
          <p:cNvCxnSpPr/>
          <p:nvPr/>
        </p:nvCxnSpPr>
        <p:spPr bwMode="auto">
          <a:xfrm>
            <a:off x="5848350" y="1387475"/>
            <a:ext cx="3026229" cy="2975917"/>
          </a:xfrm>
          <a:prstGeom prst="line">
            <a:avLst/>
          </a:prstGeom>
          <a:ln>
            <a:headEnd type="none" w="med" len="med"/>
            <a:tailEnd type="none" w="med" len="med"/>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2527157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72"/>
                                        </p:tgtEl>
                                        <p:attrNameLst>
                                          <p:attrName>style.visibility</p:attrName>
                                        </p:attrNameLst>
                                      </p:cBhvr>
                                      <p:to>
                                        <p:strVal val="visible"/>
                                      </p:to>
                                    </p:set>
                                    <p:animEffect transition="in" filter="fade">
                                      <p:cBhvr>
                                        <p:cTn id="13" dur="500"/>
                                        <p:tgtEl>
                                          <p:spTgt spid="72"/>
                                        </p:tgtEl>
                                      </p:cBhvr>
                                    </p:animEffect>
                                  </p:childTnLst>
                                </p:cTn>
                              </p:par>
                              <p:par>
                                <p:cTn id="14" presetID="10" presetClass="entr" presetSubtype="0" fill="hold" nodeType="withEffect">
                                  <p:stCondLst>
                                    <p:cond delay="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381000" y="514350"/>
            <a:ext cx="8153400" cy="4306015"/>
          </a:xfrm>
        </p:spPr>
      </p:pic>
      <p:sp>
        <p:nvSpPr>
          <p:cNvPr id="2" name="Title 1"/>
          <p:cNvSpPr>
            <a:spLocks noGrp="1"/>
          </p:cNvSpPr>
          <p:nvPr>
            <p:ph type="title"/>
          </p:nvPr>
        </p:nvSpPr>
        <p:spPr>
          <a:xfrm>
            <a:off x="685800" y="666750"/>
            <a:ext cx="8077200" cy="781050"/>
          </a:xfrm>
        </p:spPr>
        <p:txBody>
          <a:bodyPr/>
          <a:lstStyle/>
          <a:p>
            <a:pPr algn="r"/>
            <a:r>
              <a:rPr lang="en-CA" sz="2600" b="1" dirty="0" smtClean="0"/>
              <a:t>AMD GCN GPU block diagram  </a:t>
            </a:r>
            <a:endParaRPr lang="fr-CA" sz="2600" b="1" dirty="0"/>
          </a:p>
        </p:txBody>
      </p:sp>
      <p:sp>
        <p:nvSpPr>
          <p:cNvPr id="5" name="TextBox 4"/>
          <p:cNvSpPr txBox="1"/>
          <p:nvPr/>
        </p:nvSpPr>
        <p:spPr>
          <a:xfrm>
            <a:off x="2451860" y="4713926"/>
            <a:ext cx="5482847" cy="276999"/>
          </a:xfrm>
          <a:prstGeom prst="rect">
            <a:avLst/>
          </a:prstGeom>
          <a:noFill/>
        </p:spPr>
        <p:txBody>
          <a:bodyPr wrap="none" rtlCol="0">
            <a:spAutoFit/>
          </a:bodyPr>
          <a:lstStyle/>
          <a:p>
            <a:r>
              <a:rPr lang="en-CA" sz="1200" dirty="0" smtClean="0">
                <a:solidFill>
                  <a:schemeClr val="bg1">
                    <a:lumMod val="50000"/>
                  </a:schemeClr>
                </a:solidFill>
              </a:rPr>
              <a:t>Source: </a:t>
            </a:r>
            <a:r>
              <a:rPr lang="en-US" sz="1200" dirty="0" smtClean="0">
                <a:solidFill>
                  <a:schemeClr val="bg1">
                    <a:lumMod val="50000"/>
                  </a:schemeClr>
                </a:solidFill>
              </a:rPr>
              <a:t>“</a:t>
            </a:r>
            <a:r>
              <a:rPr lang="en-US" sz="1200" i="1" dirty="0">
                <a:solidFill>
                  <a:schemeClr val="bg1">
                    <a:lumMod val="50000"/>
                  </a:schemeClr>
                </a:solidFill>
              </a:rPr>
              <a:t>Southern Islands Series Instruction Set Architecture</a:t>
            </a:r>
            <a:r>
              <a:rPr lang="en-US" sz="1200" dirty="0">
                <a:solidFill>
                  <a:schemeClr val="bg1">
                    <a:lumMod val="50000"/>
                  </a:schemeClr>
                </a:solidFill>
              </a:rPr>
              <a:t>”, </a:t>
            </a:r>
            <a:r>
              <a:rPr lang="en-US" sz="1200" dirty="0" smtClean="0">
                <a:solidFill>
                  <a:schemeClr val="bg1">
                    <a:lumMod val="50000"/>
                  </a:schemeClr>
                </a:solidFill>
              </a:rPr>
              <a:t>AMD</a:t>
            </a:r>
            <a:endParaRPr lang="en-US" sz="1200" dirty="0">
              <a:solidFill>
                <a:schemeClr val="bg1">
                  <a:lumMod val="50000"/>
                </a:schemeClr>
              </a:solidFill>
            </a:endParaRPr>
          </a:p>
        </p:txBody>
      </p:sp>
      <p:sp>
        <p:nvSpPr>
          <p:cNvPr id="3" name="Rectangle 2"/>
          <p:cNvSpPr/>
          <p:nvPr/>
        </p:nvSpPr>
        <p:spPr bwMode="auto">
          <a:xfrm>
            <a:off x="3962400" y="2190750"/>
            <a:ext cx="3733800" cy="2057400"/>
          </a:xfrm>
          <a:prstGeom prst="rect">
            <a:avLst/>
          </a:prstGeom>
          <a:solidFill>
            <a:schemeClr val="accent1">
              <a:alpha val="24000"/>
            </a:schemeClr>
          </a:solidFill>
          <a:ln w="381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Tree>
    <p:extLst>
      <p:ext uri="{BB962C8B-B14F-4D97-AF65-F5344CB8AC3E}">
        <p14:creationId xmlns:p14="http://schemas.microsoft.com/office/powerpoint/2010/main" val="2631309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z="2800" dirty="0" smtClean="0"/>
              <a:t>AMD GCN GPU Compute Unit</a:t>
            </a:r>
            <a:endParaRPr lang="fr-CA" sz="32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0" y="1123001"/>
            <a:ext cx="6778815" cy="3581400"/>
          </a:xfrm>
          <a:prstGeom prst="rect">
            <a:avLst/>
          </a:prstGeom>
        </p:spPr>
      </p:pic>
      <p:sp>
        <p:nvSpPr>
          <p:cNvPr id="6" name="TextBox 5"/>
          <p:cNvSpPr txBox="1"/>
          <p:nvPr/>
        </p:nvSpPr>
        <p:spPr>
          <a:xfrm>
            <a:off x="2608325" y="4573224"/>
            <a:ext cx="5482847" cy="276999"/>
          </a:xfrm>
          <a:prstGeom prst="rect">
            <a:avLst/>
          </a:prstGeom>
          <a:noFill/>
        </p:spPr>
        <p:txBody>
          <a:bodyPr wrap="none" rtlCol="0">
            <a:spAutoFit/>
          </a:bodyPr>
          <a:lstStyle/>
          <a:p>
            <a:r>
              <a:rPr lang="en-CA" sz="1200" dirty="0" smtClean="0">
                <a:solidFill>
                  <a:schemeClr val="bg1">
                    <a:lumMod val="50000"/>
                  </a:schemeClr>
                </a:solidFill>
              </a:rPr>
              <a:t>Source: </a:t>
            </a:r>
            <a:r>
              <a:rPr lang="en-US" sz="1200" dirty="0" smtClean="0">
                <a:solidFill>
                  <a:schemeClr val="bg1">
                    <a:lumMod val="50000"/>
                  </a:schemeClr>
                </a:solidFill>
              </a:rPr>
              <a:t>“</a:t>
            </a:r>
            <a:r>
              <a:rPr lang="en-US" sz="1200" i="1" dirty="0">
                <a:solidFill>
                  <a:schemeClr val="bg1">
                    <a:lumMod val="50000"/>
                  </a:schemeClr>
                </a:solidFill>
              </a:rPr>
              <a:t>Southern Islands Series Instruction Set Architecture</a:t>
            </a:r>
            <a:r>
              <a:rPr lang="en-US" sz="1200" dirty="0">
                <a:solidFill>
                  <a:schemeClr val="bg1">
                    <a:lumMod val="50000"/>
                  </a:schemeClr>
                </a:solidFill>
              </a:rPr>
              <a:t>”, </a:t>
            </a:r>
            <a:r>
              <a:rPr lang="en-US" sz="1200" dirty="0" smtClean="0">
                <a:solidFill>
                  <a:schemeClr val="bg1">
                    <a:lumMod val="50000"/>
                  </a:schemeClr>
                </a:solidFill>
              </a:rPr>
              <a:t>AMD</a:t>
            </a:r>
            <a:endParaRPr lang="en-US" sz="1200" dirty="0">
              <a:solidFill>
                <a:schemeClr val="bg1">
                  <a:lumMod val="50000"/>
                </a:schemeClr>
              </a:solidFill>
            </a:endParaRPr>
          </a:p>
        </p:txBody>
      </p:sp>
      <p:sp>
        <p:nvSpPr>
          <p:cNvPr id="3" name="Rectangle 2"/>
          <p:cNvSpPr/>
          <p:nvPr/>
        </p:nvSpPr>
        <p:spPr bwMode="auto">
          <a:xfrm>
            <a:off x="990600" y="1452088"/>
            <a:ext cx="2590800" cy="2338862"/>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7" name="Rectangle 6"/>
          <p:cNvSpPr/>
          <p:nvPr/>
        </p:nvSpPr>
        <p:spPr bwMode="auto">
          <a:xfrm>
            <a:off x="3895725" y="1289214"/>
            <a:ext cx="3124200" cy="258124"/>
          </a:xfrm>
          <a:prstGeom prst="rect">
            <a:avLst/>
          </a:prstGeom>
          <a:solidFill>
            <a:schemeClr val="accent1">
              <a:alpha val="2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Tree>
    <p:extLst>
      <p:ext uri="{BB962C8B-B14F-4D97-AF65-F5344CB8AC3E}">
        <p14:creationId xmlns:p14="http://schemas.microsoft.com/office/powerpoint/2010/main" val="4029442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Wavefronts</a:t>
            </a:r>
            <a:r>
              <a:rPr lang="en-CA" dirty="0" smtClean="0"/>
              <a:t> / waves</a:t>
            </a:r>
            <a:endParaRPr lang="en-CA" dirty="0"/>
          </a:p>
        </p:txBody>
      </p:sp>
      <p:sp>
        <p:nvSpPr>
          <p:cNvPr id="3" name="Content Placeholder 2"/>
          <p:cNvSpPr>
            <a:spLocks noGrp="1"/>
          </p:cNvSpPr>
          <p:nvPr>
            <p:ph sz="quarter" idx="10"/>
          </p:nvPr>
        </p:nvSpPr>
        <p:spPr>
          <a:xfrm>
            <a:off x="533400" y="1504950"/>
            <a:ext cx="8077200" cy="3505200"/>
          </a:xfrm>
        </p:spPr>
        <p:txBody>
          <a:bodyPr/>
          <a:lstStyle/>
          <a:p>
            <a:r>
              <a:rPr lang="en-CA" b="1" dirty="0" smtClean="0"/>
              <a:t>Up to</a:t>
            </a:r>
            <a:r>
              <a:rPr lang="en-CA" dirty="0" smtClean="0"/>
              <a:t> 10 running on a SIMD on CU</a:t>
            </a:r>
          </a:p>
          <a:p>
            <a:r>
              <a:rPr lang="en-CA" dirty="0" smtClean="0"/>
              <a:t>64 work items</a:t>
            </a:r>
          </a:p>
          <a:p>
            <a:r>
              <a:rPr lang="en-CA" dirty="0" smtClean="0"/>
              <a:t>Pixels or compute threads</a:t>
            </a:r>
          </a:p>
          <a:p>
            <a:r>
              <a:rPr lang="en-CA" dirty="0" smtClean="0"/>
              <a:t>Simplest operations take 4 cycles</a:t>
            </a:r>
          </a:p>
          <a:p>
            <a:r>
              <a:rPr lang="en-CA" dirty="0" smtClean="0"/>
              <a:t>But with 4 SIMDs you get 1 cycle per op</a:t>
            </a:r>
            <a:endParaRPr lang="en-CA" dirty="0"/>
          </a:p>
        </p:txBody>
      </p:sp>
    </p:spTree>
    <p:extLst>
      <p:ext uri="{BB962C8B-B14F-4D97-AF65-F5344CB8AC3E}">
        <p14:creationId xmlns:p14="http://schemas.microsoft.com/office/powerpoint/2010/main" val="853653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Wavefront</a:t>
            </a:r>
            <a:r>
              <a:rPr lang="en-US" dirty="0" smtClean="0"/>
              <a:t> occupancy</a:t>
            </a:r>
            <a:endParaRPr lang="en-US" dirty="0"/>
          </a:p>
        </p:txBody>
      </p:sp>
      <p:sp>
        <p:nvSpPr>
          <p:cNvPr id="3" name="Content Placeholder 2"/>
          <p:cNvSpPr>
            <a:spLocks noGrp="1"/>
          </p:cNvSpPr>
          <p:nvPr>
            <p:ph sz="quarter" idx="10"/>
          </p:nvPr>
        </p:nvSpPr>
        <p:spPr>
          <a:xfrm>
            <a:off x="533400" y="1504950"/>
            <a:ext cx="8077200" cy="3352800"/>
          </a:xfrm>
        </p:spPr>
        <p:txBody>
          <a:bodyPr/>
          <a:lstStyle/>
          <a:p>
            <a:r>
              <a:rPr lang="en-US" sz="2400" dirty="0" smtClean="0"/>
              <a:t>Only 1 vector ALU operation on 1 wave on a SIMD, no parallel ALU operations</a:t>
            </a:r>
          </a:p>
          <a:p>
            <a:r>
              <a:rPr lang="en-US" sz="2400" dirty="0"/>
              <a:t>W</a:t>
            </a:r>
            <a:r>
              <a:rPr lang="en-US" sz="2400" dirty="0" smtClean="0"/>
              <a:t>hy do we need bigger occupancy?</a:t>
            </a:r>
          </a:p>
          <a:p>
            <a:r>
              <a:rPr lang="en-US" sz="2400" dirty="0" smtClean="0"/>
              <a:t>Scalar operations in parallel</a:t>
            </a:r>
          </a:p>
          <a:p>
            <a:r>
              <a:rPr lang="en-US" sz="2400" dirty="0" smtClean="0"/>
              <a:t>…but a wave can also be stalled</a:t>
            </a:r>
          </a:p>
          <a:p>
            <a:r>
              <a:rPr lang="en-US" sz="2400" dirty="0" smtClean="0"/>
              <a:t>…and wait for the results of a memory (texture / buffer / LDS) operation!</a:t>
            </a:r>
            <a:endParaRPr lang="en-US" sz="2400" dirty="0"/>
          </a:p>
        </p:txBody>
      </p:sp>
    </p:spTree>
    <p:extLst>
      <p:ext uri="{BB962C8B-B14F-4D97-AF65-F5344CB8AC3E}">
        <p14:creationId xmlns:p14="http://schemas.microsoft.com/office/powerpoint/2010/main" val="206591564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a:t>Wavefront</a:t>
            </a:r>
            <a:r>
              <a:rPr lang="en-CA" dirty="0"/>
              <a:t> pipelining</a:t>
            </a:r>
            <a:endParaRPr lang="fr-CA" dirty="0"/>
          </a:p>
        </p:txBody>
      </p:sp>
      <p:sp>
        <p:nvSpPr>
          <p:cNvPr id="3" name="Content Placeholder 2"/>
          <p:cNvSpPr>
            <a:spLocks noGrp="1"/>
          </p:cNvSpPr>
          <p:nvPr>
            <p:ph sz="quarter" idx="10"/>
          </p:nvPr>
        </p:nvSpPr>
        <p:spPr>
          <a:xfrm>
            <a:off x="324678" y="1504950"/>
            <a:ext cx="8305800" cy="2743200"/>
          </a:xfrm>
        </p:spPr>
        <p:txBody>
          <a:bodyPr/>
          <a:lstStyle/>
          <a:p>
            <a:r>
              <a:rPr lang="en-CA" sz="2400" dirty="0" smtClean="0"/>
              <a:t>Big latency of memory operations</a:t>
            </a:r>
          </a:p>
          <a:p>
            <a:r>
              <a:rPr lang="en-CA" sz="2400" dirty="0" smtClean="0"/>
              <a:t>Possibly up to 800 cycles! (L2 cache miss)</a:t>
            </a:r>
          </a:p>
          <a:p>
            <a:r>
              <a:rPr lang="en-CA" sz="2400" dirty="0" smtClean="0"/>
              <a:t>Much higher occupancy needed to hide it</a:t>
            </a:r>
          </a:p>
          <a:p>
            <a:pPr lvl="1"/>
            <a:r>
              <a:rPr lang="en-CA" sz="1800" dirty="0" smtClean="0"/>
              <a:t>One wave waits for results of a texture / buffer fetch…</a:t>
            </a:r>
          </a:p>
          <a:p>
            <a:pPr lvl="1"/>
            <a:r>
              <a:rPr lang="en-CA" sz="1800" dirty="0" smtClean="0"/>
              <a:t>…other waves can be at different instruction pointer and do some ALUs!</a:t>
            </a:r>
          </a:p>
          <a:p>
            <a:pPr lvl="1"/>
            <a:r>
              <a:rPr lang="en-CA" sz="1800" dirty="0" smtClean="0"/>
              <a:t>…you need to have proper ALU to MEM operations ratio though</a:t>
            </a:r>
          </a:p>
          <a:p>
            <a:pPr lvl="1"/>
            <a:r>
              <a:rPr lang="en-CA" sz="1800" dirty="0" smtClean="0"/>
              <a:t>Can achieve perfect pipelining and parallelism</a:t>
            </a:r>
          </a:p>
        </p:txBody>
      </p:sp>
    </p:spTree>
    <p:extLst>
      <p:ext uri="{BB962C8B-B14F-4D97-AF65-F5344CB8AC3E}">
        <p14:creationId xmlns:p14="http://schemas.microsoft.com/office/powerpoint/2010/main" val="2635495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fade">
                                      <p:cBhvr>
                                        <p:cTn id="15" dur="500"/>
                                        <p:tgtEl>
                                          <p:spTgt spid="3">
                                            <p:txEl>
                                              <p:pRg st="4" end="4"/>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fade">
                                      <p:cBhvr>
                                        <p:cTn id="20" dur="500"/>
                                        <p:tgtEl>
                                          <p:spTgt spid="3">
                                            <p:txEl>
                                              <p:pRg st="5" end="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a:t>Wavefront</a:t>
            </a:r>
            <a:r>
              <a:rPr lang="en-CA" dirty="0"/>
              <a:t> pipelining</a:t>
            </a:r>
            <a:endParaRPr lang="fr-CA" dirty="0"/>
          </a:p>
        </p:txBody>
      </p:sp>
      <p:sp>
        <p:nvSpPr>
          <p:cNvPr id="3" name="Content Placeholder 2"/>
          <p:cNvSpPr>
            <a:spLocks noGrp="1"/>
          </p:cNvSpPr>
          <p:nvPr>
            <p:ph sz="quarter" idx="10"/>
          </p:nvPr>
        </p:nvSpPr>
        <p:spPr>
          <a:xfrm>
            <a:off x="419100" y="1657350"/>
            <a:ext cx="8305800" cy="3048000"/>
          </a:xfrm>
        </p:spPr>
        <p:txBody>
          <a:bodyPr/>
          <a:lstStyle/>
          <a:p>
            <a:r>
              <a:rPr lang="en-CA" sz="2400" dirty="0" smtClean="0"/>
              <a:t>Number of active waves per SIMD 1 to 10</a:t>
            </a:r>
          </a:p>
          <a:p>
            <a:r>
              <a:rPr lang="en-CA" sz="2400" dirty="0" smtClean="0"/>
              <a:t>Determined by available resources</a:t>
            </a:r>
          </a:p>
          <a:p>
            <a:r>
              <a:rPr lang="en-CA" sz="2400" dirty="0" smtClean="0"/>
              <a:t>All waves must share</a:t>
            </a:r>
          </a:p>
          <a:p>
            <a:pPr lvl="1"/>
            <a:r>
              <a:rPr lang="en-CA" sz="1800" dirty="0" smtClean="0"/>
              <a:t>512 Scalar GPRs, 256 Vector GPRs</a:t>
            </a:r>
          </a:p>
          <a:p>
            <a:pPr lvl="1"/>
            <a:r>
              <a:rPr lang="en-CA" sz="1800" dirty="0" smtClean="0"/>
              <a:t>Over 64 VGPRs used = occupancy under 4!</a:t>
            </a:r>
          </a:p>
          <a:p>
            <a:pPr lvl="1"/>
            <a:r>
              <a:rPr lang="en-CA" sz="1800" dirty="0" smtClean="0"/>
              <a:t>16kB L1 cache, 64kB Local Data Storage (LDS)</a:t>
            </a:r>
          </a:p>
          <a:p>
            <a:pPr lvl="1"/>
            <a:r>
              <a:rPr lang="en-CA" sz="1800" dirty="0" smtClean="0"/>
              <a:t>Texturing units etc.</a:t>
            </a:r>
            <a:endParaRPr lang="fr-CA" sz="1800" dirty="0"/>
          </a:p>
        </p:txBody>
      </p:sp>
    </p:spTree>
    <p:extLst>
      <p:ext uri="{BB962C8B-B14F-4D97-AF65-F5344CB8AC3E}">
        <p14:creationId xmlns:p14="http://schemas.microsoft.com/office/powerpoint/2010/main" val="3886417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Title 4"/>
          <p:cNvSpPr>
            <a:spLocks noGrp="1"/>
          </p:cNvSpPr>
          <p:nvPr>
            <p:ph type="title"/>
          </p:nvPr>
        </p:nvSpPr>
        <p:spPr>
          <a:xfrm>
            <a:off x="495301" y="668050"/>
            <a:ext cx="7678624" cy="646226"/>
          </a:xfrm>
        </p:spPr>
        <p:txBody>
          <a:bodyPr>
            <a:normAutofit/>
          </a:bodyPr>
          <a:lstStyle/>
          <a:p>
            <a:r>
              <a:rPr lang="en-CA" sz="2400" dirty="0" smtClean="0"/>
              <a:t>Scalar </a:t>
            </a:r>
            <a:r>
              <a:rPr lang="en-CA" sz="2400" dirty="0" err="1" smtClean="0"/>
              <a:t>vs</a:t>
            </a:r>
            <a:r>
              <a:rPr lang="en-CA" sz="2400" dirty="0" smtClean="0"/>
              <a:t> vector registers</a:t>
            </a:r>
            <a:endParaRPr lang="fr-CA" sz="2400" dirty="0"/>
          </a:p>
        </p:txBody>
      </p:sp>
      <p:sp>
        <p:nvSpPr>
          <p:cNvPr id="147" name="Text Placeholder 5"/>
          <p:cNvSpPr txBox="1">
            <a:spLocks/>
          </p:cNvSpPr>
          <p:nvPr/>
        </p:nvSpPr>
        <p:spPr>
          <a:xfrm>
            <a:off x="495301" y="1293069"/>
            <a:ext cx="3638550" cy="484584"/>
          </a:xfrm>
          <a:prstGeom prst="rect">
            <a:avLst/>
          </a:prstGeom>
        </p:spPr>
        <p:txBody>
          <a:bodyPr>
            <a:normAutofit/>
          </a:bodyPr>
          <a:lstStyle>
            <a:lvl1pPr marL="0" indent="0" algn="l" rtl="0" eaLnBrk="0" fontAlgn="base" hangingPunct="0">
              <a:spcBef>
                <a:spcPct val="20000"/>
              </a:spcBef>
              <a:spcAft>
                <a:spcPct val="0"/>
              </a:spcAft>
              <a:buClr>
                <a:srgbClr val="000000"/>
              </a:buClr>
              <a:buSzPct val="75000"/>
              <a:buFont typeface="Verdana" pitchFamily="34" charset="0"/>
              <a:buChar char="●"/>
              <a:defRPr sz="2800">
                <a:solidFill>
                  <a:srgbClr val="000000"/>
                </a:solidFill>
                <a:latin typeface="+mn-lt"/>
                <a:ea typeface="ヒラギノ角ゴ Pro W3" pitchFamily="80" charset="-128"/>
                <a:cs typeface="ヒラギノ角ゴ Pro W3" pitchFamily="80" charset="-128"/>
              </a:defRPr>
            </a:lvl1pPr>
            <a:lvl2pPr marL="742950" indent="-285750" algn="l" rtl="0" eaLnBrk="0" fontAlgn="base" hangingPunct="0">
              <a:spcBef>
                <a:spcPct val="20000"/>
              </a:spcBef>
              <a:spcAft>
                <a:spcPct val="0"/>
              </a:spcAft>
              <a:buClr>
                <a:srgbClr val="000000"/>
              </a:buClr>
              <a:buSzPct val="75000"/>
              <a:buFont typeface="Verdana" pitchFamily="34" charset="0"/>
              <a:buChar char="●"/>
              <a:defRPr sz="2400">
                <a:solidFill>
                  <a:srgbClr val="000000"/>
                </a:solidFill>
                <a:latin typeface="+mn-lt"/>
                <a:ea typeface="ヒラギノ角ゴ Pro W3" pitchFamily="45" charset="-128"/>
              </a:defRPr>
            </a:lvl2pPr>
            <a:lvl3pPr marL="914400" indent="0" algn="l" rtl="0" eaLnBrk="0" fontAlgn="base" hangingPunct="0">
              <a:spcBef>
                <a:spcPct val="20000"/>
              </a:spcBef>
              <a:spcAft>
                <a:spcPct val="0"/>
              </a:spcAft>
              <a:buClr>
                <a:srgbClr val="000000"/>
              </a:buClr>
              <a:buSzPct val="75000"/>
              <a:buFont typeface="Verdana" pitchFamily="34" charset="0"/>
              <a:buChar char="●"/>
              <a:defRPr sz="2000">
                <a:solidFill>
                  <a:srgbClr val="000000"/>
                </a:solidFill>
                <a:latin typeface="+mn-lt"/>
                <a:ea typeface="ヒラギノ角ゴ Pro W3" pitchFamily="45" charset="-128"/>
              </a:defRPr>
            </a:lvl3pPr>
            <a:lvl4pPr marL="1371600" indent="0" algn="l" rtl="0" eaLnBrk="0" fontAlgn="base" hangingPunct="0">
              <a:spcBef>
                <a:spcPct val="20000"/>
              </a:spcBef>
              <a:spcAft>
                <a:spcPct val="0"/>
              </a:spcAft>
              <a:buClr>
                <a:srgbClr val="000000"/>
              </a:buClr>
              <a:buSzPct val="70000"/>
              <a:buFont typeface="Verdana" pitchFamily="34" charset="0"/>
              <a:buChar char="●"/>
              <a:defRPr baseline="0">
                <a:solidFill>
                  <a:srgbClr val="000000"/>
                </a:solidFill>
                <a:latin typeface="+mn-lt"/>
                <a:ea typeface="ヒラギノ角ゴ Pro W3" pitchFamily="45" charset="-128"/>
              </a:defRPr>
            </a:lvl4pPr>
            <a:lvl5pPr marL="1828800" indent="0" algn="l" rtl="0" eaLnBrk="0" fontAlgn="base" hangingPunct="0">
              <a:spcBef>
                <a:spcPct val="20000"/>
              </a:spcBef>
              <a:spcAft>
                <a:spcPct val="0"/>
              </a:spcAft>
              <a:buClr>
                <a:srgbClr val="000000"/>
              </a:buClr>
              <a:buSzPct val="75000"/>
              <a:buFont typeface="Verdana" pitchFamily="34" charset="0"/>
              <a:buChar char="●"/>
              <a:defRPr>
                <a:solidFill>
                  <a:srgbClr val="000000"/>
                </a:solidFill>
                <a:latin typeface="+mn-lt"/>
                <a:ea typeface="ヒラギノ角ゴ Pro W3" pitchFamily="45" charset="-128"/>
              </a:defRPr>
            </a:lvl5pPr>
            <a:lvl6pPr marL="2514600" indent="-228600" algn="l" rtl="0" fontAlgn="base">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6pPr>
            <a:lvl7pPr marL="2971800" indent="-228600" algn="l" rtl="0" fontAlgn="base">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7pPr>
            <a:lvl8pPr marL="3429000" indent="-228600" algn="l" rtl="0" fontAlgn="base">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8pPr>
            <a:lvl9pPr marL="3886200" indent="-228600" algn="l" rtl="0" fontAlgn="base">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9pPr>
          </a:lstStyle>
          <a:p>
            <a:pPr>
              <a:buNone/>
            </a:pPr>
            <a:r>
              <a:rPr kumimoji="0" lang="en-CA" sz="2000" b="1" kern="0" dirty="0" smtClean="0"/>
              <a:t>Vector register</a:t>
            </a:r>
            <a:endParaRPr kumimoji="0" lang="fr-CA" sz="2000" b="1" kern="0" dirty="0"/>
          </a:p>
        </p:txBody>
      </p:sp>
      <p:sp>
        <p:nvSpPr>
          <p:cNvPr id="148" name="Content Placeholder 6"/>
          <p:cNvSpPr>
            <a:spLocks noGrp="1"/>
          </p:cNvSpPr>
          <p:nvPr>
            <p:ph sz="half" idx="2"/>
          </p:nvPr>
        </p:nvSpPr>
        <p:spPr>
          <a:xfrm>
            <a:off x="467544" y="1851670"/>
            <a:ext cx="3744416" cy="3006080"/>
          </a:xfrm>
          <a:prstGeom prst="rect">
            <a:avLst/>
          </a:prstGeom>
        </p:spPr>
        <p:txBody>
          <a:bodyPr>
            <a:normAutofit/>
          </a:bodyPr>
          <a:lstStyle/>
          <a:p>
            <a:r>
              <a:rPr lang="en-CA" sz="1600" dirty="0" smtClean="0"/>
              <a:t>Is not “float4 </a:t>
            </a:r>
            <a:r>
              <a:rPr lang="en-CA" sz="1600" dirty="0" err="1" smtClean="0"/>
              <a:t>vectorVariable</a:t>
            </a:r>
            <a:r>
              <a:rPr lang="en-CA" sz="1600" dirty="0" smtClean="0"/>
              <a:t>;”!</a:t>
            </a:r>
          </a:p>
          <a:p>
            <a:pPr lvl="1"/>
            <a:r>
              <a:rPr lang="en-CA" sz="1600" dirty="0"/>
              <a:t>f</a:t>
            </a:r>
            <a:r>
              <a:rPr lang="en-CA" sz="1600" dirty="0" smtClean="0"/>
              <a:t>loat4 is 4 vector registers!</a:t>
            </a:r>
          </a:p>
          <a:p>
            <a:r>
              <a:rPr lang="en-CA" sz="1600" dirty="0" smtClean="0"/>
              <a:t>“Superscalar” architecture</a:t>
            </a:r>
          </a:p>
          <a:p>
            <a:r>
              <a:rPr lang="en-CA" sz="1600" dirty="0"/>
              <a:t>One vector per </a:t>
            </a:r>
            <a:r>
              <a:rPr lang="en-CA" sz="1600" dirty="0" err="1" smtClean="0"/>
              <a:t>wavefront</a:t>
            </a:r>
            <a:endParaRPr lang="en-CA" sz="1600" dirty="0" smtClean="0"/>
          </a:p>
          <a:p>
            <a:r>
              <a:rPr lang="en-CA" sz="1600" dirty="0"/>
              <a:t>Vector register = 64 values</a:t>
            </a:r>
          </a:p>
          <a:p>
            <a:r>
              <a:rPr lang="en-CA" sz="1600" dirty="0" smtClean="0"/>
              <a:t>Potentially different value for each work item</a:t>
            </a:r>
          </a:p>
          <a:p>
            <a:r>
              <a:rPr lang="en-CA" sz="1600" dirty="0" smtClean="0"/>
              <a:t>Used for regular ALU operations</a:t>
            </a:r>
            <a:endParaRPr lang="fr-CA" sz="1600" dirty="0"/>
          </a:p>
        </p:txBody>
      </p:sp>
      <p:grpSp>
        <p:nvGrpSpPr>
          <p:cNvPr id="149" name="Group 148"/>
          <p:cNvGrpSpPr/>
          <p:nvPr/>
        </p:nvGrpSpPr>
        <p:grpSpPr>
          <a:xfrm>
            <a:off x="4493031" y="1535361"/>
            <a:ext cx="4276688" cy="2541822"/>
            <a:chOff x="4399767" y="1347194"/>
            <a:chExt cx="4276688" cy="2541822"/>
          </a:xfrm>
        </p:grpSpPr>
        <p:grpSp>
          <p:nvGrpSpPr>
            <p:cNvPr id="150" name="Group 149"/>
            <p:cNvGrpSpPr/>
            <p:nvPr/>
          </p:nvGrpSpPr>
          <p:grpSpPr>
            <a:xfrm>
              <a:off x="4399767" y="1347194"/>
              <a:ext cx="4276688" cy="2541822"/>
              <a:chOff x="4399767" y="1347194"/>
              <a:chExt cx="4276688" cy="2541822"/>
            </a:xfrm>
          </p:grpSpPr>
          <p:grpSp>
            <p:nvGrpSpPr>
              <p:cNvPr id="152" name="Group 151"/>
              <p:cNvGrpSpPr/>
              <p:nvPr/>
            </p:nvGrpSpPr>
            <p:grpSpPr>
              <a:xfrm>
                <a:off x="4399767" y="1931970"/>
                <a:ext cx="1834195" cy="1562100"/>
                <a:chOff x="6164036" y="1577975"/>
                <a:chExt cx="2569030" cy="2476500"/>
              </a:xfrm>
            </p:grpSpPr>
            <p:sp>
              <p:nvSpPr>
                <p:cNvPr id="223" name="Rectangle 222"/>
                <p:cNvSpPr/>
                <p:nvPr/>
              </p:nvSpPr>
              <p:spPr bwMode="auto">
                <a:xfrm>
                  <a:off x="6164036" y="1577975"/>
                  <a:ext cx="2569030" cy="2476500"/>
                </a:xfrm>
                <a:prstGeom prst="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24" name="Rectangle 223"/>
                <p:cNvSpPr/>
                <p:nvPr/>
              </p:nvSpPr>
              <p:spPr bwMode="auto">
                <a:xfrm>
                  <a:off x="6294665" y="16922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25" name="Rectangle 224"/>
                <p:cNvSpPr/>
                <p:nvPr/>
              </p:nvSpPr>
              <p:spPr bwMode="auto">
                <a:xfrm>
                  <a:off x="6594022" y="16922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26" name="Rectangle 225"/>
                <p:cNvSpPr/>
                <p:nvPr/>
              </p:nvSpPr>
              <p:spPr bwMode="auto">
                <a:xfrm>
                  <a:off x="6893379" y="16922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27" name="Rectangle 226"/>
                <p:cNvSpPr/>
                <p:nvPr/>
              </p:nvSpPr>
              <p:spPr bwMode="auto">
                <a:xfrm>
                  <a:off x="7192736" y="16986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28" name="Rectangle 227"/>
                <p:cNvSpPr/>
                <p:nvPr/>
              </p:nvSpPr>
              <p:spPr bwMode="auto">
                <a:xfrm>
                  <a:off x="7492093" y="16986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29" name="Rectangle 228"/>
                <p:cNvSpPr/>
                <p:nvPr/>
              </p:nvSpPr>
              <p:spPr bwMode="auto">
                <a:xfrm>
                  <a:off x="7791450" y="16986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30" name="Rectangle 229"/>
                <p:cNvSpPr/>
                <p:nvPr/>
              </p:nvSpPr>
              <p:spPr bwMode="auto">
                <a:xfrm>
                  <a:off x="8090807" y="16986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31" name="Rectangle 230"/>
                <p:cNvSpPr/>
                <p:nvPr/>
              </p:nvSpPr>
              <p:spPr bwMode="auto">
                <a:xfrm>
                  <a:off x="8390165" y="16986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32" name="Rectangle 231"/>
                <p:cNvSpPr/>
                <p:nvPr/>
              </p:nvSpPr>
              <p:spPr bwMode="auto">
                <a:xfrm>
                  <a:off x="6294665" y="19780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33" name="Rectangle 232"/>
                <p:cNvSpPr/>
                <p:nvPr/>
              </p:nvSpPr>
              <p:spPr bwMode="auto">
                <a:xfrm>
                  <a:off x="6594022" y="19780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34" name="Rectangle 233"/>
                <p:cNvSpPr/>
                <p:nvPr/>
              </p:nvSpPr>
              <p:spPr bwMode="auto">
                <a:xfrm>
                  <a:off x="6893379" y="19780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35" name="Rectangle 234"/>
                <p:cNvSpPr/>
                <p:nvPr/>
              </p:nvSpPr>
              <p:spPr bwMode="auto">
                <a:xfrm>
                  <a:off x="7192736" y="19843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36" name="Rectangle 235"/>
                <p:cNvSpPr/>
                <p:nvPr/>
              </p:nvSpPr>
              <p:spPr bwMode="auto">
                <a:xfrm>
                  <a:off x="7492093" y="19843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37" name="Rectangle 236"/>
                <p:cNvSpPr/>
                <p:nvPr/>
              </p:nvSpPr>
              <p:spPr bwMode="auto">
                <a:xfrm>
                  <a:off x="7791450" y="19843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38" name="Rectangle 237"/>
                <p:cNvSpPr/>
                <p:nvPr/>
              </p:nvSpPr>
              <p:spPr bwMode="auto">
                <a:xfrm>
                  <a:off x="8090807" y="19843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39" name="Rectangle 238"/>
                <p:cNvSpPr/>
                <p:nvPr/>
              </p:nvSpPr>
              <p:spPr bwMode="auto">
                <a:xfrm>
                  <a:off x="8390165" y="19843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40" name="Rectangle 239"/>
                <p:cNvSpPr/>
                <p:nvPr/>
              </p:nvSpPr>
              <p:spPr bwMode="auto">
                <a:xfrm>
                  <a:off x="6294665" y="22637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41" name="Rectangle 240"/>
                <p:cNvSpPr/>
                <p:nvPr/>
              </p:nvSpPr>
              <p:spPr bwMode="auto">
                <a:xfrm>
                  <a:off x="6594022" y="22637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42" name="Rectangle 241"/>
                <p:cNvSpPr/>
                <p:nvPr/>
              </p:nvSpPr>
              <p:spPr bwMode="auto">
                <a:xfrm>
                  <a:off x="6893379" y="22637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43" name="Rectangle 242"/>
                <p:cNvSpPr/>
                <p:nvPr/>
              </p:nvSpPr>
              <p:spPr bwMode="auto">
                <a:xfrm>
                  <a:off x="7192736" y="22701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44" name="Rectangle 243"/>
                <p:cNvSpPr/>
                <p:nvPr/>
              </p:nvSpPr>
              <p:spPr bwMode="auto">
                <a:xfrm>
                  <a:off x="7492093" y="22701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45" name="Rectangle 244"/>
                <p:cNvSpPr/>
                <p:nvPr/>
              </p:nvSpPr>
              <p:spPr bwMode="auto">
                <a:xfrm>
                  <a:off x="7791450" y="22701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46" name="Rectangle 245"/>
                <p:cNvSpPr/>
                <p:nvPr/>
              </p:nvSpPr>
              <p:spPr bwMode="auto">
                <a:xfrm>
                  <a:off x="8090807" y="22701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47" name="Rectangle 246"/>
                <p:cNvSpPr/>
                <p:nvPr/>
              </p:nvSpPr>
              <p:spPr bwMode="auto">
                <a:xfrm>
                  <a:off x="8390165" y="22701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48" name="Rectangle 247"/>
                <p:cNvSpPr/>
                <p:nvPr/>
              </p:nvSpPr>
              <p:spPr bwMode="auto">
                <a:xfrm>
                  <a:off x="6294665" y="25495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49" name="Rectangle 248"/>
                <p:cNvSpPr/>
                <p:nvPr/>
              </p:nvSpPr>
              <p:spPr bwMode="auto">
                <a:xfrm>
                  <a:off x="6594022" y="25495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50" name="Rectangle 249"/>
                <p:cNvSpPr/>
                <p:nvPr/>
              </p:nvSpPr>
              <p:spPr bwMode="auto">
                <a:xfrm>
                  <a:off x="6893379" y="25495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51" name="Rectangle 250"/>
                <p:cNvSpPr/>
                <p:nvPr/>
              </p:nvSpPr>
              <p:spPr bwMode="auto">
                <a:xfrm>
                  <a:off x="7192736" y="25558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52" name="Rectangle 251"/>
                <p:cNvSpPr/>
                <p:nvPr/>
              </p:nvSpPr>
              <p:spPr bwMode="auto">
                <a:xfrm>
                  <a:off x="7492093" y="25558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53" name="Rectangle 252"/>
                <p:cNvSpPr/>
                <p:nvPr/>
              </p:nvSpPr>
              <p:spPr bwMode="auto">
                <a:xfrm>
                  <a:off x="7791450" y="25558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54" name="Rectangle 253"/>
                <p:cNvSpPr/>
                <p:nvPr/>
              </p:nvSpPr>
              <p:spPr bwMode="auto">
                <a:xfrm>
                  <a:off x="8090807" y="25558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55" name="Rectangle 254"/>
                <p:cNvSpPr/>
                <p:nvPr/>
              </p:nvSpPr>
              <p:spPr bwMode="auto">
                <a:xfrm>
                  <a:off x="8390165" y="25558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56" name="Rectangle 255"/>
                <p:cNvSpPr/>
                <p:nvPr/>
              </p:nvSpPr>
              <p:spPr bwMode="auto">
                <a:xfrm>
                  <a:off x="6294665" y="28352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57" name="Rectangle 256"/>
                <p:cNvSpPr/>
                <p:nvPr/>
              </p:nvSpPr>
              <p:spPr bwMode="auto">
                <a:xfrm>
                  <a:off x="6594022" y="28352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58" name="Rectangle 257"/>
                <p:cNvSpPr/>
                <p:nvPr/>
              </p:nvSpPr>
              <p:spPr bwMode="auto">
                <a:xfrm>
                  <a:off x="6893379" y="28352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59" name="Rectangle 258"/>
                <p:cNvSpPr/>
                <p:nvPr/>
              </p:nvSpPr>
              <p:spPr bwMode="auto">
                <a:xfrm>
                  <a:off x="7192736" y="28416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60" name="Rectangle 259"/>
                <p:cNvSpPr/>
                <p:nvPr/>
              </p:nvSpPr>
              <p:spPr bwMode="auto">
                <a:xfrm>
                  <a:off x="7492093" y="28416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61" name="Rectangle 260"/>
                <p:cNvSpPr/>
                <p:nvPr/>
              </p:nvSpPr>
              <p:spPr bwMode="auto">
                <a:xfrm>
                  <a:off x="7791450" y="28416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62" name="Rectangle 261"/>
                <p:cNvSpPr/>
                <p:nvPr/>
              </p:nvSpPr>
              <p:spPr bwMode="auto">
                <a:xfrm>
                  <a:off x="8090807" y="28416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63" name="Rectangle 262"/>
                <p:cNvSpPr/>
                <p:nvPr/>
              </p:nvSpPr>
              <p:spPr bwMode="auto">
                <a:xfrm>
                  <a:off x="8390165" y="28416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64" name="Rectangle 263"/>
                <p:cNvSpPr/>
                <p:nvPr/>
              </p:nvSpPr>
              <p:spPr bwMode="auto">
                <a:xfrm>
                  <a:off x="6294665" y="31210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65" name="Rectangle 264"/>
                <p:cNvSpPr/>
                <p:nvPr/>
              </p:nvSpPr>
              <p:spPr bwMode="auto">
                <a:xfrm>
                  <a:off x="6594022" y="31210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66" name="Rectangle 265"/>
                <p:cNvSpPr/>
                <p:nvPr/>
              </p:nvSpPr>
              <p:spPr bwMode="auto">
                <a:xfrm>
                  <a:off x="6893379" y="31210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67" name="Rectangle 266"/>
                <p:cNvSpPr/>
                <p:nvPr/>
              </p:nvSpPr>
              <p:spPr bwMode="auto">
                <a:xfrm>
                  <a:off x="7192736" y="31273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68" name="Rectangle 267"/>
                <p:cNvSpPr/>
                <p:nvPr/>
              </p:nvSpPr>
              <p:spPr bwMode="auto">
                <a:xfrm>
                  <a:off x="7492093" y="31273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69" name="Rectangle 268"/>
                <p:cNvSpPr/>
                <p:nvPr/>
              </p:nvSpPr>
              <p:spPr bwMode="auto">
                <a:xfrm>
                  <a:off x="7791450" y="31273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70" name="Rectangle 269"/>
                <p:cNvSpPr/>
                <p:nvPr/>
              </p:nvSpPr>
              <p:spPr bwMode="auto">
                <a:xfrm>
                  <a:off x="8090807" y="31273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71" name="Rectangle 270"/>
                <p:cNvSpPr/>
                <p:nvPr/>
              </p:nvSpPr>
              <p:spPr bwMode="auto">
                <a:xfrm>
                  <a:off x="8390165" y="31273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72" name="Rectangle 271"/>
                <p:cNvSpPr/>
                <p:nvPr/>
              </p:nvSpPr>
              <p:spPr bwMode="auto">
                <a:xfrm>
                  <a:off x="6294665" y="34067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73" name="Rectangle 272"/>
                <p:cNvSpPr/>
                <p:nvPr/>
              </p:nvSpPr>
              <p:spPr bwMode="auto">
                <a:xfrm>
                  <a:off x="6594022" y="34067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74" name="Rectangle 273"/>
                <p:cNvSpPr/>
                <p:nvPr/>
              </p:nvSpPr>
              <p:spPr bwMode="auto">
                <a:xfrm>
                  <a:off x="6893379" y="34067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75" name="Rectangle 274"/>
                <p:cNvSpPr/>
                <p:nvPr/>
              </p:nvSpPr>
              <p:spPr bwMode="auto">
                <a:xfrm>
                  <a:off x="7192736" y="34131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76" name="Rectangle 275"/>
                <p:cNvSpPr/>
                <p:nvPr/>
              </p:nvSpPr>
              <p:spPr bwMode="auto">
                <a:xfrm>
                  <a:off x="7492093" y="34131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77" name="Rectangle 276"/>
                <p:cNvSpPr/>
                <p:nvPr/>
              </p:nvSpPr>
              <p:spPr bwMode="auto">
                <a:xfrm>
                  <a:off x="7791450" y="34131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78" name="Rectangle 277"/>
                <p:cNvSpPr/>
                <p:nvPr/>
              </p:nvSpPr>
              <p:spPr bwMode="auto">
                <a:xfrm>
                  <a:off x="8090807" y="34131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79" name="Rectangle 278"/>
                <p:cNvSpPr/>
                <p:nvPr/>
              </p:nvSpPr>
              <p:spPr bwMode="auto">
                <a:xfrm>
                  <a:off x="8390165" y="34131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80" name="Rectangle 279"/>
                <p:cNvSpPr/>
                <p:nvPr/>
              </p:nvSpPr>
              <p:spPr bwMode="auto">
                <a:xfrm>
                  <a:off x="6294665" y="36925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81" name="Rectangle 280"/>
                <p:cNvSpPr/>
                <p:nvPr/>
              </p:nvSpPr>
              <p:spPr bwMode="auto">
                <a:xfrm>
                  <a:off x="6594022" y="36925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82" name="Rectangle 281"/>
                <p:cNvSpPr/>
                <p:nvPr/>
              </p:nvSpPr>
              <p:spPr bwMode="auto">
                <a:xfrm>
                  <a:off x="6893379" y="36925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83" name="Rectangle 282"/>
                <p:cNvSpPr/>
                <p:nvPr/>
              </p:nvSpPr>
              <p:spPr bwMode="auto">
                <a:xfrm>
                  <a:off x="7192736" y="36988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84" name="Rectangle 283"/>
                <p:cNvSpPr/>
                <p:nvPr/>
              </p:nvSpPr>
              <p:spPr bwMode="auto">
                <a:xfrm>
                  <a:off x="7492093" y="36988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85" name="Rectangle 284"/>
                <p:cNvSpPr/>
                <p:nvPr/>
              </p:nvSpPr>
              <p:spPr bwMode="auto">
                <a:xfrm>
                  <a:off x="7791450" y="36988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86" name="Rectangle 285"/>
                <p:cNvSpPr/>
                <p:nvPr/>
              </p:nvSpPr>
              <p:spPr bwMode="auto">
                <a:xfrm>
                  <a:off x="8090807" y="36988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87" name="Rectangle 286"/>
                <p:cNvSpPr/>
                <p:nvPr/>
              </p:nvSpPr>
              <p:spPr bwMode="auto">
                <a:xfrm>
                  <a:off x="8390165" y="36988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grpSp>
          <p:sp>
            <p:nvSpPr>
              <p:cNvPr id="153" name="TextBox 152"/>
              <p:cNvSpPr txBox="1"/>
              <p:nvPr/>
            </p:nvSpPr>
            <p:spPr>
              <a:xfrm>
                <a:off x="4644915" y="3581239"/>
                <a:ext cx="1241045" cy="307777"/>
              </a:xfrm>
              <a:prstGeom prst="rect">
                <a:avLst/>
              </a:prstGeom>
              <a:noFill/>
            </p:spPr>
            <p:txBody>
              <a:bodyPr wrap="none" rtlCol="0">
                <a:spAutoFit/>
              </a:bodyPr>
              <a:lstStyle/>
              <a:p>
                <a:r>
                  <a:rPr lang="en-CA" sz="1400" b="1" dirty="0" err="1" smtClean="0">
                    <a:solidFill>
                      <a:schemeClr val="accent4">
                        <a:lumMod val="10000"/>
                      </a:schemeClr>
                    </a:solidFill>
                    <a:latin typeface="+mj-lt"/>
                  </a:rPr>
                  <a:t>Wavefront</a:t>
                </a:r>
                <a:endParaRPr lang="fr-CA" sz="1400" b="1" dirty="0">
                  <a:solidFill>
                    <a:schemeClr val="accent4">
                      <a:lumMod val="10000"/>
                    </a:schemeClr>
                  </a:solidFill>
                  <a:latin typeface="+mj-lt"/>
                </a:endParaRPr>
              </a:p>
            </p:txBody>
          </p:sp>
          <p:sp>
            <p:nvSpPr>
              <p:cNvPr id="154" name="TextBox 153"/>
              <p:cNvSpPr txBox="1"/>
              <p:nvPr/>
            </p:nvSpPr>
            <p:spPr>
              <a:xfrm>
                <a:off x="4399768" y="1347194"/>
                <a:ext cx="1834194" cy="523220"/>
              </a:xfrm>
              <a:prstGeom prst="rect">
                <a:avLst/>
              </a:prstGeom>
              <a:noFill/>
            </p:spPr>
            <p:txBody>
              <a:bodyPr wrap="square" rtlCol="0">
                <a:spAutoFit/>
              </a:bodyPr>
              <a:lstStyle/>
              <a:p>
                <a:pPr algn="ctr"/>
                <a:r>
                  <a:rPr lang="en-CA" sz="1400" b="1" dirty="0" smtClean="0">
                    <a:solidFill>
                      <a:schemeClr val="accent4">
                        <a:lumMod val="10000"/>
                      </a:schemeClr>
                    </a:solidFill>
                    <a:latin typeface="+mj-lt"/>
                  </a:rPr>
                  <a:t>64 work items</a:t>
                </a:r>
              </a:p>
              <a:p>
                <a:pPr algn="ctr"/>
                <a:r>
                  <a:rPr lang="en-CA" sz="1400" b="1" dirty="0">
                    <a:solidFill>
                      <a:schemeClr val="accent4">
                        <a:lumMod val="10000"/>
                      </a:schemeClr>
                    </a:solidFill>
                    <a:latin typeface="+mj-lt"/>
                  </a:rPr>
                  <a:t>p</a:t>
                </a:r>
                <a:r>
                  <a:rPr lang="en-CA" sz="1400" b="1" dirty="0" smtClean="0">
                    <a:solidFill>
                      <a:schemeClr val="accent4">
                        <a:lumMod val="10000"/>
                      </a:schemeClr>
                    </a:solidFill>
                    <a:latin typeface="+mj-lt"/>
                  </a:rPr>
                  <a:t>ixels / threads</a:t>
                </a:r>
                <a:endParaRPr lang="fr-CA" sz="1400" b="1" dirty="0">
                  <a:solidFill>
                    <a:schemeClr val="accent4">
                      <a:lumMod val="10000"/>
                    </a:schemeClr>
                  </a:solidFill>
                  <a:latin typeface="+mj-lt"/>
                </a:endParaRPr>
              </a:p>
            </p:txBody>
          </p:sp>
          <p:grpSp>
            <p:nvGrpSpPr>
              <p:cNvPr id="155" name="Group 154"/>
              <p:cNvGrpSpPr/>
              <p:nvPr/>
            </p:nvGrpSpPr>
            <p:grpSpPr>
              <a:xfrm>
                <a:off x="6782523" y="1928160"/>
                <a:ext cx="1834195" cy="1562100"/>
                <a:chOff x="6164036" y="1577975"/>
                <a:chExt cx="2569030" cy="2476500"/>
              </a:xfrm>
            </p:grpSpPr>
            <p:sp>
              <p:nvSpPr>
                <p:cNvPr id="158" name="Rectangle 157"/>
                <p:cNvSpPr/>
                <p:nvPr/>
              </p:nvSpPr>
              <p:spPr bwMode="auto">
                <a:xfrm>
                  <a:off x="6164036" y="1577975"/>
                  <a:ext cx="2569030" cy="24765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59" name="Rectangle 158"/>
                <p:cNvSpPr/>
                <p:nvPr/>
              </p:nvSpPr>
              <p:spPr bwMode="auto">
                <a:xfrm>
                  <a:off x="6294665" y="169227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60" name="Rectangle 159"/>
                <p:cNvSpPr/>
                <p:nvPr/>
              </p:nvSpPr>
              <p:spPr bwMode="auto">
                <a:xfrm>
                  <a:off x="6594022" y="169227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61" name="Rectangle 160"/>
                <p:cNvSpPr/>
                <p:nvPr/>
              </p:nvSpPr>
              <p:spPr bwMode="auto">
                <a:xfrm>
                  <a:off x="6893379" y="169227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62" name="Rectangle 161"/>
                <p:cNvSpPr/>
                <p:nvPr/>
              </p:nvSpPr>
              <p:spPr bwMode="auto">
                <a:xfrm>
                  <a:off x="7192736" y="169862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63" name="Rectangle 162"/>
                <p:cNvSpPr/>
                <p:nvPr/>
              </p:nvSpPr>
              <p:spPr bwMode="auto">
                <a:xfrm>
                  <a:off x="7492093" y="169862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64" name="Rectangle 163"/>
                <p:cNvSpPr/>
                <p:nvPr/>
              </p:nvSpPr>
              <p:spPr bwMode="auto">
                <a:xfrm>
                  <a:off x="7791450" y="169862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65" name="Rectangle 164"/>
                <p:cNvSpPr/>
                <p:nvPr/>
              </p:nvSpPr>
              <p:spPr bwMode="auto">
                <a:xfrm>
                  <a:off x="8090807" y="169862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66" name="Rectangle 165"/>
                <p:cNvSpPr/>
                <p:nvPr/>
              </p:nvSpPr>
              <p:spPr bwMode="auto">
                <a:xfrm>
                  <a:off x="8390165" y="169862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67" name="Rectangle 166"/>
                <p:cNvSpPr/>
                <p:nvPr/>
              </p:nvSpPr>
              <p:spPr bwMode="auto">
                <a:xfrm>
                  <a:off x="6294665" y="197802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68" name="Rectangle 167"/>
                <p:cNvSpPr/>
                <p:nvPr/>
              </p:nvSpPr>
              <p:spPr bwMode="auto">
                <a:xfrm>
                  <a:off x="6594022" y="197802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69" name="Rectangle 168"/>
                <p:cNvSpPr/>
                <p:nvPr/>
              </p:nvSpPr>
              <p:spPr bwMode="auto">
                <a:xfrm>
                  <a:off x="6893379" y="197802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70" name="Rectangle 169"/>
                <p:cNvSpPr/>
                <p:nvPr/>
              </p:nvSpPr>
              <p:spPr bwMode="auto">
                <a:xfrm>
                  <a:off x="7192736" y="198437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71" name="Rectangle 170"/>
                <p:cNvSpPr/>
                <p:nvPr/>
              </p:nvSpPr>
              <p:spPr bwMode="auto">
                <a:xfrm>
                  <a:off x="7492093" y="198437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72" name="Rectangle 171"/>
                <p:cNvSpPr/>
                <p:nvPr/>
              </p:nvSpPr>
              <p:spPr bwMode="auto">
                <a:xfrm>
                  <a:off x="7791450" y="198437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73" name="Rectangle 172"/>
                <p:cNvSpPr/>
                <p:nvPr/>
              </p:nvSpPr>
              <p:spPr bwMode="auto">
                <a:xfrm>
                  <a:off x="8090807" y="198437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74" name="Rectangle 173"/>
                <p:cNvSpPr/>
                <p:nvPr/>
              </p:nvSpPr>
              <p:spPr bwMode="auto">
                <a:xfrm>
                  <a:off x="8390165" y="198437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75" name="Rectangle 174"/>
                <p:cNvSpPr/>
                <p:nvPr/>
              </p:nvSpPr>
              <p:spPr bwMode="auto">
                <a:xfrm>
                  <a:off x="6294665" y="226377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76" name="Rectangle 175"/>
                <p:cNvSpPr/>
                <p:nvPr/>
              </p:nvSpPr>
              <p:spPr bwMode="auto">
                <a:xfrm>
                  <a:off x="6594022" y="226377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77" name="Rectangle 176"/>
                <p:cNvSpPr/>
                <p:nvPr/>
              </p:nvSpPr>
              <p:spPr bwMode="auto">
                <a:xfrm>
                  <a:off x="6893379" y="226377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78" name="Rectangle 177"/>
                <p:cNvSpPr/>
                <p:nvPr/>
              </p:nvSpPr>
              <p:spPr bwMode="auto">
                <a:xfrm>
                  <a:off x="7192736" y="227012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79" name="Rectangle 178"/>
                <p:cNvSpPr/>
                <p:nvPr/>
              </p:nvSpPr>
              <p:spPr bwMode="auto">
                <a:xfrm>
                  <a:off x="7492093" y="227012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80" name="Rectangle 179"/>
                <p:cNvSpPr/>
                <p:nvPr/>
              </p:nvSpPr>
              <p:spPr bwMode="auto">
                <a:xfrm>
                  <a:off x="7791450" y="227012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81" name="Rectangle 180"/>
                <p:cNvSpPr/>
                <p:nvPr/>
              </p:nvSpPr>
              <p:spPr bwMode="auto">
                <a:xfrm>
                  <a:off x="8090807" y="227012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82" name="Rectangle 181"/>
                <p:cNvSpPr/>
                <p:nvPr/>
              </p:nvSpPr>
              <p:spPr bwMode="auto">
                <a:xfrm>
                  <a:off x="8390165" y="227012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83" name="Rectangle 182"/>
                <p:cNvSpPr/>
                <p:nvPr/>
              </p:nvSpPr>
              <p:spPr bwMode="auto">
                <a:xfrm>
                  <a:off x="6294665" y="254952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84" name="Rectangle 183"/>
                <p:cNvSpPr/>
                <p:nvPr/>
              </p:nvSpPr>
              <p:spPr bwMode="auto">
                <a:xfrm>
                  <a:off x="6594022" y="254952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85" name="Rectangle 184"/>
                <p:cNvSpPr/>
                <p:nvPr/>
              </p:nvSpPr>
              <p:spPr bwMode="auto">
                <a:xfrm>
                  <a:off x="6893379" y="254952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86" name="Rectangle 185"/>
                <p:cNvSpPr/>
                <p:nvPr/>
              </p:nvSpPr>
              <p:spPr bwMode="auto">
                <a:xfrm>
                  <a:off x="7192736" y="255587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87" name="Rectangle 186"/>
                <p:cNvSpPr/>
                <p:nvPr/>
              </p:nvSpPr>
              <p:spPr bwMode="auto">
                <a:xfrm>
                  <a:off x="7492093" y="255587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88" name="Rectangle 187"/>
                <p:cNvSpPr/>
                <p:nvPr/>
              </p:nvSpPr>
              <p:spPr bwMode="auto">
                <a:xfrm>
                  <a:off x="7791450" y="255587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89" name="Rectangle 188"/>
                <p:cNvSpPr/>
                <p:nvPr/>
              </p:nvSpPr>
              <p:spPr bwMode="auto">
                <a:xfrm>
                  <a:off x="8090807" y="255587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90" name="Rectangle 189"/>
                <p:cNvSpPr/>
                <p:nvPr/>
              </p:nvSpPr>
              <p:spPr bwMode="auto">
                <a:xfrm>
                  <a:off x="8390165" y="255587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91" name="Rectangle 190"/>
                <p:cNvSpPr/>
                <p:nvPr/>
              </p:nvSpPr>
              <p:spPr bwMode="auto">
                <a:xfrm>
                  <a:off x="6294665" y="283527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92" name="Rectangle 191"/>
                <p:cNvSpPr/>
                <p:nvPr/>
              </p:nvSpPr>
              <p:spPr bwMode="auto">
                <a:xfrm>
                  <a:off x="6594022" y="283527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93" name="Rectangle 192"/>
                <p:cNvSpPr/>
                <p:nvPr/>
              </p:nvSpPr>
              <p:spPr bwMode="auto">
                <a:xfrm>
                  <a:off x="6893379" y="283527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94" name="Rectangle 193"/>
                <p:cNvSpPr/>
                <p:nvPr/>
              </p:nvSpPr>
              <p:spPr bwMode="auto">
                <a:xfrm>
                  <a:off x="7192736" y="284162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95" name="Rectangle 194"/>
                <p:cNvSpPr/>
                <p:nvPr/>
              </p:nvSpPr>
              <p:spPr bwMode="auto">
                <a:xfrm>
                  <a:off x="7492093" y="284162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96" name="Rectangle 195"/>
                <p:cNvSpPr/>
                <p:nvPr/>
              </p:nvSpPr>
              <p:spPr bwMode="auto">
                <a:xfrm>
                  <a:off x="7791450" y="284162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97" name="Rectangle 196"/>
                <p:cNvSpPr/>
                <p:nvPr/>
              </p:nvSpPr>
              <p:spPr bwMode="auto">
                <a:xfrm>
                  <a:off x="8090807" y="284162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98" name="Rectangle 197"/>
                <p:cNvSpPr/>
                <p:nvPr/>
              </p:nvSpPr>
              <p:spPr bwMode="auto">
                <a:xfrm>
                  <a:off x="8390165" y="284162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199" name="Rectangle 198"/>
                <p:cNvSpPr/>
                <p:nvPr/>
              </p:nvSpPr>
              <p:spPr bwMode="auto">
                <a:xfrm>
                  <a:off x="6294665" y="312102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00" name="Rectangle 199"/>
                <p:cNvSpPr/>
                <p:nvPr/>
              </p:nvSpPr>
              <p:spPr bwMode="auto">
                <a:xfrm>
                  <a:off x="6594022" y="312102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01" name="Rectangle 200"/>
                <p:cNvSpPr/>
                <p:nvPr/>
              </p:nvSpPr>
              <p:spPr bwMode="auto">
                <a:xfrm>
                  <a:off x="6893379" y="312102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02" name="Rectangle 201"/>
                <p:cNvSpPr/>
                <p:nvPr/>
              </p:nvSpPr>
              <p:spPr bwMode="auto">
                <a:xfrm>
                  <a:off x="7192736" y="312737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03" name="Rectangle 202"/>
                <p:cNvSpPr/>
                <p:nvPr/>
              </p:nvSpPr>
              <p:spPr bwMode="auto">
                <a:xfrm>
                  <a:off x="7492093" y="312737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04" name="Rectangle 203"/>
                <p:cNvSpPr/>
                <p:nvPr/>
              </p:nvSpPr>
              <p:spPr bwMode="auto">
                <a:xfrm>
                  <a:off x="7791450" y="312737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05" name="Rectangle 204"/>
                <p:cNvSpPr/>
                <p:nvPr/>
              </p:nvSpPr>
              <p:spPr bwMode="auto">
                <a:xfrm>
                  <a:off x="8090807" y="312737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06" name="Rectangle 205"/>
                <p:cNvSpPr/>
                <p:nvPr/>
              </p:nvSpPr>
              <p:spPr bwMode="auto">
                <a:xfrm>
                  <a:off x="8390165" y="312737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07" name="Rectangle 206"/>
                <p:cNvSpPr/>
                <p:nvPr/>
              </p:nvSpPr>
              <p:spPr bwMode="auto">
                <a:xfrm>
                  <a:off x="6294665" y="340677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08" name="Rectangle 207"/>
                <p:cNvSpPr/>
                <p:nvPr/>
              </p:nvSpPr>
              <p:spPr bwMode="auto">
                <a:xfrm>
                  <a:off x="6594022" y="340677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09" name="Rectangle 208"/>
                <p:cNvSpPr/>
                <p:nvPr/>
              </p:nvSpPr>
              <p:spPr bwMode="auto">
                <a:xfrm>
                  <a:off x="6893379" y="340677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10" name="Rectangle 209"/>
                <p:cNvSpPr/>
                <p:nvPr/>
              </p:nvSpPr>
              <p:spPr bwMode="auto">
                <a:xfrm>
                  <a:off x="7192736" y="341312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11" name="Rectangle 210"/>
                <p:cNvSpPr/>
                <p:nvPr/>
              </p:nvSpPr>
              <p:spPr bwMode="auto">
                <a:xfrm>
                  <a:off x="7492093" y="341312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12" name="Rectangle 211"/>
                <p:cNvSpPr/>
                <p:nvPr/>
              </p:nvSpPr>
              <p:spPr bwMode="auto">
                <a:xfrm>
                  <a:off x="7791450" y="341312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13" name="Rectangle 212"/>
                <p:cNvSpPr/>
                <p:nvPr/>
              </p:nvSpPr>
              <p:spPr bwMode="auto">
                <a:xfrm>
                  <a:off x="8090807" y="341312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14" name="Rectangle 213"/>
                <p:cNvSpPr/>
                <p:nvPr/>
              </p:nvSpPr>
              <p:spPr bwMode="auto">
                <a:xfrm>
                  <a:off x="8390165" y="341312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15" name="Rectangle 214"/>
                <p:cNvSpPr/>
                <p:nvPr/>
              </p:nvSpPr>
              <p:spPr bwMode="auto">
                <a:xfrm>
                  <a:off x="6294665" y="369252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16" name="Rectangle 215"/>
                <p:cNvSpPr/>
                <p:nvPr/>
              </p:nvSpPr>
              <p:spPr bwMode="auto">
                <a:xfrm>
                  <a:off x="6594022" y="369252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17" name="Rectangle 216"/>
                <p:cNvSpPr/>
                <p:nvPr/>
              </p:nvSpPr>
              <p:spPr bwMode="auto">
                <a:xfrm>
                  <a:off x="6893379" y="369252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18" name="Rectangle 217"/>
                <p:cNvSpPr/>
                <p:nvPr/>
              </p:nvSpPr>
              <p:spPr bwMode="auto">
                <a:xfrm>
                  <a:off x="7192736" y="369887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19" name="Rectangle 218"/>
                <p:cNvSpPr/>
                <p:nvPr/>
              </p:nvSpPr>
              <p:spPr bwMode="auto">
                <a:xfrm>
                  <a:off x="7492093" y="369887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20" name="Rectangle 219"/>
                <p:cNvSpPr/>
                <p:nvPr/>
              </p:nvSpPr>
              <p:spPr bwMode="auto">
                <a:xfrm>
                  <a:off x="7791450" y="369887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21" name="Rectangle 220"/>
                <p:cNvSpPr/>
                <p:nvPr/>
              </p:nvSpPr>
              <p:spPr bwMode="auto">
                <a:xfrm>
                  <a:off x="8090807" y="369887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22" name="Rectangle 221"/>
                <p:cNvSpPr/>
                <p:nvPr/>
              </p:nvSpPr>
              <p:spPr bwMode="auto">
                <a:xfrm>
                  <a:off x="8390165" y="3698875"/>
                  <a:ext cx="228600" cy="228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grpSp>
          <p:sp>
            <p:nvSpPr>
              <p:cNvPr id="156" name="TextBox 155"/>
              <p:cNvSpPr txBox="1"/>
              <p:nvPr/>
            </p:nvSpPr>
            <p:spPr>
              <a:xfrm>
                <a:off x="6873678" y="3564637"/>
                <a:ext cx="1693092" cy="307777"/>
              </a:xfrm>
              <a:prstGeom prst="rect">
                <a:avLst/>
              </a:prstGeom>
              <a:noFill/>
            </p:spPr>
            <p:txBody>
              <a:bodyPr wrap="none" rtlCol="0">
                <a:spAutoFit/>
              </a:bodyPr>
              <a:lstStyle/>
              <a:p>
                <a:r>
                  <a:rPr lang="en-CA" sz="1400" b="1" dirty="0" smtClean="0">
                    <a:solidFill>
                      <a:schemeClr val="accent4">
                        <a:lumMod val="10000"/>
                      </a:schemeClr>
                    </a:solidFill>
                    <a:latin typeface="+mj-lt"/>
                  </a:rPr>
                  <a:t>Vector</a:t>
                </a:r>
                <a:r>
                  <a:rPr lang="en-CA" sz="1400" b="1" dirty="0" smtClean="0">
                    <a:solidFill>
                      <a:schemeClr val="bg1"/>
                    </a:solidFill>
                    <a:latin typeface="+mj-lt"/>
                  </a:rPr>
                  <a:t> </a:t>
                </a:r>
                <a:r>
                  <a:rPr lang="en-CA" sz="1400" b="1" dirty="0" smtClean="0">
                    <a:solidFill>
                      <a:schemeClr val="accent4">
                        <a:lumMod val="10000"/>
                      </a:schemeClr>
                    </a:solidFill>
                    <a:latin typeface="+mj-lt"/>
                  </a:rPr>
                  <a:t>register</a:t>
                </a:r>
                <a:endParaRPr lang="fr-CA" sz="1400" b="1" dirty="0">
                  <a:solidFill>
                    <a:schemeClr val="accent4">
                      <a:lumMod val="10000"/>
                    </a:schemeClr>
                  </a:solidFill>
                  <a:latin typeface="+mj-lt"/>
                </a:endParaRPr>
              </a:p>
            </p:txBody>
          </p:sp>
          <p:sp>
            <p:nvSpPr>
              <p:cNvPr id="157" name="TextBox 156"/>
              <p:cNvSpPr txBox="1"/>
              <p:nvPr/>
            </p:nvSpPr>
            <p:spPr>
              <a:xfrm>
                <a:off x="6705600" y="1454915"/>
                <a:ext cx="1970855" cy="307777"/>
              </a:xfrm>
              <a:prstGeom prst="rect">
                <a:avLst/>
              </a:prstGeom>
              <a:noFill/>
            </p:spPr>
            <p:txBody>
              <a:bodyPr wrap="square" rtlCol="0">
                <a:spAutoFit/>
              </a:bodyPr>
              <a:lstStyle/>
              <a:p>
                <a:pPr algn="ctr"/>
                <a:r>
                  <a:rPr lang="en-CA" sz="1400" b="1" dirty="0">
                    <a:solidFill>
                      <a:schemeClr val="accent4">
                        <a:lumMod val="10000"/>
                      </a:schemeClr>
                    </a:solidFill>
                    <a:latin typeface="+mj-lt"/>
                  </a:rPr>
                  <a:t>f</a:t>
                </a:r>
                <a:r>
                  <a:rPr lang="en-CA" sz="1400" b="1" dirty="0" smtClean="0">
                    <a:solidFill>
                      <a:schemeClr val="accent4">
                        <a:lumMod val="10000"/>
                      </a:schemeClr>
                    </a:solidFill>
                    <a:latin typeface="+mj-lt"/>
                  </a:rPr>
                  <a:t>loat </a:t>
                </a:r>
                <a:r>
                  <a:rPr lang="en-CA" sz="1400" b="1" dirty="0" err="1" smtClean="0">
                    <a:solidFill>
                      <a:schemeClr val="accent4">
                        <a:lumMod val="10000"/>
                      </a:schemeClr>
                    </a:solidFill>
                    <a:latin typeface="+mj-lt"/>
                  </a:rPr>
                  <a:t>hlsl</a:t>
                </a:r>
                <a:r>
                  <a:rPr lang="en-CA" sz="1400" b="1" dirty="0" smtClean="0">
                    <a:solidFill>
                      <a:schemeClr val="accent4">
                        <a:lumMod val="10000"/>
                      </a:schemeClr>
                    </a:solidFill>
                    <a:latin typeface="+mj-lt"/>
                  </a:rPr>
                  <a:t> variable</a:t>
                </a:r>
                <a:endParaRPr lang="fr-CA" sz="1400" b="1" dirty="0">
                  <a:solidFill>
                    <a:schemeClr val="accent4">
                      <a:lumMod val="10000"/>
                    </a:schemeClr>
                  </a:solidFill>
                  <a:latin typeface="+mj-lt"/>
                </a:endParaRPr>
              </a:p>
            </p:txBody>
          </p:sp>
        </p:grpSp>
        <p:sp>
          <p:nvSpPr>
            <p:cNvPr id="151" name="Left-Right Arrow 150"/>
            <p:cNvSpPr/>
            <p:nvPr/>
          </p:nvSpPr>
          <p:spPr>
            <a:xfrm>
              <a:off x="6233867" y="2507994"/>
              <a:ext cx="548561" cy="284578"/>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solidFill>
                  <a:schemeClr val="bg1"/>
                </a:solidFill>
              </a:endParaRPr>
            </a:p>
          </p:txBody>
        </p:sp>
      </p:grpSp>
    </p:spTree>
    <p:extLst>
      <p:ext uri="{BB962C8B-B14F-4D97-AF65-F5344CB8AC3E}">
        <p14:creationId xmlns:p14="http://schemas.microsoft.com/office/powerpoint/2010/main" val="3587922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8">
                                            <p:txEl>
                                              <p:pRg st="2" end="2"/>
                                            </p:txEl>
                                          </p:spTgt>
                                        </p:tgtEl>
                                        <p:attrNameLst>
                                          <p:attrName>style.visibility</p:attrName>
                                        </p:attrNameLst>
                                      </p:cBhvr>
                                      <p:to>
                                        <p:strVal val="visible"/>
                                      </p:to>
                                    </p:set>
                                    <p:animEffect transition="in" filter="fade">
                                      <p:cBhvr>
                                        <p:cTn id="7" dur="500"/>
                                        <p:tgtEl>
                                          <p:spTgt spid="148">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48">
                                            <p:txEl>
                                              <p:pRg st="3" end="3"/>
                                            </p:txEl>
                                          </p:spTgt>
                                        </p:tgtEl>
                                        <p:attrNameLst>
                                          <p:attrName>style.visibility</p:attrName>
                                        </p:attrNameLst>
                                      </p:cBhvr>
                                      <p:to>
                                        <p:strVal val="visible"/>
                                      </p:to>
                                    </p:set>
                                    <p:animEffect transition="in" filter="fade">
                                      <p:cBhvr>
                                        <p:cTn id="10" dur="500"/>
                                        <p:tgtEl>
                                          <p:spTgt spid="148">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48">
                                            <p:txEl>
                                              <p:pRg st="4" end="4"/>
                                            </p:txEl>
                                          </p:spTgt>
                                        </p:tgtEl>
                                        <p:attrNameLst>
                                          <p:attrName>style.visibility</p:attrName>
                                        </p:attrNameLst>
                                      </p:cBhvr>
                                      <p:to>
                                        <p:strVal val="visible"/>
                                      </p:to>
                                    </p:set>
                                    <p:animEffect transition="in" filter="fade">
                                      <p:cBhvr>
                                        <p:cTn id="15" dur="500"/>
                                        <p:tgtEl>
                                          <p:spTgt spid="148">
                                            <p:txEl>
                                              <p:pRg st="4" end="4"/>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48">
                                            <p:txEl>
                                              <p:pRg st="5" end="5"/>
                                            </p:txEl>
                                          </p:spTgt>
                                        </p:tgtEl>
                                        <p:attrNameLst>
                                          <p:attrName>style.visibility</p:attrName>
                                        </p:attrNameLst>
                                      </p:cBhvr>
                                      <p:to>
                                        <p:strVal val="visible"/>
                                      </p:to>
                                    </p:set>
                                    <p:animEffect transition="in" filter="fade">
                                      <p:cBhvr>
                                        <p:cTn id="18" dur="500"/>
                                        <p:tgtEl>
                                          <p:spTgt spid="148">
                                            <p:txEl>
                                              <p:pRg st="5" end="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49"/>
                                        </p:tgtEl>
                                        <p:attrNameLst>
                                          <p:attrName>style.visibility</p:attrName>
                                        </p:attrNameLst>
                                      </p:cBhvr>
                                      <p:to>
                                        <p:strVal val="visible"/>
                                      </p:to>
                                    </p:set>
                                    <p:animEffect transition="in" filter="fade">
                                      <p:cBhvr>
                                        <p:cTn id="23" dur="500"/>
                                        <p:tgtEl>
                                          <p:spTgt spid="14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48">
                                            <p:txEl>
                                              <p:pRg st="6" end="6"/>
                                            </p:txEl>
                                          </p:spTgt>
                                        </p:tgtEl>
                                        <p:attrNameLst>
                                          <p:attrName>style.visibility</p:attrName>
                                        </p:attrNameLst>
                                      </p:cBhvr>
                                      <p:to>
                                        <p:strVal val="visible"/>
                                      </p:to>
                                    </p:set>
                                    <p:animEffect transition="in" filter="fade">
                                      <p:cBhvr>
                                        <p:cTn id="28" dur="500"/>
                                        <p:tgtEl>
                                          <p:spTgt spid="14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 name="Content Placeholder 4"/>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0" y="0"/>
            <a:ext cx="9144000" cy="5143500"/>
          </a:xfrm>
        </p:spPr>
      </p:pic>
      <p:sp>
        <p:nvSpPr>
          <p:cNvPr id="4" name="Rectangle 3"/>
          <p:cNvSpPr/>
          <p:nvPr/>
        </p:nvSpPr>
        <p:spPr>
          <a:xfrm>
            <a:off x="0" y="4171950"/>
            <a:ext cx="9144000" cy="523220"/>
          </a:xfrm>
          <a:prstGeom prst="rect">
            <a:avLst/>
          </a:prstGeom>
          <a:solidFill>
            <a:srgbClr val="000000"/>
          </a:solidFill>
        </p:spPr>
        <p:txBody>
          <a:bodyPr wrap="square" lIns="91440" tIns="45720" rIns="91440" bIns="45720">
            <a:spAutoFit/>
          </a:bodyPr>
          <a:lstStyle/>
          <a:p>
            <a:pPr algn="l"/>
            <a:r>
              <a:rPr lang="en-US" sz="28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  Deferred Normalized Irradiance Probes</a:t>
            </a:r>
            <a:endParaRPr lang="en-US" sz="28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
        <p:nvSpPr>
          <p:cNvPr id="6" name="Espace réservé du contenu 2"/>
          <p:cNvSpPr>
            <a:spLocks noGrp="1"/>
          </p:cNvSpPr>
          <p:nvPr/>
        </p:nvSpPr>
        <p:spPr>
          <a:xfrm>
            <a:off x="457200" y="1200150"/>
            <a:ext cx="8229600" cy="2667000"/>
          </a:xfrm>
          <a:prstGeom prst="rect">
            <a:avLst/>
          </a:prstGeom>
          <a:solidFill>
            <a:schemeClr val="tx1">
              <a:alpha val="45000"/>
            </a:schemeClr>
          </a:solidFill>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b="1" i="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27AA90"/>
              </a:buClr>
              <a:buNone/>
            </a:pPr>
            <a:r>
              <a:rPr lang="en-US" sz="2800" i="0" dirty="0" smtClean="0">
                <a:solidFill>
                  <a:schemeClr val="bg1">
                    <a:lumMod val="50000"/>
                  </a:schemeClr>
                </a:solidFill>
              </a:rPr>
              <a:t>Background</a:t>
            </a:r>
            <a:endParaRPr lang="en-US" i="0" dirty="0" smtClean="0">
              <a:solidFill>
                <a:schemeClr val="bg1">
                  <a:lumMod val="50000"/>
                </a:schemeClr>
              </a:solidFill>
            </a:endParaRPr>
          </a:p>
          <a:p>
            <a:pPr>
              <a:buClr>
                <a:srgbClr val="27AA90"/>
              </a:buClr>
              <a:buFont typeface="Wingdings" pitchFamily="2" charset="2"/>
              <a:buChar char="§"/>
            </a:pPr>
            <a:endParaRPr lang="en-US" sz="1400" b="0" i="0" dirty="0">
              <a:solidFill>
                <a:schemeClr val="bg1">
                  <a:lumMod val="50000"/>
                </a:schemeClr>
              </a:solidFill>
            </a:endParaRPr>
          </a:p>
          <a:p>
            <a:pPr>
              <a:buClr>
                <a:srgbClr val="27AA90"/>
              </a:buClr>
              <a:buFont typeface="Wingdings" pitchFamily="2" charset="2"/>
              <a:buChar char="§"/>
            </a:pPr>
            <a:r>
              <a:rPr lang="en-US" b="0" i="0" dirty="0" smtClean="0">
                <a:solidFill>
                  <a:schemeClr val="bg1">
                    <a:lumMod val="50000"/>
                  </a:schemeClr>
                </a:solidFill>
              </a:rPr>
              <a:t>One key light</a:t>
            </a:r>
            <a:endParaRPr lang="en-US" b="0" i="0" dirty="0">
              <a:solidFill>
                <a:schemeClr val="bg1">
                  <a:lumMod val="50000"/>
                </a:schemeClr>
              </a:solidFill>
            </a:endParaRPr>
          </a:p>
          <a:p>
            <a:pPr>
              <a:buClr>
                <a:srgbClr val="27AA90"/>
              </a:buClr>
              <a:buFont typeface="Wingdings" pitchFamily="2" charset="2"/>
              <a:buChar char="§"/>
            </a:pPr>
            <a:r>
              <a:rPr lang="en-US" b="0" i="0" dirty="0" smtClean="0">
                <a:solidFill>
                  <a:schemeClr val="bg1">
                    <a:lumMod val="50000"/>
                  </a:schemeClr>
                </a:solidFill>
              </a:rPr>
              <a:t>Weather has no influence on light direction</a:t>
            </a:r>
            <a:endParaRPr lang="en-US" b="0" i="0" dirty="0">
              <a:solidFill>
                <a:schemeClr val="bg1">
                  <a:lumMod val="50000"/>
                </a:schemeClr>
              </a:solidFill>
            </a:endParaRPr>
          </a:p>
          <a:p>
            <a:pPr>
              <a:buClr>
                <a:srgbClr val="27AA90"/>
              </a:buClr>
              <a:buFont typeface="Wingdings" pitchFamily="2" charset="2"/>
              <a:buChar char="§"/>
            </a:pPr>
            <a:r>
              <a:rPr lang="en-US" b="0" i="0" dirty="0" smtClean="0">
                <a:solidFill>
                  <a:schemeClr val="bg1">
                    <a:lumMod val="50000"/>
                  </a:schemeClr>
                </a:solidFill>
              </a:rPr>
              <a:t>Small amount of local lights</a:t>
            </a:r>
            <a:endParaRPr lang="fr-FR" b="0" dirty="0">
              <a:solidFill>
                <a:schemeClr val="bg1">
                  <a:lumMod val="50000"/>
                </a:schemeClr>
              </a:solidFill>
            </a:endParaRPr>
          </a:p>
        </p:txBody>
      </p:sp>
    </p:spTree>
    <p:extLst>
      <p:ext uri="{BB962C8B-B14F-4D97-AF65-F5344CB8AC3E}">
        <p14:creationId xmlns:p14="http://schemas.microsoft.com/office/powerpoint/2010/main" val="3996245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Title 4"/>
          <p:cNvSpPr>
            <a:spLocks noGrp="1"/>
          </p:cNvSpPr>
          <p:nvPr>
            <p:ph type="title"/>
          </p:nvPr>
        </p:nvSpPr>
        <p:spPr>
          <a:xfrm>
            <a:off x="495301" y="646843"/>
            <a:ext cx="7678624" cy="646226"/>
          </a:xfrm>
        </p:spPr>
        <p:txBody>
          <a:bodyPr>
            <a:normAutofit/>
          </a:bodyPr>
          <a:lstStyle/>
          <a:p>
            <a:r>
              <a:rPr lang="en-CA" sz="2400" dirty="0" smtClean="0"/>
              <a:t>Scalar </a:t>
            </a:r>
            <a:r>
              <a:rPr lang="en-CA" sz="2400" dirty="0" err="1" smtClean="0"/>
              <a:t>vs</a:t>
            </a:r>
            <a:r>
              <a:rPr lang="en-CA" sz="2400" dirty="0" smtClean="0"/>
              <a:t> vector registers</a:t>
            </a:r>
            <a:endParaRPr lang="fr-CA" sz="2400" dirty="0"/>
          </a:p>
        </p:txBody>
      </p:sp>
      <p:sp>
        <p:nvSpPr>
          <p:cNvPr id="147" name="Text Placeholder 5"/>
          <p:cNvSpPr txBox="1">
            <a:spLocks/>
          </p:cNvSpPr>
          <p:nvPr/>
        </p:nvSpPr>
        <p:spPr>
          <a:xfrm>
            <a:off x="495301" y="1293069"/>
            <a:ext cx="3638550" cy="484584"/>
          </a:xfrm>
          <a:prstGeom prst="rect">
            <a:avLst/>
          </a:prstGeom>
        </p:spPr>
        <p:txBody>
          <a:bodyPr>
            <a:normAutofit/>
          </a:bodyPr>
          <a:lstStyle>
            <a:lvl1pPr marL="0" indent="0" algn="l" rtl="0" eaLnBrk="0" fontAlgn="base" hangingPunct="0">
              <a:spcBef>
                <a:spcPct val="20000"/>
              </a:spcBef>
              <a:spcAft>
                <a:spcPct val="0"/>
              </a:spcAft>
              <a:buClr>
                <a:srgbClr val="000000"/>
              </a:buClr>
              <a:buSzPct val="75000"/>
              <a:buFont typeface="Verdana" pitchFamily="34" charset="0"/>
              <a:buChar char="●"/>
              <a:defRPr sz="2800">
                <a:solidFill>
                  <a:srgbClr val="000000"/>
                </a:solidFill>
                <a:latin typeface="+mn-lt"/>
                <a:ea typeface="ヒラギノ角ゴ Pro W3" pitchFamily="80" charset="-128"/>
                <a:cs typeface="ヒラギノ角ゴ Pro W3" pitchFamily="80" charset="-128"/>
              </a:defRPr>
            </a:lvl1pPr>
            <a:lvl2pPr marL="742950" indent="-285750" algn="l" rtl="0" eaLnBrk="0" fontAlgn="base" hangingPunct="0">
              <a:spcBef>
                <a:spcPct val="20000"/>
              </a:spcBef>
              <a:spcAft>
                <a:spcPct val="0"/>
              </a:spcAft>
              <a:buClr>
                <a:srgbClr val="000000"/>
              </a:buClr>
              <a:buSzPct val="75000"/>
              <a:buFont typeface="Verdana" pitchFamily="34" charset="0"/>
              <a:buChar char="●"/>
              <a:defRPr sz="2400">
                <a:solidFill>
                  <a:srgbClr val="000000"/>
                </a:solidFill>
                <a:latin typeface="+mn-lt"/>
                <a:ea typeface="ヒラギノ角ゴ Pro W3" pitchFamily="45" charset="-128"/>
              </a:defRPr>
            </a:lvl2pPr>
            <a:lvl3pPr marL="914400" indent="0" algn="l" rtl="0" eaLnBrk="0" fontAlgn="base" hangingPunct="0">
              <a:spcBef>
                <a:spcPct val="20000"/>
              </a:spcBef>
              <a:spcAft>
                <a:spcPct val="0"/>
              </a:spcAft>
              <a:buClr>
                <a:srgbClr val="000000"/>
              </a:buClr>
              <a:buSzPct val="75000"/>
              <a:buFont typeface="Verdana" pitchFamily="34" charset="0"/>
              <a:buChar char="●"/>
              <a:defRPr sz="2000">
                <a:solidFill>
                  <a:srgbClr val="000000"/>
                </a:solidFill>
                <a:latin typeface="+mn-lt"/>
                <a:ea typeface="ヒラギノ角ゴ Pro W3" pitchFamily="45" charset="-128"/>
              </a:defRPr>
            </a:lvl3pPr>
            <a:lvl4pPr marL="1371600" indent="0" algn="l" rtl="0" eaLnBrk="0" fontAlgn="base" hangingPunct="0">
              <a:spcBef>
                <a:spcPct val="20000"/>
              </a:spcBef>
              <a:spcAft>
                <a:spcPct val="0"/>
              </a:spcAft>
              <a:buClr>
                <a:srgbClr val="000000"/>
              </a:buClr>
              <a:buSzPct val="70000"/>
              <a:buFont typeface="Verdana" pitchFamily="34" charset="0"/>
              <a:buChar char="●"/>
              <a:defRPr baseline="0">
                <a:solidFill>
                  <a:srgbClr val="000000"/>
                </a:solidFill>
                <a:latin typeface="+mn-lt"/>
                <a:ea typeface="ヒラギノ角ゴ Pro W3" pitchFamily="45" charset="-128"/>
              </a:defRPr>
            </a:lvl4pPr>
            <a:lvl5pPr marL="1828800" indent="0" algn="l" rtl="0" eaLnBrk="0" fontAlgn="base" hangingPunct="0">
              <a:spcBef>
                <a:spcPct val="20000"/>
              </a:spcBef>
              <a:spcAft>
                <a:spcPct val="0"/>
              </a:spcAft>
              <a:buClr>
                <a:srgbClr val="000000"/>
              </a:buClr>
              <a:buSzPct val="75000"/>
              <a:buFont typeface="Verdana" pitchFamily="34" charset="0"/>
              <a:buChar char="●"/>
              <a:defRPr>
                <a:solidFill>
                  <a:srgbClr val="000000"/>
                </a:solidFill>
                <a:latin typeface="+mn-lt"/>
                <a:ea typeface="ヒラギノ角ゴ Pro W3" pitchFamily="45" charset="-128"/>
              </a:defRPr>
            </a:lvl5pPr>
            <a:lvl6pPr marL="2514600" indent="-228600" algn="l" rtl="0" fontAlgn="base">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6pPr>
            <a:lvl7pPr marL="2971800" indent="-228600" algn="l" rtl="0" fontAlgn="base">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7pPr>
            <a:lvl8pPr marL="3429000" indent="-228600" algn="l" rtl="0" fontAlgn="base">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8pPr>
            <a:lvl9pPr marL="3886200" indent="-228600" algn="l" rtl="0" fontAlgn="base">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9pPr>
          </a:lstStyle>
          <a:p>
            <a:pPr>
              <a:buNone/>
            </a:pPr>
            <a:r>
              <a:rPr kumimoji="0" lang="en-CA" sz="2000" b="1" kern="0" dirty="0" smtClean="0"/>
              <a:t>Scalar register</a:t>
            </a:r>
            <a:endParaRPr kumimoji="0" lang="fr-CA" sz="2000" b="1" kern="0" dirty="0"/>
          </a:p>
        </p:txBody>
      </p:sp>
      <p:sp>
        <p:nvSpPr>
          <p:cNvPr id="148" name="Content Placeholder 6"/>
          <p:cNvSpPr>
            <a:spLocks noGrp="1"/>
          </p:cNvSpPr>
          <p:nvPr>
            <p:ph sz="half" idx="4294967295"/>
          </p:nvPr>
        </p:nvSpPr>
        <p:spPr>
          <a:xfrm>
            <a:off x="467544" y="1851670"/>
            <a:ext cx="3873038" cy="3006080"/>
          </a:xfrm>
          <a:prstGeom prst="rect">
            <a:avLst/>
          </a:prstGeom>
        </p:spPr>
        <p:txBody>
          <a:bodyPr>
            <a:noAutofit/>
          </a:bodyPr>
          <a:lstStyle/>
          <a:p>
            <a:r>
              <a:rPr lang="en-CA" sz="1600" dirty="0"/>
              <a:t>Is not “float variable;”</a:t>
            </a:r>
          </a:p>
          <a:p>
            <a:pPr lvl="1"/>
            <a:r>
              <a:rPr lang="en-CA" sz="1400" dirty="0"/>
              <a:t>which is 1 vector register!</a:t>
            </a:r>
          </a:p>
          <a:p>
            <a:r>
              <a:rPr lang="en-CA" sz="1600" dirty="0"/>
              <a:t>Everything common to whole </a:t>
            </a:r>
            <a:r>
              <a:rPr lang="en-CA" sz="1600" dirty="0" err="1"/>
              <a:t>wavefront</a:t>
            </a:r>
            <a:endParaRPr lang="en-CA" sz="1600" dirty="0"/>
          </a:p>
          <a:p>
            <a:r>
              <a:rPr lang="en-CA" sz="1600" dirty="0"/>
              <a:t>Uniforms, buffers, constants</a:t>
            </a:r>
          </a:p>
          <a:p>
            <a:r>
              <a:rPr lang="en-CA" sz="1600" dirty="0"/>
              <a:t>Samplers, texture objects</a:t>
            </a:r>
          </a:p>
          <a:p>
            <a:r>
              <a:rPr lang="en-CA" sz="1600" dirty="0"/>
              <a:t>Sampler states</a:t>
            </a:r>
          </a:p>
          <a:p>
            <a:r>
              <a:rPr lang="en-CA" sz="1600" dirty="0"/>
              <a:t>Program counter and flow instruction </a:t>
            </a:r>
            <a:r>
              <a:rPr lang="en-CA" sz="1600" dirty="0" smtClean="0"/>
              <a:t>control</a:t>
            </a:r>
            <a:endParaRPr lang="en-CA" sz="1600" dirty="0"/>
          </a:p>
        </p:txBody>
      </p:sp>
      <p:grpSp>
        <p:nvGrpSpPr>
          <p:cNvPr id="2" name="Group 1"/>
          <p:cNvGrpSpPr/>
          <p:nvPr/>
        </p:nvGrpSpPr>
        <p:grpSpPr>
          <a:xfrm>
            <a:off x="4511566" y="1535361"/>
            <a:ext cx="4276688" cy="2541822"/>
            <a:chOff x="4422615" y="1563485"/>
            <a:chExt cx="4276688" cy="2541822"/>
          </a:xfrm>
        </p:grpSpPr>
        <p:grpSp>
          <p:nvGrpSpPr>
            <p:cNvPr id="152" name="Group 151"/>
            <p:cNvGrpSpPr/>
            <p:nvPr/>
          </p:nvGrpSpPr>
          <p:grpSpPr>
            <a:xfrm>
              <a:off x="4422615" y="2148261"/>
              <a:ext cx="1834195" cy="1562100"/>
              <a:chOff x="6164036" y="1577975"/>
              <a:chExt cx="2569030" cy="2476500"/>
            </a:xfrm>
          </p:grpSpPr>
          <p:sp>
            <p:nvSpPr>
              <p:cNvPr id="223" name="Rectangle 222"/>
              <p:cNvSpPr/>
              <p:nvPr/>
            </p:nvSpPr>
            <p:spPr bwMode="auto">
              <a:xfrm>
                <a:off x="6164036" y="1577975"/>
                <a:ext cx="2569030" cy="2476500"/>
              </a:xfrm>
              <a:prstGeom prst="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24" name="Rectangle 223"/>
              <p:cNvSpPr/>
              <p:nvPr/>
            </p:nvSpPr>
            <p:spPr bwMode="auto">
              <a:xfrm>
                <a:off x="6294665" y="16922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25" name="Rectangle 224"/>
              <p:cNvSpPr/>
              <p:nvPr/>
            </p:nvSpPr>
            <p:spPr bwMode="auto">
              <a:xfrm>
                <a:off x="6594022" y="16922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26" name="Rectangle 225"/>
              <p:cNvSpPr/>
              <p:nvPr/>
            </p:nvSpPr>
            <p:spPr bwMode="auto">
              <a:xfrm>
                <a:off x="6893379" y="16922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27" name="Rectangle 226"/>
              <p:cNvSpPr/>
              <p:nvPr/>
            </p:nvSpPr>
            <p:spPr bwMode="auto">
              <a:xfrm>
                <a:off x="7192736" y="16986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28" name="Rectangle 227"/>
              <p:cNvSpPr/>
              <p:nvPr/>
            </p:nvSpPr>
            <p:spPr bwMode="auto">
              <a:xfrm>
                <a:off x="7492093" y="16986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29" name="Rectangle 228"/>
              <p:cNvSpPr/>
              <p:nvPr/>
            </p:nvSpPr>
            <p:spPr bwMode="auto">
              <a:xfrm>
                <a:off x="7791450" y="16986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30" name="Rectangle 229"/>
              <p:cNvSpPr/>
              <p:nvPr/>
            </p:nvSpPr>
            <p:spPr bwMode="auto">
              <a:xfrm>
                <a:off x="8090807" y="16986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31" name="Rectangle 230"/>
              <p:cNvSpPr/>
              <p:nvPr/>
            </p:nvSpPr>
            <p:spPr bwMode="auto">
              <a:xfrm>
                <a:off x="8390165" y="16986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32" name="Rectangle 231"/>
              <p:cNvSpPr/>
              <p:nvPr/>
            </p:nvSpPr>
            <p:spPr bwMode="auto">
              <a:xfrm>
                <a:off x="6294665" y="19780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33" name="Rectangle 232"/>
              <p:cNvSpPr/>
              <p:nvPr/>
            </p:nvSpPr>
            <p:spPr bwMode="auto">
              <a:xfrm>
                <a:off x="6594022" y="19780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34" name="Rectangle 233"/>
              <p:cNvSpPr/>
              <p:nvPr/>
            </p:nvSpPr>
            <p:spPr bwMode="auto">
              <a:xfrm>
                <a:off x="6893379" y="19780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35" name="Rectangle 234"/>
              <p:cNvSpPr/>
              <p:nvPr/>
            </p:nvSpPr>
            <p:spPr bwMode="auto">
              <a:xfrm>
                <a:off x="7192736" y="19843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36" name="Rectangle 235"/>
              <p:cNvSpPr/>
              <p:nvPr/>
            </p:nvSpPr>
            <p:spPr bwMode="auto">
              <a:xfrm>
                <a:off x="7492093" y="19843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37" name="Rectangle 236"/>
              <p:cNvSpPr/>
              <p:nvPr/>
            </p:nvSpPr>
            <p:spPr bwMode="auto">
              <a:xfrm>
                <a:off x="7791450" y="19843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38" name="Rectangle 237"/>
              <p:cNvSpPr/>
              <p:nvPr/>
            </p:nvSpPr>
            <p:spPr bwMode="auto">
              <a:xfrm>
                <a:off x="8090807" y="19843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39" name="Rectangle 238"/>
              <p:cNvSpPr/>
              <p:nvPr/>
            </p:nvSpPr>
            <p:spPr bwMode="auto">
              <a:xfrm>
                <a:off x="8390165" y="19843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40" name="Rectangle 239"/>
              <p:cNvSpPr/>
              <p:nvPr/>
            </p:nvSpPr>
            <p:spPr bwMode="auto">
              <a:xfrm>
                <a:off x="6294665" y="22637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41" name="Rectangle 240"/>
              <p:cNvSpPr/>
              <p:nvPr/>
            </p:nvSpPr>
            <p:spPr bwMode="auto">
              <a:xfrm>
                <a:off x="6594022" y="22637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42" name="Rectangle 241"/>
              <p:cNvSpPr/>
              <p:nvPr/>
            </p:nvSpPr>
            <p:spPr bwMode="auto">
              <a:xfrm>
                <a:off x="6893379" y="22637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43" name="Rectangle 242"/>
              <p:cNvSpPr/>
              <p:nvPr/>
            </p:nvSpPr>
            <p:spPr bwMode="auto">
              <a:xfrm>
                <a:off x="7192736" y="22701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44" name="Rectangle 243"/>
              <p:cNvSpPr/>
              <p:nvPr/>
            </p:nvSpPr>
            <p:spPr bwMode="auto">
              <a:xfrm>
                <a:off x="7492093" y="22701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45" name="Rectangle 244"/>
              <p:cNvSpPr/>
              <p:nvPr/>
            </p:nvSpPr>
            <p:spPr bwMode="auto">
              <a:xfrm>
                <a:off x="7791450" y="22701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46" name="Rectangle 245"/>
              <p:cNvSpPr/>
              <p:nvPr/>
            </p:nvSpPr>
            <p:spPr bwMode="auto">
              <a:xfrm>
                <a:off x="8090807" y="22701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47" name="Rectangle 246"/>
              <p:cNvSpPr/>
              <p:nvPr/>
            </p:nvSpPr>
            <p:spPr bwMode="auto">
              <a:xfrm>
                <a:off x="8390165" y="22701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48" name="Rectangle 247"/>
              <p:cNvSpPr/>
              <p:nvPr/>
            </p:nvSpPr>
            <p:spPr bwMode="auto">
              <a:xfrm>
                <a:off x="6294665" y="25495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49" name="Rectangle 248"/>
              <p:cNvSpPr/>
              <p:nvPr/>
            </p:nvSpPr>
            <p:spPr bwMode="auto">
              <a:xfrm>
                <a:off x="6594022" y="25495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50" name="Rectangle 249"/>
              <p:cNvSpPr/>
              <p:nvPr/>
            </p:nvSpPr>
            <p:spPr bwMode="auto">
              <a:xfrm>
                <a:off x="6893379" y="25495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51" name="Rectangle 250"/>
              <p:cNvSpPr/>
              <p:nvPr/>
            </p:nvSpPr>
            <p:spPr bwMode="auto">
              <a:xfrm>
                <a:off x="7192736" y="25558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52" name="Rectangle 251"/>
              <p:cNvSpPr/>
              <p:nvPr/>
            </p:nvSpPr>
            <p:spPr bwMode="auto">
              <a:xfrm>
                <a:off x="7492093" y="25558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53" name="Rectangle 252"/>
              <p:cNvSpPr/>
              <p:nvPr/>
            </p:nvSpPr>
            <p:spPr bwMode="auto">
              <a:xfrm>
                <a:off x="7791450" y="25558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54" name="Rectangle 253"/>
              <p:cNvSpPr/>
              <p:nvPr/>
            </p:nvSpPr>
            <p:spPr bwMode="auto">
              <a:xfrm>
                <a:off x="8090807" y="25558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55" name="Rectangle 254"/>
              <p:cNvSpPr/>
              <p:nvPr/>
            </p:nvSpPr>
            <p:spPr bwMode="auto">
              <a:xfrm>
                <a:off x="8390165" y="25558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56" name="Rectangle 255"/>
              <p:cNvSpPr/>
              <p:nvPr/>
            </p:nvSpPr>
            <p:spPr bwMode="auto">
              <a:xfrm>
                <a:off x="6294665" y="28352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57" name="Rectangle 256"/>
              <p:cNvSpPr/>
              <p:nvPr/>
            </p:nvSpPr>
            <p:spPr bwMode="auto">
              <a:xfrm>
                <a:off x="6594022" y="28352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58" name="Rectangle 257"/>
              <p:cNvSpPr/>
              <p:nvPr/>
            </p:nvSpPr>
            <p:spPr bwMode="auto">
              <a:xfrm>
                <a:off x="6893379" y="28352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59" name="Rectangle 258"/>
              <p:cNvSpPr/>
              <p:nvPr/>
            </p:nvSpPr>
            <p:spPr bwMode="auto">
              <a:xfrm>
                <a:off x="7192736" y="28416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60" name="Rectangle 259"/>
              <p:cNvSpPr/>
              <p:nvPr/>
            </p:nvSpPr>
            <p:spPr bwMode="auto">
              <a:xfrm>
                <a:off x="7492093" y="28416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61" name="Rectangle 260"/>
              <p:cNvSpPr/>
              <p:nvPr/>
            </p:nvSpPr>
            <p:spPr bwMode="auto">
              <a:xfrm>
                <a:off x="7791450" y="28416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62" name="Rectangle 261"/>
              <p:cNvSpPr/>
              <p:nvPr/>
            </p:nvSpPr>
            <p:spPr bwMode="auto">
              <a:xfrm>
                <a:off x="8090807" y="28416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63" name="Rectangle 262"/>
              <p:cNvSpPr/>
              <p:nvPr/>
            </p:nvSpPr>
            <p:spPr bwMode="auto">
              <a:xfrm>
                <a:off x="8390165" y="28416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64" name="Rectangle 263"/>
              <p:cNvSpPr/>
              <p:nvPr/>
            </p:nvSpPr>
            <p:spPr bwMode="auto">
              <a:xfrm>
                <a:off x="6294665" y="31210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65" name="Rectangle 264"/>
              <p:cNvSpPr/>
              <p:nvPr/>
            </p:nvSpPr>
            <p:spPr bwMode="auto">
              <a:xfrm>
                <a:off x="6594022" y="31210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66" name="Rectangle 265"/>
              <p:cNvSpPr/>
              <p:nvPr/>
            </p:nvSpPr>
            <p:spPr bwMode="auto">
              <a:xfrm>
                <a:off x="6893379" y="31210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67" name="Rectangle 266"/>
              <p:cNvSpPr/>
              <p:nvPr/>
            </p:nvSpPr>
            <p:spPr bwMode="auto">
              <a:xfrm>
                <a:off x="7192736" y="31273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68" name="Rectangle 267"/>
              <p:cNvSpPr/>
              <p:nvPr/>
            </p:nvSpPr>
            <p:spPr bwMode="auto">
              <a:xfrm>
                <a:off x="7492093" y="31273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69" name="Rectangle 268"/>
              <p:cNvSpPr/>
              <p:nvPr/>
            </p:nvSpPr>
            <p:spPr bwMode="auto">
              <a:xfrm>
                <a:off x="7791450" y="31273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70" name="Rectangle 269"/>
              <p:cNvSpPr/>
              <p:nvPr/>
            </p:nvSpPr>
            <p:spPr bwMode="auto">
              <a:xfrm>
                <a:off x="8090807" y="31273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71" name="Rectangle 270"/>
              <p:cNvSpPr/>
              <p:nvPr/>
            </p:nvSpPr>
            <p:spPr bwMode="auto">
              <a:xfrm>
                <a:off x="8390165" y="31273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72" name="Rectangle 271"/>
              <p:cNvSpPr/>
              <p:nvPr/>
            </p:nvSpPr>
            <p:spPr bwMode="auto">
              <a:xfrm>
                <a:off x="6294665" y="34067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73" name="Rectangle 272"/>
              <p:cNvSpPr/>
              <p:nvPr/>
            </p:nvSpPr>
            <p:spPr bwMode="auto">
              <a:xfrm>
                <a:off x="6594022" y="34067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74" name="Rectangle 273"/>
              <p:cNvSpPr/>
              <p:nvPr/>
            </p:nvSpPr>
            <p:spPr bwMode="auto">
              <a:xfrm>
                <a:off x="6893379" y="34067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75" name="Rectangle 274"/>
              <p:cNvSpPr/>
              <p:nvPr/>
            </p:nvSpPr>
            <p:spPr bwMode="auto">
              <a:xfrm>
                <a:off x="7192736" y="34131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76" name="Rectangle 275"/>
              <p:cNvSpPr/>
              <p:nvPr/>
            </p:nvSpPr>
            <p:spPr bwMode="auto">
              <a:xfrm>
                <a:off x="7492093" y="34131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77" name="Rectangle 276"/>
              <p:cNvSpPr/>
              <p:nvPr/>
            </p:nvSpPr>
            <p:spPr bwMode="auto">
              <a:xfrm>
                <a:off x="7791450" y="34131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78" name="Rectangle 277"/>
              <p:cNvSpPr/>
              <p:nvPr/>
            </p:nvSpPr>
            <p:spPr bwMode="auto">
              <a:xfrm>
                <a:off x="8090807" y="34131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79" name="Rectangle 278"/>
              <p:cNvSpPr/>
              <p:nvPr/>
            </p:nvSpPr>
            <p:spPr bwMode="auto">
              <a:xfrm>
                <a:off x="8390165" y="34131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80" name="Rectangle 279"/>
              <p:cNvSpPr/>
              <p:nvPr/>
            </p:nvSpPr>
            <p:spPr bwMode="auto">
              <a:xfrm>
                <a:off x="6294665" y="36925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81" name="Rectangle 280"/>
              <p:cNvSpPr/>
              <p:nvPr/>
            </p:nvSpPr>
            <p:spPr bwMode="auto">
              <a:xfrm>
                <a:off x="6594022" y="36925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82" name="Rectangle 281"/>
              <p:cNvSpPr/>
              <p:nvPr/>
            </p:nvSpPr>
            <p:spPr bwMode="auto">
              <a:xfrm>
                <a:off x="6893379" y="369252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83" name="Rectangle 282"/>
              <p:cNvSpPr/>
              <p:nvPr/>
            </p:nvSpPr>
            <p:spPr bwMode="auto">
              <a:xfrm>
                <a:off x="7192736" y="36988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84" name="Rectangle 283"/>
              <p:cNvSpPr/>
              <p:nvPr/>
            </p:nvSpPr>
            <p:spPr bwMode="auto">
              <a:xfrm>
                <a:off x="7492093" y="36988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85" name="Rectangle 284"/>
              <p:cNvSpPr/>
              <p:nvPr/>
            </p:nvSpPr>
            <p:spPr bwMode="auto">
              <a:xfrm>
                <a:off x="7791450" y="36988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86" name="Rectangle 285"/>
              <p:cNvSpPr/>
              <p:nvPr/>
            </p:nvSpPr>
            <p:spPr bwMode="auto">
              <a:xfrm>
                <a:off x="8090807" y="36988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sp>
            <p:nvSpPr>
              <p:cNvPr id="287" name="Rectangle 286"/>
              <p:cNvSpPr/>
              <p:nvPr/>
            </p:nvSpPr>
            <p:spPr bwMode="auto">
              <a:xfrm>
                <a:off x="8390165" y="3698875"/>
                <a:ext cx="2286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bg1"/>
                  </a:solidFill>
                  <a:effectLst/>
                  <a:latin typeface="Verdana" pitchFamily="45" charset="0"/>
                </a:endParaRPr>
              </a:p>
            </p:txBody>
          </p:sp>
        </p:grpSp>
        <p:sp>
          <p:nvSpPr>
            <p:cNvPr id="153" name="TextBox 152"/>
            <p:cNvSpPr txBox="1"/>
            <p:nvPr/>
          </p:nvSpPr>
          <p:spPr>
            <a:xfrm>
              <a:off x="4667763" y="3797530"/>
              <a:ext cx="1241045" cy="307777"/>
            </a:xfrm>
            <a:prstGeom prst="rect">
              <a:avLst/>
            </a:prstGeom>
            <a:noFill/>
          </p:spPr>
          <p:txBody>
            <a:bodyPr wrap="none" rtlCol="0">
              <a:spAutoFit/>
            </a:bodyPr>
            <a:lstStyle/>
            <a:p>
              <a:r>
                <a:rPr lang="en-CA" sz="1400" b="1" dirty="0" err="1" smtClean="0">
                  <a:solidFill>
                    <a:schemeClr val="accent4">
                      <a:lumMod val="10000"/>
                    </a:schemeClr>
                  </a:solidFill>
                  <a:latin typeface="+mj-lt"/>
                </a:rPr>
                <a:t>Wavefront</a:t>
              </a:r>
              <a:endParaRPr lang="fr-CA" sz="1400" b="1" dirty="0">
                <a:solidFill>
                  <a:schemeClr val="accent4">
                    <a:lumMod val="10000"/>
                  </a:schemeClr>
                </a:solidFill>
                <a:latin typeface="+mj-lt"/>
              </a:endParaRPr>
            </a:p>
          </p:txBody>
        </p:sp>
        <p:sp>
          <p:nvSpPr>
            <p:cNvPr id="154" name="TextBox 153"/>
            <p:cNvSpPr txBox="1"/>
            <p:nvPr/>
          </p:nvSpPr>
          <p:spPr>
            <a:xfrm>
              <a:off x="4422616" y="1563485"/>
              <a:ext cx="1834194" cy="523220"/>
            </a:xfrm>
            <a:prstGeom prst="rect">
              <a:avLst/>
            </a:prstGeom>
            <a:noFill/>
          </p:spPr>
          <p:txBody>
            <a:bodyPr wrap="square" rtlCol="0">
              <a:spAutoFit/>
            </a:bodyPr>
            <a:lstStyle/>
            <a:p>
              <a:pPr algn="ctr"/>
              <a:r>
                <a:rPr lang="en-CA" sz="1400" b="1" dirty="0" smtClean="0">
                  <a:solidFill>
                    <a:schemeClr val="accent4">
                      <a:lumMod val="10000"/>
                    </a:schemeClr>
                  </a:solidFill>
                  <a:latin typeface="+mj-lt"/>
                </a:rPr>
                <a:t>64 work items</a:t>
              </a:r>
            </a:p>
            <a:p>
              <a:pPr algn="ctr"/>
              <a:r>
                <a:rPr lang="en-CA" sz="1400" b="1" dirty="0">
                  <a:solidFill>
                    <a:schemeClr val="accent4">
                      <a:lumMod val="10000"/>
                    </a:schemeClr>
                  </a:solidFill>
                  <a:latin typeface="+mj-lt"/>
                </a:rPr>
                <a:t>p</a:t>
              </a:r>
              <a:r>
                <a:rPr lang="en-CA" sz="1400" b="1" dirty="0" smtClean="0">
                  <a:solidFill>
                    <a:schemeClr val="accent4">
                      <a:lumMod val="10000"/>
                    </a:schemeClr>
                  </a:solidFill>
                  <a:latin typeface="+mj-lt"/>
                </a:rPr>
                <a:t>ixels / threads</a:t>
              </a:r>
              <a:endParaRPr lang="fr-CA" sz="1400" b="1" dirty="0">
                <a:solidFill>
                  <a:schemeClr val="accent4">
                    <a:lumMod val="10000"/>
                  </a:schemeClr>
                </a:solidFill>
                <a:latin typeface="+mj-lt"/>
              </a:endParaRPr>
            </a:p>
          </p:txBody>
        </p:sp>
        <p:sp>
          <p:nvSpPr>
            <p:cNvPr id="156" name="TextBox 155"/>
            <p:cNvSpPr txBox="1"/>
            <p:nvPr/>
          </p:nvSpPr>
          <p:spPr>
            <a:xfrm>
              <a:off x="6928586" y="3780928"/>
              <a:ext cx="1661032" cy="307777"/>
            </a:xfrm>
            <a:prstGeom prst="rect">
              <a:avLst/>
            </a:prstGeom>
            <a:noFill/>
          </p:spPr>
          <p:txBody>
            <a:bodyPr wrap="none" rtlCol="0">
              <a:spAutoFit/>
            </a:bodyPr>
            <a:lstStyle/>
            <a:p>
              <a:r>
                <a:rPr lang="en-CA" sz="1400" b="1" dirty="0" smtClean="0">
                  <a:solidFill>
                    <a:schemeClr val="accent4">
                      <a:lumMod val="10000"/>
                    </a:schemeClr>
                  </a:solidFill>
                  <a:latin typeface="+mj-lt"/>
                </a:rPr>
                <a:t>Scalar</a:t>
              </a:r>
              <a:r>
                <a:rPr lang="en-CA" sz="1400" b="1" dirty="0" smtClean="0">
                  <a:solidFill>
                    <a:schemeClr val="bg1"/>
                  </a:solidFill>
                  <a:latin typeface="+mj-lt"/>
                </a:rPr>
                <a:t> </a:t>
              </a:r>
              <a:r>
                <a:rPr lang="en-CA" sz="1400" b="1" dirty="0" smtClean="0">
                  <a:solidFill>
                    <a:schemeClr val="accent4">
                      <a:lumMod val="10000"/>
                    </a:schemeClr>
                  </a:solidFill>
                  <a:latin typeface="+mj-lt"/>
                </a:rPr>
                <a:t>register</a:t>
              </a:r>
              <a:endParaRPr lang="fr-CA" sz="1400" b="1" dirty="0">
                <a:solidFill>
                  <a:schemeClr val="accent4">
                    <a:lumMod val="10000"/>
                  </a:schemeClr>
                </a:solidFill>
                <a:latin typeface="+mj-lt"/>
              </a:endParaRPr>
            </a:p>
          </p:txBody>
        </p:sp>
        <p:sp>
          <p:nvSpPr>
            <p:cNvPr id="157" name="TextBox 156"/>
            <p:cNvSpPr txBox="1"/>
            <p:nvPr/>
          </p:nvSpPr>
          <p:spPr>
            <a:xfrm>
              <a:off x="6728448" y="1671206"/>
              <a:ext cx="1970855" cy="307777"/>
            </a:xfrm>
            <a:prstGeom prst="rect">
              <a:avLst/>
            </a:prstGeom>
            <a:noFill/>
          </p:spPr>
          <p:txBody>
            <a:bodyPr wrap="square" rtlCol="0">
              <a:spAutoFit/>
            </a:bodyPr>
            <a:lstStyle/>
            <a:p>
              <a:pPr algn="ctr"/>
              <a:r>
                <a:rPr lang="en-CA" sz="1400" b="1" dirty="0" err="1" smtClean="0">
                  <a:solidFill>
                    <a:schemeClr val="accent4">
                      <a:lumMod val="10000"/>
                    </a:schemeClr>
                  </a:solidFill>
                  <a:latin typeface="+mj-lt"/>
                </a:rPr>
                <a:t>hlsl</a:t>
              </a:r>
              <a:r>
                <a:rPr lang="en-CA" sz="1400" b="1" dirty="0" smtClean="0">
                  <a:solidFill>
                    <a:schemeClr val="accent4">
                      <a:lumMod val="10000"/>
                    </a:schemeClr>
                  </a:solidFill>
                  <a:latin typeface="+mj-lt"/>
                </a:rPr>
                <a:t> constant</a:t>
              </a:r>
              <a:endParaRPr lang="fr-CA" sz="1400" b="1" dirty="0">
                <a:solidFill>
                  <a:schemeClr val="accent4">
                    <a:lumMod val="10000"/>
                  </a:schemeClr>
                </a:solidFill>
                <a:latin typeface="+mj-lt"/>
              </a:endParaRPr>
            </a:p>
          </p:txBody>
        </p:sp>
        <p:sp>
          <p:nvSpPr>
            <p:cNvPr id="151" name="Left-Right Arrow 150"/>
            <p:cNvSpPr/>
            <p:nvPr/>
          </p:nvSpPr>
          <p:spPr>
            <a:xfrm>
              <a:off x="6256715" y="2724285"/>
              <a:ext cx="548561" cy="284578"/>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solidFill>
                  <a:schemeClr val="bg1"/>
                </a:solidFill>
              </a:endParaRPr>
            </a:p>
          </p:txBody>
        </p:sp>
        <p:grpSp>
          <p:nvGrpSpPr>
            <p:cNvPr id="363" name="Group 362"/>
            <p:cNvGrpSpPr/>
            <p:nvPr/>
          </p:nvGrpSpPr>
          <p:grpSpPr>
            <a:xfrm>
              <a:off x="6842004" y="2124229"/>
              <a:ext cx="1834195" cy="1562100"/>
              <a:chOff x="7018446" y="2282384"/>
              <a:chExt cx="1834195" cy="1562100"/>
            </a:xfrm>
          </p:grpSpPr>
          <p:sp>
            <p:nvSpPr>
              <p:cNvPr id="364" name="Rectangle 363"/>
              <p:cNvSpPr/>
              <p:nvPr/>
            </p:nvSpPr>
            <p:spPr bwMode="auto">
              <a:xfrm>
                <a:off x="7018446" y="2282384"/>
                <a:ext cx="1834195" cy="15621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365" name="Rectangle 364"/>
              <p:cNvSpPr/>
              <p:nvPr/>
            </p:nvSpPr>
            <p:spPr bwMode="auto">
              <a:xfrm>
                <a:off x="7877041" y="2995147"/>
                <a:ext cx="163212" cy="144194"/>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grpSp>
      </p:grpSp>
    </p:spTree>
    <p:extLst>
      <p:ext uri="{BB962C8B-B14F-4D97-AF65-F5344CB8AC3E}">
        <p14:creationId xmlns:p14="http://schemas.microsoft.com/office/powerpoint/2010/main" val="620709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8">
                                            <p:txEl>
                                              <p:pRg st="2" end="2"/>
                                            </p:txEl>
                                          </p:spTgt>
                                        </p:tgtEl>
                                        <p:attrNameLst>
                                          <p:attrName>style.visibility</p:attrName>
                                        </p:attrNameLst>
                                      </p:cBhvr>
                                      <p:to>
                                        <p:strVal val="visible"/>
                                      </p:to>
                                    </p:set>
                                    <p:animEffect transition="in" filter="fade">
                                      <p:cBhvr>
                                        <p:cTn id="7" dur="500"/>
                                        <p:tgtEl>
                                          <p:spTgt spid="148">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8">
                                            <p:txEl>
                                              <p:pRg st="3" end="3"/>
                                            </p:txEl>
                                          </p:spTgt>
                                        </p:tgtEl>
                                        <p:attrNameLst>
                                          <p:attrName>style.visibility</p:attrName>
                                        </p:attrNameLst>
                                      </p:cBhvr>
                                      <p:to>
                                        <p:strVal val="visible"/>
                                      </p:to>
                                    </p:set>
                                    <p:animEffect transition="in" filter="fade">
                                      <p:cBhvr>
                                        <p:cTn id="17" dur="500"/>
                                        <p:tgtEl>
                                          <p:spTgt spid="14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8">
                                            <p:txEl>
                                              <p:pRg st="4" end="4"/>
                                            </p:txEl>
                                          </p:spTgt>
                                        </p:tgtEl>
                                        <p:attrNameLst>
                                          <p:attrName>style.visibility</p:attrName>
                                        </p:attrNameLst>
                                      </p:cBhvr>
                                      <p:to>
                                        <p:strVal val="visible"/>
                                      </p:to>
                                    </p:set>
                                    <p:animEffect transition="in" filter="fade">
                                      <p:cBhvr>
                                        <p:cTn id="22" dur="500"/>
                                        <p:tgtEl>
                                          <p:spTgt spid="148">
                                            <p:txEl>
                                              <p:pRg st="4" end="4"/>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148">
                                            <p:txEl>
                                              <p:pRg st="5" end="5"/>
                                            </p:txEl>
                                          </p:spTgt>
                                        </p:tgtEl>
                                        <p:attrNameLst>
                                          <p:attrName>style.visibility</p:attrName>
                                        </p:attrNameLst>
                                      </p:cBhvr>
                                      <p:to>
                                        <p:strVal val="visible"/>
                                      </p:to>
                                    </p:set>
                                    <p:animEffect transition="in" filter="fade">
                                      <p:cBhvr>
                                        <p:cTn id="25" dur="500"/>
                                        <p:tgtEl>
                                          <p:spTgt spid="148">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48">
                                            <p:txEl>
                                              <p:pRg st="6" end="6"/>
                                            </p:txEl>
                                          </p:spTgt>
                                        </p:tgtEl>
                                        <p:attrNameLst>
                                          <p:attrName>style.visibility</p:attrName>
                                        </p:attrNameLst>
                                      </p:cBhvr>
                                      <p:to>
                                        <p:strVal val="visible"/>
                                      </p:to>
                                    </p:set>
                                    <p:animEffect transition="in" filter="fade">
                                      <p:cBhvr>
                                        <p:cTn id="30" dur="500"/>
                                        <p:tgtEl>
                                          <p:spTgt spid="14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25101" y="666750"/>
            <a:ext cx="8269224" cy="800099"/>
          </a:xfrm>
        </p:spPr>
        <p:txBody>
          <a:bodyPr/>
          <a:lstStyle/>
          <a:p>
            <a:r>
              <a:rPr lang="en-CA" dirty="0" smtClean="0"/>
              <a:t>Shader resource bottleneck effect</a:t>
            </a:r>
            <a:endParaRPr lang="fr-CA" dirty="0"/>
          </a:p>
        </p:txBody>
      </p:sp>
      <p:sp>
        <p:nvSpPr>
          <p:cNvPr id="5" name="Content Placeholder 3"/>
          <p:cNvSpPr>
            <a:spLocks noGrp="1"/>
          </p:cNvSpPr>
          <p:nvPr>
            <p:ph sz="half" idx="2"/>
          </p:nvPr>
        </p:nvSpPr>
        <p:spPr>
          <a:xfrm>
            <a:off x="533400" y="1525596"/>
            <a:ext cx="4038600" cy="3312368"/>
          </a:xfrm>
          <a:prstGeom prst="rect">
            <a:avLst/>
          </a:prstGeom>
        </p:spPr>
        <p:txBody>
          <a:bodyPr/>
          <a:lstStyle/>
          <a:p>
            <a:r>
              <a:rPr lang="en-CA" sz="2000" dirty="0" smtClean="0"/>
              <a:t>Wave occupancy is global for whole instruction buffer of a shader invocation</a:t>
            </a:r>
          </a:p>
          <a:p>
            <a:r>
              <a:rPr lang="en-CA" sz="2000" dirty="0" smtClean="0"/>
              <a:t>So only “worst” spots of your code matter</a:t>
            </a:r>
          </a:p>
          <a:p>
            <a:r>
              <a:rPr lang="en-CA" sz="2000" dirty="0" smtClean="0"/>
              <a:t>They affect performance of whole shader</a:t>
            </a:r>
          </a:p>
          <a:p>
            <a:r>
              <a:rPr lang="en-CA" sz="2000" dirty="0" smtClean="0"/>
              <a:t>Even simple parts / loops will run slow (worse latency hiding)</a:t>
            </a:r>
          </a:p>
        </p:txBody>
      </p:sp>
      <p:sp>
        <p:nvSpPr>
          <p:cNvPr id="6" name="Rectangle 4"/>
          <p:cNvSpPr>
            <a:spLocks noChangeArrowheads="1"/>
          </p:cNvSpPr>
          <p:nvPr/>
        </p:nvSpPr>
        <p:spPr bwMode="auto">
          <a:xfrm>
            <a:off x="4785474" y="1692547"/>
            <a:ext cx="3884409" cy="2062103"/>
          </a:xfrm>
          <a:prstGeom prst="rect">
            <a:avLst/>
          </a:prstGeom>
          <a:solidFill>
            <a:srgbClr val="FFFFFF"/>
          </a:solidFill>
          <a:ln w="9525">
            <a:solidFill>
              <a:schemeClr val="bg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l" fontAlgn="base">
              <a:spcBef>
                <a:spcPct val="0"/>
              </a:spcBef>
              <a:spcAft>
                <a:spcPct val="0"/>
              </a:spcAft>
            </a:pPr>
            <a:endParaRPr lang="fr-FR" altLang="fr-FR" sz="800" dirty="0" smtClean="0">
              <a:solidFill>
                <a:schemeClr val="accent4">
                  <a:lumMod val="10000"/>
                </a:schemeClr>
              </a:solidFill>
              <a:latin typeface="Consolas" pitchFamily="49" charset="0"/>
              <a:cs typeface="Consolas" pitchFamily="49" charset="0"/>
            </a:endParaRPr>
          </a:p>
          <a:p>
            <a:pPr lvl="0" algn="l" fontAlgn="base">
              <a:spcBef>
                <a:spcPct val="0"/>
              </a:spcBef>
              <a:spcAft>
                <a:spcPct val="0"/>
              </a:spcAft>
            </a:pPr>
            <a:r>
              <a:rPr lang="fr-FR" altLang="fr-FR" sz="800" dirty="0" smtClean="0">
                <a:solidFill>
                  <a:schemeClr val="accent4">
                    <a:lumMod val="10000"/>
                  </a:schemeClr>
                </a:solidFill>
                <a:latin typeface="Consolas" pitchFamily="49" charset="0"/>
                <a:cs typeface="Consolas" pitchFamily="49" charset="0"/>
              </a:rPr>
              <a:t>[</a:t>
            </a:r>
            <a:r>
              <a:rPr lang="fr-FR" altLang="fr-FR" sz="800" dirty="0" err="1" smtClean="0">
                <a:solidFill>
                  <a:schemeClr val="accent4">
                    <a:lumMod val="10000"/>
                  </a:schemeClr>
                </a:solidFill>
                <a:latin typeface="Consolas" pitchFamily="49" charset="0"/>
                <a:cs typeface="Consolas" pitchFamily="49" charset="0"/>
              </a:rPr>
              <a:t>numthreads</a:t>
            </a:r>
            <a:r>
              <a:rPr lang="fr-FR" altLang="fr-FR" sz="800" dirty="0" smtClean="0">
                <a:solidFill>
                  <a:schemeClr val="accent4">
                    <a:lumMod val="10000"/>
                  </a:schemeClr>
                </a:solidFill>
                <a:latin typeface="Consolas" pitchFamily="49" charset="0"/>
                <a:cs typeface="Consolas" pitchFamily="49" charset="0"/>
              </a:rPr>
              <a:t>(8, 8, </a:t>
            </a:r>
            <a:r>
              <a:rPr lang="fr-FR" altLang="fr-FR" sz="800" dirty="0">
                <a:solidFill>
                  <a:schemeClr val="accent4">
                    <a:lumMod val="10000"/>
                  </a:schemeClr>
                </a:solidFill>
                <a:latin typeface="Consolas" pitchFamily="49" charset="0"/>
                <a:cs typeface="Consolas" pitchFamily="49" charset="0"/>
              </a:rPr>
              <a:t>1</a:t>
            </a:r>
            <a:r>
              <a:rPr lang="fr-FR" altLang="fr-FR" sz="800" dirty="0" smtClean="0">
                <a:solidFill>
                  <a:schemeClr val="accent4">
                    <a:lumMod val="10000"/>
                  </a:schemeClr>
                </a:solidFill>
                <a:latin typeface="Consolas" pitchFamily="49" charset="0"/>
                <a:cs typeface="Consolas" pitchFamily="49" charset="0"/>
              </a:rPr>
              <a:t>)]</a:t>
            </a:r>
          </a:p>
          <a:p>
            <a:pPr lvl="0" algn="l" fontAlgn="base">
              <a:spcBef>
                <a:spcPct val="0"/>
              </a:spcBef>
              <a:spcAft>
                <a:spcPct val="0"/>
              </a:spcAft>
            </a:pPr>
            <a:endParaRPr lang="fr-FR" altLang="fr-FR" sz="800" dirty="0">
              <a:solidFill>
                <a:schemeClr val="accent4">
                  <a:lumMod val="10000"/>
                </a:schemeClr>
              </a:solidFill>
              <a:latin typeface="Consolas" pitchFamily="49" charset="0"/>
              <a:cs typeface="Consolas" pitchFamily="49" charset="0"/>
            </a:endParaRPr>
          </a:p>
          <a:p>
            <a:pPr lvl="0" algn="l" fontAlgn="base">
              <a:spcBef>
                <a:spcPct val="0"/>
              </a:spcBef>
              <a:spcAft>
                <a:spcPct val="0"/>
              </a:spcAft>
            </a:pPr>
            <a:r>
              <a:rPr lang="fr-FR" altLang="fr-FR" sz="800" dirty="0" err="1" smtClean="0">
                <a:solidFill>
                  <a:schemeClr val="accent4">
                    <a:lumMod val="10000"/>
                  </a:schemeClr>
                </a:solidFill>
                <a:latin typeface="Consolas" pitchFamily="49" charset="0"/>
                <a:cs typeface="Consolas" pitchFamily="49" charset="0"/>
              </a:rPr>
              <a:t>void</a:t>
            </a:r>
            <a:r>
              <a:rPr lang="fr-FR" altLang="fr-FR" sz="800" dirty="0" smtClean="0">
                <a:solidFill>
                  <a:schemeClr val="accent4">
                    <a:lumMod val="10000"/>
                  </a:schemeClr>
                </a:solidFill>
                <a:latin typeface="Consolas" pitchFamily="49" charset="0"/>
                <a:cs typeface="Consolas" pitchFamily="49" charset="0"/>
              </a:rPr>
              <a:t> </a:t>
            </a:r>
            <a:r>
              <a:rPr lang="fr-FR" altLang="fr-FR" sz="800" dirty="0" err="1">
                <a:solidFill>
                  <a:schemeClr val="accent4">
                    <a:lumMod val="10000"/>
                  </a:schemeClr>
                </a:solidFill>
                <a:latin typeface="Consolas" pitchFamily="49" charset="0"/>
                <a:cs typeface="Consolas" pitchFamily="49" charset="0"/>
              </a:rPr>
              <a:t>C</a:t>
            </a:r>
            <a:r>
              <a:rPr lang="fr-FR" altLang="fr-FR" sz="800" dirty="0" err="1" smtClean="0">
                <a:solidFill>
                  <a:schemeClr val="accent4">
                    <a:lumMod val="10000"/>
                  </a:schemeClr>
                </a:solidFill>
                <a:latin typeface="Consolas" pitchFamily="49" charset="0"/>
                <a:cs typeface="Consolas" pitchFamily="49" charset="0"/>
              </a:rPr>
              <a:t>omputeShader</a:t>
            </a:r>
            <a:r>
              <a:rPr lang="fr-FR" altLang="fr-FR" sz="800" dirty="0" smtClean="0">
                <a:solidFill>
                  <a:schemeClr val="accent4">
                    <a:lumMod val="10000"/>
                  </a:schemeClr>
                </a:solidFill>
                <a:latin typeface="Consolas" pitchFamily="49" charset="0"/>
                <a:cs typeface="Consolas" pitchFamily="49" charset="0"/>
              </a:rPr>
              <a:t>()</a:t>
            </a:r>
          </a:p>
          <a:p>
            <a:pPr lvl="0" algn="l" fontAlgn="base">
              <a:spcBef>
                <a:spcPct val="0"/>
              </a:spcBef>
              <a:spcAft>
                <a:spcPct val="0"/>
              </a:spcAft>
            </a:pPr>
            <a:r>
              <a:rPr lang="fr-FR" altLang="fr-FR" sz="800" dirty="0" smtClean="0">
                <a:solidFill>
                  <a:schemeClr val="accent4">
                    <a:lumMod val="10000"/>
                  </a:schemeClr>
                </a:solidFill>
                <a:latin typeface="Consolas" pitchFamily="49" charset="0"/>
                <a:cs typeface="Consolas" pitchFamily="49" charset="0"/>
              </a:rPr>
              <a:t>{</a:t>
            </a:r>
          </a:p>
          <a:p>
            <a:pPr lvl="0" algn="l" fontAlgn="base">
              <a:spcBef>
                <a:spcPct val="0"/>
              </a:spcBef>
              <a:spcAft>
                <a:spcPct val="0"/>
              </a:spcAft>
            </a:pPr>
            <a:r>
              <a:rPr lang="fr-FR" altLang="fr-FR" sz="800" dirty="0">
                <a:solidFill>
                  <a:schemeClr val="accent4">
                    <a:lumMod val="10000"/>
                  </a:schemeClr>
                </a:solidFill>
                <a:latin typeface="Consolas" pitchFamily="49" charset="0"/>
                <a:cs typeface="Consolas" pitchFamily="49" charset="0"/>
              </a:rPr>
              <a:t> </a:t>
            </a:r>
            <a:r>
              <a:rPr lang="fr-FR" altLang="fr-FR" sz="800" dirty="0" smtClean="0">
                <a:solidFill>
                  <a:schemeClr val="accent4">
                    <a:lumMod val="10000"/>
                  </a:schemeClr>
                </a:solidFill>
                <a:latin typeface="Consolas" pitchFamily="49" charset="0"/>
                <a:cs typeface="Consolas" pitchFamily="49" charset="0"/>
              </a:rPr>
              <a:t>   </a:t>
            </a:r>
            <a:r>
              <a:rPr lang="fr-FR" altLang="fr-FR" sz="800" dirty="0" err="1" smtClean="0">
                <a:solidFill>
                  <a:schemeClr val="accent4">
                    <a:lumMod val="10000"/>
                  </a:schemeClr>
                </a:solidFill>
                <a:latin typeface="Consolas" pitchFamily="49" charset="0"/>
                <a:cs typeface="Consolas" pitchFamily="49" charset="0"/>
              </a:rPr>
              <a:t>float</a:t>
            </a:r>
            <a:r>
              <a:rPr lang="fr-FR" altLang="fr-FR" sz="800" dirty="0" smtClean="0">
                <a:solidFill>
                  <a:schemeClr val="accent4">
                    <a:lumMod val="10000"/>
                  </a:schemeClr>
                </a:solidFill>
                <a:latin typeface="Consolas" pitchFamily="49" charset="0"/>
                <a:cs typeface="Consolas" pitchFamily="49" charset="0"/>
              </a:rPr>
              <a:t> </a:t>
            </a:r>
            <a:r>
              <a:rPr lang="fr-FR" altLang="fr-FR" sz="800" dirty="0" err="1" smtClean="0">
                <a:solidFill>
                  <a:schemeClr val="accent4">
                    <a:lumMod val="10000"/>
                  </a:schemeClr>
                </a:solidFill>
                <a:latin typeface="Consolas" pitchFamily="49" charset="0"/>
                <a:cs typeface="Consolas" pitchFamily="49" charset="0"/>
              </a:rPr>
              <a:t>outValue</a:t>
            </a:r>
            <a:r>
              <a:rPr lang="fr-FR" altLang="fr-FR" sz="800" dirty="0" smtClean="0">
                <a:solidFill>
                  <a:schemeClr val="accent4">
                    <a:lumMod val="10000"/>
                  </a:schemeClr>
                </a:solidFill>
                <a:latin typeface="Consolas" pitchFamily="49" charset="0"/>
                <a:cs typeface="Consolas" pitchFamily="49" charset="0"/>
              </a:rPr>
              <a:t>;</a:t>
            </a:r>
          </a:p>
          <a:p>
            <a:pPr lvl="0" algn="l" fontAlgn="base">
              <a:spcBef>
                <a:spcPct val="0"/>
              </a:spcBef>
              <a:spcAft>
                <a:spcPct val="0"/>
              </a:spcAft>
            </a:pPr>
            <a:r>
              <a:rPr lang="fr-FR" altLang="fr-FR" sz="800" dirty="0">
                <a:solidFill>
                  <a:schemeClr val="accent4">
                    <a:lumMod val="10000"/>
                  </a:schemeClr>
                </a:solidFill>
                <a:latin typeface="Consolas" pitchFamily="49" charset="0"/>
                <a:cs typeface="Consolas" pitchFamily="49" charset="0"/>
              </a:rPr>
              <a:t> </a:t>
            </a:r>
            <a:r>
              <a:rPr lang="fr-FR" altLang="fr-FR" sz="800" dirty="0" smtClean="0">
                <a:solidFill>
                  <a:schemeClr val="accent4">
                    <a:lumMod val="10000"/>
                  </a:schemeClr>
                </a:solidFill>
                <a:latin typeface="Consolas" pitchFamily="49" charset="0"/>
                <a:cs typeface="Consolas" pitchFamily="49" charset="0"/>
              </a:rPr>
              <a:t>   </a:t>
            </a:r>
            <a:r>
              <a:rPr lang="fr-FR" altLang="fr-FR" sz="800" dirty="0" err="1" smtClean="0">
                <a:solidFill>
                  <a:schemeClr val="accent4">
                    <a:lumMod val="10000"/>
                  </a:schemeClr>
                </a:solidFill>
                <a:latin typeface="Consolas" pitchFamily="49" charset="0"/>
                <a:cs typeface="Consolas" pitchFamily="49" charset="0"/>
              </a:rPr>
              <a:t>ComplexLogicExecutedJustOnce</a:t>
            </a:r>
            <a:r>
              <a:rPr lang="fr-FR" altLang="fr-FR" sz="800" dirty="0" smtClean="0">
                <a:solidFill>
                  <a:schemeClr val="accent4">
                    <a:lumMod val="10000"/>
                  </a:schemeClr>
                </a:solidFill>
                <a:latin typeface="Consolas" pitchFamily="49" charset="0"/>
                <a:cs typeface="Consolas" pitchFamily="49" charset="0"/>
              </a:rPr>
              <a:t>(</a:t>
            </a:r>
            <a:r>
              <a:rPr lang="fr-FR" altLang="fr-FR" sz="800" dirty="0" err="1">
                <a:solidFill>
                  <a:schemeClr val="accent4">
                    <a:lumMod val="10000"/>
                  </a:schemeClr>
                </a:solidFill>
                <a:latin typeface="Consolas" pitchFamily="49" charset="0"/>
                <a:cs typeface="Consolas" pitchFamily="49" charset="0"/>
              </a:rPr>
              <a:t>outValue</a:t>
            </a:r>
            <a:r>
              <a:rPr lang="fr-FR" altLang="fr-FR" sz="800" dirty="0" smtClean="0">
                <a:solidFill>
                  <a:schemeClr val="accent4">
                    <a:lumMod val="10000"/>
                  </a:schemeClr>
                </a:solidFill>
                <a:latin typeface="Consolas" pitchFamily="49" charset="0"/>
                <a:cs typeface="Consolas" pitchFamily="49" charset="0"/>
              </a:rPr>
              <a:t>);      /// </a:t>
            </a:r>
            <a:r>
              <a:rPr lang="fr-FR" altLang="fr-FR" sz="800" dirty="0" err="1" smtClean="0">
                <a:solidFill>
                  <a:schemeClr val="accent4">
                    <a:lumMod val="10000"/>
                  </a:schemeClr>
                </a:solidFill>
                <a:latin typeface="Consolas" pitchFamily="49" charset="0"/>
                <a:cs typeface="Consolas" pitchFamily="49" charset="0"/>
              </a:rPr>
              <a:t>VGPRs</a:t>
            </a:r>
            <a:r>
              <a:rPr lang="fr-FR" altLang="fr-FR" sz="800" dirty="0" smtClean="0">
                <a:solidFill>
                  <a:schemeClr val="accent4">
                    <a:lumMod val="10000"/>
                  </a:schemeClr>
                </a:solidFill>
                <a:latin typeface="Consolas" pitchFamily="49" charset="0"/>
                <a:cs typeface="Consolas" pitchFamily="49" charset="0"/>
              </a:rPr>
              <a:t>: 100</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altLang="fr-FR" sz="800" b="0" i="0" u="none" strike="noStrike" cap="none" normalizeH="0" baseline="0" dirty="0">
              <a:ln>
                <a:noFill/>
              </a:ln>
              <a:solidFill>
                <a:schemeClr val="accent4">
                  <a:lumMod val="10000"/>
                </a:schemeClr>
              </a:solidFill>
              <a:effectLst/>
              <a:latin typeface="Consolas" pitchFamily="49" charset="0"/>
              <a:cs typeface="Consolas" pitchFamily="49" charset="0"/>
            </a:endParaRPr>
          </a:p>
          <a:p>
            <a:pPr lvl="0" algn="l" fontAlgn="base">
              <a:spcBef>
                <a:spcPct val="0"/>
              </a:spcBef>
              <a:spcAft>
                <a:spcPct val="0"/>
              </a:spcAft>
            </a:pPr>
            <a:r>
              <a:rPr kumimoji="0" lang="fr-FR" altLang="fr-FR" sz="800" b="0" i="0" u="none" strike="noStrike" cap="none" normalizeH="0" baseline="0" dirty="0" smtClean="0">
                <a:ln>
                  <a:noFill/>
                </a:ln>
                <a:solidFill>
                  <a:schemeClr val="accent4">
                    <a:lumMod val="10000"/>
                  </a:schemeClr>
                </a:solidFill>
                <a:effectLst/>
                <a:latin typeface="Consolas" pitchFamily="49" charset="0"/>
                <a:cs typeface="Consolas" pitchFamily="49" charset="0"/>
              </a:rPr>
              <a:t>    [</a:t>
            </a:r>
            <a:r>
              <a:rPr lang="fr-FR" altLang="fr-FR" sz="800" dirty="0" err="1" smtClean="0">
                <a:solidFill>
                  <a:schemeClr val="accent4">
                    <a:lumMod val="10000"/>
                  </a:schemeClr>
                </a:solidFill>
                <a:latin typeface="Consolas" pitchFamily="49" charset="0"/>
                <a:cs typeface="Consolas" pitchFamily="49" charset="0"/>
              </a:rPr>
              <a:t>loop</a:t>
            </a:r>
            <a:r>
              <a:rPr kumimoji="0" lang="fr-FR" altLang="fr-FR" sz="800" b="0" i="0" u="none" strike="noStrike" cap="none" normalizeH="0" baseline="0" dirty="0" smtClean="0">
                <a:ln>
                  <a:noFill/>
                </a:ln>
                <a:solidFill>
                  <a:schemeClr val="accent4">
                    <a:lumMod val="10000"/>
                  </a:schemeClr>
                </a:solidFill>
                <a:effectLst/>
                <a:latin typeface="Consolas" pitchFamily="49" charset="0"/>
                <a:cs typeface="Consolas" pitchFamily="49" charset="0"/>
              </a:rPr>
              <a:t>] </a:t>
            </a:r>
          </a:p>
          <a:p>
            <a:pPr lvl="0" algn="l" fontAlgn="base">
              <a:spcBef>
                <a:spcPct val="0"/>
              </a:spcBef>
              <a:spcAft>
                <a:spcPct val="0"/>
              </a:spcAft>
            </a:pPr>
            <a:r>
              <a:rPr kumimoji="0" lang="fr-FR" altLang="fr-FR" sz="800" b="0" i="0" u="none" strike="noStrike" cap="none" normalizeH="0" baseline="0" dirty="0" smtClean="0">
                <a:ln>
                  <a:noFill/>
                </a:ln>
                <a:solidFill>
                  <a:schemeClr val="accent4">
                    <a:lumMod val="10000"/>
                  </a:schemeClr>
                </a:solidFill>
                <a:effectLst/>
                <a:latin typeface="Consolas" pitchFamily="49" charset="0"/>
                <a:cs typeface="Consolas" pitchFamily="49" charset="0"/>
              </a:rPr>
              <a:t>    for</a:t>
            </a:r>
            <a:r>
              <a:rPr lang="fr-FR" altLang="fr-FR" sz="800" dirty="0" smtClean="0">
                <a:solidFill>
                  <a:schemeClr val="accent4">
                    <a:lumMod val="10000"/>
                  </a:schemeClr>
                </a:solidFill>
                <a:latin typeface="Consolas" pitchFamily="49" charset="0"/>
                <a:cs typeface="Consolas" pitchFamily="49" charset="0"/>
              </a:rPr>
              <a:t>(</a:t>
            </a:r>
            <a:r>
              <a:rPr kumimoji="0" lang="fr-FR" altLang="fr-FR" sz="800" b="0" i="0" u="none" strike="noStrike" cap="none" normalizeH="0" baseline="0" dirty="0" err="1" smtClean="0">
                <a:ln>
                  <a:noFill/>
                </a:ln>
                <a:solidFill>
                  <a:schemeClr val="accent4">
                    <a:lumMod val="10000"/>
                  </a:schemeClr>
                </a:solidFill>
                <a:effectLst/>
                <a:latin typeface="Consolas" pitchFamily="49" charset="0"/>
                <a:cs typeface="Consolas" pitchFamily="49" charset="0"/>
              </a:rPr>
              <a:t>int</a:t>
            </a:r>
            <a:r>
              <a:rPr kumimoji="0" lang="fr-FR" altLang="fr-FR" sz="800" b="0" i="0" u="none" strike="noStrike" cap="none" normalizeH="0" baseline="0" dirty="0" smtClean="0">
                <a:ln>
                  <a:noFill/>
                </a:ln>
                <a:solidFill>
                  <a:schemeClr val="accent4">
                    <a:lumMod val="10000"/>
                  </a:schemeClr>
                </a:solidFill>
                <a:effectLst/>
                <a:latin typeface="Consolas" pitchFamily="49" charset="0"/>
                <a:cs typeface="Consolas" pitchFamily="49" charset="0"/>
              </a:rPr>
              <a:t> </a:t>
            </a:r>
            <a:r>
              <a:rPr lang="fr-FR" altLang="fr-FR" sz="800" dirty="0">
                <a:solidFill>
                  <a:schemeClr val="accent4">
                    <a:lumMod val="10000"/>
                  </a:schemeClr>
                </a:solidFill>
                <a:latin typeface="Consolas" pitchFamily="49" charset="0"/>
                <a:cs typeface="Consolas" pitchFamily="49" charset="0"/>
              </a:rPr>
              <a:t>i</a:t>
            </a:r>
            <a:r>
              <a:rPr kumimoji="0" lang="fr-FR" altLang="fr-FR" sz="800" b="0" i="0" u="none" strike="noStrike" cap="none" normalizeH="0" baseline="0" dirty="0" smtClean="0">
                <a:ln>
                  <a:noFill/>
                </a:ln>
                <a:solidFill>
                  <a:schemeClr val="accent4">
                    <a:lumMod val="10000"/>
                  </a:schemeClr>
                </a:solidFill>
                <a:effectLst/>
                <a:latin typeface="Consolas" pitchFamily="49" charset="0"/>
                <a:cs typeface="Consolas" pitchFamily="49" charset="0"/>
              </a:rPr>
              <a:t> = 0; i &lt; </a:t>
            </a:r>
            <a:r>
              <a:rPr lang="fr-FR" altLang="fr-FR" sz="800" dirty="0" smtClean="0">
                <a:solidFill>
                  <a:schemeClr val="accent4">
                    <a:lumMod val="10000"/>
                  </a:schemeClr>
                </a:solidFill>
                <a:latin typeface="Consolas" pitchFamily="49" charset="0"/>
                <a:cs typeface="Consolas" pitchFamily="49" charset="0"/>
              </a:rPr>
              <a:t>128; ++i</a:t>
            </a:r>
            <a:r>
              <a:rPr kumimoji="0" lang="fr-FR" altLang="fr-FR" sz="800" b="0" i="0" u="none" strike="noStrike" cap="none" normalizeH="0" baseline="0" dirty="0" smtClean="0">
                <a:ln>
                  <a:noFill/>
                </a:ln>
                <a:solidFill>
                  <a:schemeClr val="accent4">
                    <a:lumMod val="10000"/>
                  </a:schemeClr>
                </a:solidFill>
                <a:effectLst/>
                <a:latin typeface="Consolas" pitchFamily="49" charset="0"/>
                <a:cs typeface="Consolas" pitchFamily="49"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800" b="0" i="0" u="none" strike="noStrike" cap="none" normalizeH="0" baseline="0" dirty="0" smtClean="0">
                <a:ln>
                  <a:noFill/>
                </a:ln>
                <a:solidFill>
                  <a:schemeClr val="accent4">
                    <a:lumMod val="10000"/>
                  </a:schemeClr>
                </a:solidFill>
                <a:effectLst/>
                <a:latin typeface="Consolas" pitchFamily="49" charset="0"/>
                <a:cs typeface="Consolas" pitchFamily="49" charset="0"/>
              </a:rPr>
              <a:t>    {</a:t>
            </a:r>
          </a:p>
          <a:p>
            <a:pPr lvl="0" algn="l" fontAlgn="base">
              <a:spcBef>
                <a:spcPct val="0"/>
              </a:spcBef>
              <a:spcAft>
                <a:spcPct val="0"/>
              </a:spcAft>
            </a:pPr>
            <a:r>
              <a:rPr lang="fr-FR" altLang="fr-FR" sz="800" dirty="0">
                <a:solidFill>
                  <a:schemeClr val="accent4">
                    <a:lumMod val="10000"/>
                  </a:schemeClr>
                </a:solidFill>
                <a:latin typeface="Consolas" pitchFamily="49" charset="0"/>
                <a:cs typeface="Consolas" pitchFamily="49" charset="0"/>
              </a:rPr>
              <a:t> </a:t>
            </a:r>
            <a:r>
              <a:rPr lang="fr-FR" altLang="fr-FR" sz="800" dirty="0" smtClean="0">
                <a:solidFill>
                  <a:schemeClr val="accent4">
                    <a:lumMod val="10000"/>
                  </a:schemeClr>
                </a:solidFill>
                <a:latin typeface="Consolas" pitchFamily="49" charset="0"/>
                <a:cs typeface="Consolas" pitchFamily="49" charset="0"/>
              </a:rPr>
              <a:t>       </a:t>
            </a:r>
            <a:r>
              <a:rPr lang="fr-FR" altLang="fr-FR" sz="800" dirty="0" err="1" smtClean="0">
                <a:solidFill>
                  <a:schemeClr val="accent4">
                    <a:lumMod val="10000"/>
                  </a:schemeClr>
                </a:solidFill>
                <a:latin typeface="Consolas" pitchFamily="49" charset="0"/>
                <a:cs typeface="Consolas" pitchFamily="49" charset="0"/>
              </a:rPr>
              <a:t>float</a:t>
            </a:r>
            <a:r>
              <a:rPr lang="fr-FR" altLang="fr-FR" sz="800" dirty="0" smtClean="0">
                <a:solidFill>
                  <a:schemeClr val="accent4">
                    <a:lumMod val="10000"/>
                  </a:schemeClr>
                </a:solidFill>
                <a:latin typeface="Consolas" pitchFamily="49" charset="0"/>
                <a:cs typeface="Consolas" pitchFamily="49" charset="0"/>
              </a:rPr>
              <a:t> </a:t>
            </a:r>
            <a:r>
              <a:rPr lang="fr-FR" altLang="fr-FR" sz="800" dirty="0" err="1" smtClean="0">
                <a:solidFill>
                  <a:schemeClr val="accent4">
                    <a:lumMod val="10000"/>
                  </a:schemeClr>
                </a:solidFill>
                <a:latin typeface="Consolas" pitchFamily="49" charset="0"/>
                <a:cs typeface="Consolas" pitchFamily="49" charset="0"/>
              </a:rPr>
              <a:t>loopContext</a:t>
            </a:r>
            <a:r>
              <a:rPr lang="fr-FR" altLang="fr-FR" sz="800" dirty="0" smtClean="0">
                <a:solidFill>
                  <a:schemeClr val="accent4">
                    <a:lumMod val="10000"/>
                  </a:schemeClr>
                </a:solidFill>
                <a:latin typeface="Consolas" pitchFamily="49" charset="0"/>
                <a:cs typeface="Consolas" pitchFamily="49" charset="0"/>
              </a:rPr>
              <a:t>;</a:t>
            </a:r>
            <a:r>
              <a:rPr kumimoji="0" lang="fr-FR" altLang="fr-FR" sz="800" b="0" i="0" u="none" strike="noStrike" cap="none" normalizeH="0" baseline="0" dirty="0" smtClean="0">
                <a:ln>
                  <a:noFill/>
                </a:ln>
                <a:solidFill>
                  <a:schemeClr val="accent4">
                    <a:lumMod val="10000"/>
                  </a:schemeClr>
                </a:solidFill>
                <a:effectLst/>
                <a:latin typeface="Consolas" pitchFamily="49" charset="0"/>
                <a:cs typeface="Consolas" pitchFamily="49" charset="0"/>
              </a:rPr>
              <a:t> </a:t>
            </a:r>
          </a:p>
          <a:p>
            <a:pPr lvl="0" algn="l" fontAlgn="base">
              <a:spcBef>
                <a:spcPct val="0"/>
              </a:spcBef>
              <a:spcAft>
                <a:spcPct val="0"/>
              </a:spcAft>
            </a:pPr>
            <a:r>
              <a:rPr lang="fr-FR" altLang="fr-FR" sz="800" dirty="0">
                <a:solidFill>
                  <a:schemeClr val="accent4">
                    <a:lumMod val="10000"/>
                  </a:schemeClr>
                </a:solidFill>
                <a:latin typeface="Consolas" pitchFamily="49" charset="0"/>
                <a:cs typeface="Consolas" pitchFamily="49" charset="0"/>
              </a:rPr>
              <a:t> </a:t>
            </a:r>
            <a:r>
              <a:rPr lang="fr-FR" altLang="fr-FR" sz="800" dirty="0" smtClean="0">
                <a:solidFill>
                  <a:schemeClr val="accent4">
                    <a:lumMod val="10000"/>
                  </a:schemeClr>
                </a:solidFill>
                <a:latin typeface="Consolas" pitchFamily="49" charset="0"/>
                <a:cs typeface="Consolas" pitchFamily="49" charset="0"/>
              </a:rPr>
              <a:t>       </a:t>
            </a:r>
            <a:r>
              <a:rPr lang="fr-FR" altLang="fr-FR" sz="800" dirty="0" err="1" smtClean="0">
                <a:solidFill>
                  <a:schemeClr val="accent4">
                    <a:lumMod val="10000"/>
                  </a:schemeClr>
                </a:solidFill>
                <a:latin typeface="Consolas" pitchFamily="49" charset="0"/>
                <a:cs typeface="Consolas" pitchFamily="49" charset="0"/>
              </a:rPr>
              <a:t>SomeTexFetches</a:t>
            </a:r>
            <a:r>
              <a:rPr lang="fr-FR" altLang="fr-FR" sz="800" dirty="0" smtClean="0">
                <a:solidFill>
                  <a:schemeClr val="accent4">
                    <a:lumMod val="10000"/>
                  </a:schemeClr>
                </a:solidFill>
                <a:latin typeface="Consolas" pitchFamily="49" charset="0"/>
                <a:cs typeface="Consolas" pitchFamily="49" charset="0"/>
              </a:rPr>
              <a:t>(</a:t>
            </a:r>
            <a:r>
              <a:rPr lang="fr-FR" altLang="fr-FR" sz="800" dirty="0" err="1" smtClean="0">
                <a:solidFill>
                  <a:schemeClr val="accent4">
                    <a:lumMod val="10000"/>
                  </a:schemeClr>
                </a:solidFill>
                <a:latin typeface="Consolas" pitchFamily="49" charset="0"/>
                <a:cs typeface="Consolas" pitchFamily="49" charset="0"/>
              </a:rPr>
              <a:t>outValue</a:t>
            </a:r>
            <a:r>
              <a:rPr lang="fr-FR" altLang="fr-FR" sz="800" dirty="0" smtClean="0">
                <a:solidFill>
                  <a:schemeClr val="accent4">
                    <a:lumMod val="10000"/>
                  </a:schemeClr>
                </a:solidFill>
                <a:latin typeface="Consolas" pitchFamily="49" charset="0"/>
                <a:cs typeface="Consolas" pitchFamily="49" charset="0"/>
              </a:rPr>
              <a:t>, </a:t>
            </a:r>
            <a:r>
              <a:rPr lang="fr-FR" altLang="fr-FR" sz="800" dirty="0" err="1">
                <a:solidFill>
                  <a:schemeClr val="accent4">
                    <a:lumMod val="10000"/>
                  </a:schemeClr>
                </a:solidFill>
                <a:latin typeface="Consolas" pitchFamily="49" charset="0"/>
                <a:cs typeface="Consolas" pitchFamily="49" charset="0"/>
              </a:rPr>
              <a:t>loopContext</a:t>
            </a:r>
            <a:r>
              <a:rPr lang="fr-FR" altLang="fr-FR" sz="800" dirty="0" smtClean="0">
                <a:solidFill>
                  <a:schemeClr val="accent4">
                    <a:lumMod val="10000"/>
                  </a:schemeClr>
                </a:solidFill>
                <a:latin typeface="Consolas" pitchFamily="49" charset="0"/>
                <a:cs typeface="Consolas" pitchFamily="49" charset="0"/>
              </a:rPr>
              <a:t>);   /// </a:t>
            </a:r>
            <a:r>
              <a:rPr lang="fr-FR" altLang="fr-FR" sz="800" dirty="0" err="1">
                <a:solidFill>
                  <a:schemeClr val="accent4">
                    <a:lumMod val="10000"/>
                  </a:schemeClr>
                </a:solidFill>
                <a:latin typeface="Consolas" pitchFamily="49" charset="0"/>
                <a:cs typeface="Consolas" pitchFamily="49" charset="0"/>
              </a:rPr>
              <a:t>VGPRs</a:t>
            </a:r>
            <a:r>
              <a:rPr lang="fr-FR" altLang="fr-FR" sz="800" dirty="0">
                <a:solidFill>
                  <a:schemeClr val="accent4">
                    <a:lumMod val="10000"/>
                  </a:schemeClr>
                </a:solidFill>
                <a:latin typeface="Consolas" pitchFamily="49" charset="0"/>
                <a:cs typeface="Consolas" pitchFamily="49" charset="0"/>
              </a:rPr>
              <a:t>: </a:t>
            </a:r>
            <a:r>
              <a:rPr lang="fr-FR" altLang="fr-FR" sz="800" dirty="0" smtClean="0">
                <a:solidFill>
                  <a:schemeClr val="accent4">
                    <a:lumMod val="10000"/>
                  </a:schemeClr>
                </a:solidFill>
                <a:latin typeface="Consolas" pitchFamily="49" charset="0"/>
                <a:cs typeface="Consolas" pitchFamily="49" charset="0"/>
              </a:rPr>
              <a:t>10</a:t>
            </a:r>
            <a:endParaRPr lang="fr-FR" altLang="fr-FR" sz="800" dirty="0">
              <a:solidFill>
                <a:schemeClr val="accent4">
                  <a:lumMod val="10000"/>
                </a:schemeClr>
              </a:solidFill>
              <a:latin typeface="Consolas" pitchFamily="49" charset="0"/>
              <a:cs typeface="Consolas" pitchFamily="49" charset="0"/>
            </a:endParaRPr>
          </a:p>
          <a:p>
            <a:pPr algn="l" fontAlgn="base">
              <a:spcBef>
                <a:spcPct val="0"/>
              </a:spcBef>
              <a:spcAft>
                <a:spcPct val="0"/>
              </a:spcAft>
            </a:pPr>
            <a:r>
              <a:rPr lang="fr-FR" altLang="fr-FR" sz="800" dirty="0" smtClean="0">
                <a:solidFill>
                  <a:schemeClr val="accent4">
                    <a:lumMod val="10000"/>
                  </a:schemeClr>
                </a:solidFill>
                <a:latin typeface="Consolas" pitchFamily="49" charset="0"/>
                <a:cs typeface="Consolas" pitchFamily="49" charset="0"/>
              </a:rPr>
              <a:t>        </a:t>
            </a:r>
            <a:r>
              <a:rPr lang="fr-FR" altLang="fr-FR" sz="800" dirty="0" err="1" smtClean="0">
                <a:solidFill>
                  <a:schemeClr val="accent4">
                    <a:lumMod val="10000"/>
                  </a:schemeClr>
                </a:solidFill>
                <a:latin typeface="Consolas" pitchFamily="49" charset="0"/>
                <a:cs typeface="Consolas" pitchFamily="49" charset="0"/>
              </a:rPr>
              <a:t>VerySimpleLogic</a:t>
            </a:r>
            <a:r>
              <a:rPr lang="fr-FR" altLang="fr-FR" sz="800" dirty="0" smtClean="0">
                <a:solidFill>
                  <a:schemeClr val="accent4">
                    <a:lumMod val="10000"/>
                  </a:schemeClr>
                </a:solidFill>
                <a:latin typeface="Consolas" pitchFamily="49" charset="0"/>
                <a:cs typeface="Consolas" pitchFamily="49" charset="0"/>
              </a:rPr>
              <a:t>(</a:t>
            </a:r>
            <a:r>
              <a:rPr lang="fr-FR" altLang="fr-FR" sz="800" dirty="0" err="1">
                <a:solidFill>
                  <a:schemeClr val="accent4">
                    <a:lumMod val="10000"/>
                  </a:schemeClr>
                </a:solidFill>
                <a:latin typeface="Consolas" pitchFamily="49" charset="0"/>
                <a:cs typeface="Consolas" pitchFamily="49" charset="0"/>
              </a:rPr>
              <a:t>loopContext</a:t>
            </a:r>
            <a:r>
              <a:rPr lang="fr-FR" altLang="fr-FR" sz="800" dirty="0" smtClean="0">
                <a:solidFill>
                  <a:schemeClr val="accent4">
                    <a:lumMod val="10000"/>
                  </a:schemeClr>
                </a:solidFill>
                <a:latin typeface="Consolas" pitchFamily="49" charset="0"/>
                <a:cs typeface="Consolas" pitchFamily="49" charset="0"/>
              </a:rPr>
              <a:t>);</a:t>
            </a:r>
            <a:endParaRPr lang="fr-FR" altLang="fr-FR" sz="800" dirty="0">
              <a:solidFill>
                <a:schemeClr val="accent4">
                  <a:lumMod val="10000"/>
                </a:schemeClr>
              </a:solidFill>
              <a:latin typeface="Consolas" pitchFamily="49" charset="0"/>
              <a:cs typeface="Consolas" pitchFamily="49"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800" b="0" i="0" u="none" strike="noStrike" cap="none" normalizeH="0" baseline="0" dirty="0" smtClean="0">
                <a:ln>
                  <a:noFill/>
                </a:ln>
                <a:solidFill>
                  <a:schemeClr val="accent4">
                    <a:lumMod val="10000"/>
                  </a:schemeClr>
                </a:solidFill>
                <a:effectLst/>
                <a:latin typeface="Consolas" pitchFamily="49" charset="0"/>
                <a:cs typeface="Consolas" pitchFamily="49"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800" b="0" i="0" u="none" strike="noStrike" cap="none" normalizeH="0" baseline="0" dirty="0" smtClean="0">
                <a:ln>
                  <a:noFill/>
                </a:ln>
                <a:solidFill>
                  <a:schemeClr val="accent4">
                    <a:lumMod val="10000"/>
                  </a:schemeClr>
                </a:solidFill>
                <a:effectLst/>
                <a:latin typeface="Consolas" pitchFamily="49" charset="0"/>
                <a:cs typeface="Consolas" pitchFamily="49" charset="0"/>
              </a:rPr>
              <a:t> </a:t>
            </a:r>
          </a:p>
        </p:txBody>
      </p:sp>
      <p:sp>
        <p:nvSpPr>
          <p:cNvPr id="7" name="Rectangle 6"/>
          <p:cNvSpPr/>
          <p:nvPr/>
        </p:nvSpPr>
        <p:spPr>
          <a:xfrm>
            <a:off x="5031449" y="2723598"/>
            <a:ext cx="3438253" cy="916364"/>
          </a:xfrm>
          <a:prstGeom prst="rect">
            <a:avLst/>
          </a:prstGeom>
          <a:gradFill>
            <a:gsLst>
              <a:gs pos="0">
                <a:schemeClr val="accent1">
                  <a:tint val="50000"/>
                  <a:satMod val="300000"/>
                  <a:alpha val="21000"/>
                </a:schemeClr>
              </a:gs>
              <a:gs pos="35000">
                <a:schemeClr val="accent1">
                  <a:tint val="37000"/>
                  <a:satMod val="300000"/>
                  <a:alpha val="21000"/>
                </a:schemeClr>
              </a:gs>
              <a:gs pos="100000">
                <a:schemeClr val="accent1">
                  <a:tint val="15000"/>
                  <a:satMod val="350000"/>
                  <a:alpha val="23000"/>
                </a:schemeClr>
              </a:gs>
            </a:gsLst>
          </a:gradFill>
        </p:spPr>
        <p:style>
          <a:lnRef idx="1">
            <a:schemeClr val="accent1"/>
          </a:lnRef>
          <a:fillRef idx="2">
            <a:schemeClr val="accent1"/>
          </a:fillRef>
          <a:effectRef idx="1">
            <a:schemeClr val="accent1"/>
          </a:effectRef>
          <a:fontRef idx="minor">
            <a:schemeClr val="dk1"/>
          </a:fontRef>
        </p:style>
        <p:txBody>
          <a:bodyPr rtlCol="0" anchor="ctr"/>
          <a:lstStyle/>
          <a:p>
            <a:pPr algn="ctr"/>
            <a:endParaRPr lang="fr-CA">
              <a:solidFill>
                <a:schemeClr val="accent4">
                  <a:lumMod val="10000"/>
                </a:schemeClr>
              </a:solidFill>
            </a:endParaRPr>
          </a:p>
        </p:txBody>
      </p:sp>
      <p:sp>
        <p:nvSpPr>
          <p:cNvPr id="8" name="Rectangle 7"/>
          <p:cNvSpPr/>
          <p:nvPr/>
        </p:nvSpPr>
        <p:spPr>
          <a:xfrm>
            <a:off x="5031449" y="2336464"/>
            <a:ext cx="3438253" cy="333906"/>
          </a:xfrm>
          <a:prstGeom prst="rect">
            <a:avLst/>
          </a:prstGeom>
          <a:gradFill>
            <a:gsLst>
              <a:gs pos="0">
                <a:schemeClr val="accent2">
                  <a:shade val="47500"/>
                  <a:satMod val="137000"/>
                  <a:alpha val="25000"/>
                </a:schemeClr>
              </a:gs>
              <a:gs pos="55000">
                <a:schemeClr val="accent2">
                  <a:shade val="69000"/>
                  <a:satMod val="137000"/>
                  <a:alpha val="23000"/>
                </a:schemeClr>
              </a:gs>
              <a:gs pos="100000">
                <a:schemeClr val="accent2">
                  <a:shade val="98000"/>
                  <a:satMod val="137000"/>
                  <a:alpha val="26000"/>
                </a:schemeClr>
              </a:gs>
            </a:gsLst>
          </a:gra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fr-CA">
              <a:solidFill>
                <a:schemeClr val="accent4">
                  <a:lumMod val="10000"/>
                </a:schemeClr>
              </a:solidFill>
            </a:endParaRPr>
          </a:p>
        </p:txBody>
      </p:sp>
      <p:sp>
        <p:nvSpPr>
          <p:cNvPr id="9" name="TextBox 8"/>
          <p:cNvSpPr txBox="1"/>
          <p:nvPr/>
        </p:nvSpPr>
        <p:spPr>
          <a:xfrm>
            <a:off x="4796976" y="3932057"/>
            <a:ext cx="3872907" cy="584775"/>
          </a:xfrm>
          <a:prstGeom prst="rect">
            <a:avLst/>
          </a:prstGeom>
          <a:noFill/>
        </p:spPr>
        <p:txBody>
          <a:bodyPr wrap="square" rtlCol="0">
            <a:spAutoFit/>
          </a:bodyPr>
          <a:lstStyle/>
          <a:p>
            <a:pPr algn="ctr"/>
            <a:r>
              <a:rPr lang="en-CA" sz="1600" b="1" dirty="0" smtClean="0">
                <a:solidFill>
                  <a:schemeClr val="accent4">
                    <a:lumMod val="10000"/>
                  </a:schemeClr>
                </a:solidFill>
              </a:rPr>
              <a:t>Whole shader occupancy limited by 100 VGPRs</a:t>
            </a:r>
            <a:endParaRPr lang="fr-CA" sz="1600" b="1" dirty="0">
              <a:solidFill>
                <a:schemeClr val="accent4">
                  <a:lumMod val="10000"/>
                </a:schemeClr>
              </a:solidFill>
            </a:endParaRPr>
          </a:p>
        </p:txBody>
      </p:sp>
    </p:spTree>
    <p:extLst>
      <p:ext uri="{BB962C8B-B14F-4D97-AF65-F5344CB8AC3E}">
        <p14:creationId xmlns:p14="http://schemas.microsoft.com/office/powerpoint/2010/main" val="3770781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animEffect transition="in" filter="fade">
                                      <p:cBhvr>
                                        <p:cTn id="20" dur="500"/>
                                        <p:tgtEl>
                                          <p:spTgt spid="5">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
                                            <p:txEl>
                                              <p:pRg st="3" end="3"/>
                                            </p:txEl>
                                          </p:spTgt>
                                        </p:tgtEl>
                                        <p:attrNameLst>
                                          <p:attrName>style.visibility</p:attrName>
                                        </p:attrNameLst>
                                      </p:cBhvr>
                                      <p:to>
                                        <p:strVal val="visible"/>
                                      </p:to>
                                    </p:set>
                                    <p:animEffect transition="in" filter="fade">
                                      <p:cBhvr>
                                        <p:cTn id="30"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42950"/>
            <a:ext cx="8077200" cy="781050"/>
          </a:xfrm>
        </p:spPr>
        <p:txBody>
          <a:bodyPr/>
          <a:lstStyle/>
          <a:p>
            <a:r>
              <a:rPr lang="en-US" sz="2800" dirty="0" smtClean="0"/>
              <a:t>Maximize Compute Unit Wave Occupancy</a:t>
            </a:r>
            <a:endParaRPr lang="en-US" sz="2800" dirty="0"/>
          </a:p>
        </p:txBody>
      </p:sp>
      <p:sp>
        <p:nvSpPr>
          <p:cNvPr id="3" name="Content Placeholder 2"/>
          <p:cNvSpPr>
            <a:spLocks noGrp="1"/>
          </p:cNvSpPr>
          <p:nvPr>
            <p:ph sz="quarter" idx="10"/>
          </p:nvPr>
        </p:nvSpPr>
        <p:spPr>
          <a:xfrm>
            <a:off x="304800" y="1276350"/>
            <a:ext cx="8610600" cy="3276600"/>
          </a:xfrm>
        </p:spPr>
        <p:txBody>
          <a:bodyPr/>
          <a:lstStyle/>
          <a:p>
            <a:pPr indent="0">
              <a:buNone/>
            </a:pPr>
            <a:endParaRPr lang="en-US" sz="800" b="1" dirty="0" smtClean="0"/>
          </a:p>
          <a:p>
            <a:r>
              <a:rPr lang="en-US" sz="2000" dirty="0"/>
              <a:t>Crucial to reduce used “temporary” shader resources</a:t>
            </a:r>
          </a:p>
          <a:p>
            <a:pPr lvl="1"/>
            <a:r>
              <a:rPr lang="en-US" sz="1600" dirty="0"/>
              <a:t>LDS, registers, samplers</a:t>
            </a:r>
            <a:r>
              <a:rPr lang="en-US" sz="1600" dirty="0" smtClean="0"/>
              <a:t>…</a:t>
            </a:r>
          </a:p>
          <a:p>
            <a:r>
              <a:rPr lang="en-US" sz="2000" dirty="0" smtClean="0"/>
              <a:t>Minimize </a:t>
            </a:r>
            <a:r>
              <a:rPr lang="en-US" sz="2000" dirty="0"/>
              <a:t>shader register usage – both vector and scalar!</a:t>
            </a:r>
          </a:p>
          <a:p>
            <a:pPr lvl="1"/>
            <a:r>
              <a:rPr lang="en-US" sz="1600" dirty="0"/>
              <a:t>See instruction set </a:t>
            </a:r>
            <a:endParaRPr lang="en-US" sz="1600" dirty="0" smtClean="0"/>
          </a:p>
          <a:p>
            <a:pPr lvl="1"/>
            <a:r>
              <a:rPr lang="en-US" sz="1600" dirty="0" smtClean="0"/>
              <a:t>Check code </a:t>
            </a:r>
            <a:r>
              <a:rPr lang="en-US" sz="1600" dirty="0"/>
              <a:t>disassembly for </a:t>
            </a:r>
            <a:r>
              <a:rPr lang="en-US" sz="1600" dirty="0" smtClean="0"/>
              <a:t>reference</a:t>
            </a:r>
          </a:p>
          <a:p>
            <a:pPr lvl="1"/>
            <a:r>
              <a:rPr lang="en-US" sz="1600" dirty="0"/>
              <a:t>Minimize </a:t>
            </a:r>
            <a:r>
              <a:rPr lang="en-US" sz="1600" dirty="0" smtClean="0"/>
              <a:t>temporary </a:t>
            </a:r>
            <a:r>
              <a:rPr lang="en-US" sz="1600" dirty="0"/>
              <a:t>variable </a:t>
            </a:r>
            <a:r>
              <a:rPr lang="en-US" sz="1600" dirty="0" smtClean="0"/>
              <a:t>lifetime</a:t>
            </a:r>
            <a:endParaRPr lang="en-US" sz="1600" dirty="0"/>
          </a:p>
          <a:p>
            <a:r>
              <a:rPr lang="en-US" sz="2000" dirty="0" smtClean="0"/>
              <a:t>Re-use </a:t>
            </a:r>
            <a:r>
              <a:rPr lang="en-US" sz="2000" dirty="0"/>
              <a:t>samplers (separate sampler/texture objects)</a:t>
            </a:r>
          </a:p>
          <a:p>
            <a:pPr lvl="1"/>
            <a:r>
              <a:rPr lang="en-US" sz="1600" dirty="0"/>
              <a:t>Refactor existing DX9 material/texture systems</a:t>
            </a:r>
          </a:p>
          <a:p>
            <a:pPr lvl="1"/>
            <a:r>
              <a:rPr lang="en-US" sz="1600" dirty="0"/>
              <a:t>Texture2D Load or operator[] can be cheaper than Sample</a:t>
            </a:r>
          </a:p>
          <a:p>
            <a:pPr lvl="2"/>
            <a:r>
              <a:rPr lang="en-US" sz="1600" dirty="0" smtClean="0"/>
              <a:t> Memory </a:t>
            </a:r>
            <a:r>
              <a:rPr lang="en-US" sz="1600" dirty="0"/>
              <a:t>import cost is the </a:t>
            </a:r>
            <a:r>
              <a:rPr lang="en-US" sz="1600" dirty="0" smtClean="0"/>
              <a:t>same</a:t>
            </a:r>
          </a:p>
          <a:p>
            <a:pPr lvl="2"/>
            <a:r>
              <a:rPr lang="en-US" sz="1600" dirty="0" smtClean="0"/>
              <a:t> Uses </a:t>
            </a:r>
            <a:r>
              <a:rPr lang="en-US" sz="1600" dirty="0"/>
              <a:t>less </a:t>
            </a:r>
            <a:r>
              <a:rPr lang="en-US" sz="1600" dirty="0" smtClean="0"/>
              <a:t>registers</a:t>
            </a:r>
            <a:endParaRPr lang="en-US" sz="1600" dirty="0"/>
          </a:p>
        </p:txBody>
      </p:sp>
    </p:spTree>
    <p:extLst>
      <p:ext uri="{BB962C8B-B14F-4D97-AF65-F5344CB8AC3E}">
        <p14:creationId xmlns:p14="http://schemas.microsoft.com/office/powerpoint/2010/main" val="4173588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500"/>
                                        <p:tgtEl>
                                          <p:spTgt spid="3">
                                            <p:txEl>
                                              <p:pRg st="6" end="6"/>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animEffect transition="in" filter="fade">
                                      <p:cBhvr>
                                        <p:cTn id="29" dur="500"/>
                                        <p:tgtEl>
                                          <p:spTgt spid="3">
                                            <p:txEl>
                                              <p:pRg st="7" end="7"/>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fade">
                                      <p:cBhvr>
                                        <p:cTn id="32" dur="500"/>
                                        <p:tgtEl>
                                          <p:spTgt spid="3">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Effect transition="in" filter="fade">
                                      <p:cBhvr>
                                        <p:cTn id="37" dur="500"/>
                                        <p:tgtEl>
                                          <p:spTgt spid="3">
                                            <p:txEl>
                                              <p:pRg st="9" end="9"/>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3">
                                            <p:txEl>
                                              <p:pRg st="10" end="10"/>
                                            </p:txEl>
                                          </p:spTgt>
                                        </p:tgtEl>
                                        <p:attrNameLst>
                                          <p:attrName>style.visibility</p:attrName>
                                        </p:attrNameLst>
                                      </p:cBhvr>
                                      <p:to>
                                        <p:strVal val="visible"/>
                                      </p:to>
                                    </p:set>
                                    <p:animEffect transition="in" filter="fade">
                                      <p:cBhvr>
                                        <p:cTn id="40" dur="500"/>
                                        <p:tgtEl>
                                          <p:spTgt spid="3">
                                            <p:txEl>
                                              <p:pRg st="10" end="10"/>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3">
                                            <p:txEl>
                                              <p:pRg st="11" end="11"/>
                                            </p:txEl>
                                          </p:spTgt>
                                        </p:tgtEl>
                                        <p:attrNameLst>
                                          <p:attrName>style.visibility</p:attrName>
                                        </p:attrNameLst>
                                      </p:cBhvr>
                                      <p:to>
                                        <p:strVal val="visible"/>
                                      </p:to>
                                    </p:set>
                                    <p:animEffect transition="in" filter="fade">
                                      <p:cBhvr>
                                        <p:cTn id="43"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42950"/>
            <a:ext cx="8077200" cy="781050"/>
          </a:xfrm>
        </p:spPr>
        <p:txBody>
          <a:bodyPr/>
          <a:lstStyle/>
          <a:p>
            <a:r>
              <a:rPr lang="en-US" sz="2800" dirty="0" smtClean="0"/>
              <a:t>Maximize Compute Unit Wave Occupancy</a:t>
            </a:r>
            <a:endParaRPr lang="en-US" sz="2800" dirty="0"/>
          </a:p>
        </p:txBody>
      </p:sp>
      <p:sp>
        <p:nvSpPr>
          <p:cNvPr id="3" name="Content Placeholder 2"/>
          <p:cNvSpPr>
            <a:spLocks noGrp="1"/>
          </p:cNvSpPr>
          <p:nvPr>
            <p:ph sz="quarter" idx="10"/>
          </p:nvPr>
        </p:nvSpPr>
        <p:spPr>
          <a:xfrm>
            <a:off x="457200" y="1352550"/>
            <a:ext cx="8305800" cy="3276600"/>
          </a:xfrm>
        </p:spPr>
        <p:txBody>
          <a:bodyPr/>
          <a:lstStyle/>
          <a:p>
            <a:pPr indent="0">
              <a:buNone/>
            </a:pPr>
            <a:endParaRPr lang="en-US" sz="800" b="1" dirty="0" smtClean="0"/>
          </a:p>
          <a:p>
            <a:r>
              <a:rPr lang="en-US" sz="2400" dirty="0"/>
              <a:t>Common </a:t>
            </a:r>
            <a:r>
              <a:rPr lang="en-US" sz="2400" dirty="0" smtClean="0"/>
              <a:t>X360/PS3 optimizations </a:t>
            </a:r>
            <a:r>
              <a:rPr lang="en-US" sz="2400" dirty="0"/>
              <a:t>can be counter-productive</a:t>
            </a:r>
          </a:p>
          <a:p>
            <a:pPr lvl="1"/>
            <a:r>
              <a:rPr lang="en-US" sz="1800" dirty="0" smtClean="0"/>
              <a:t>Combining </a:t>
            </a:r>
            <a:r>
              <a:rPr lang="en-US" sz="1800" dirty="0"/>
              <a:t>passes / too much unrolling</a:t>
            </a:r>
          </a:p>
          <a:p>
            <a:pPr lvl="1"/>
            <a:r>
              <a:rPr lang="en-US" sz="1800" dirty="0"/>
              <a:t>Pipelining can be achieved by better wave </a:t>
            </a:r>
            <a:r>
              <a:rPr lang="en-US" sz="1800" dirty="0" smtClean="0"/>
              <a:t>occupancy instead</a:t>
            </a:r>
            <a:endParaRPr lang="en-US" sz="1800" dirty="0"/>
          </a:p>
          <a:p>
            <a:pPr lvl="1"/>
            <a:r>
              <a:rPr lang="en-US" sz="1800" dirty="0" smtClean="0"/>
              <a:t>Split </a:t>
            </a:r>
            <a:r>
              <a:rPr lang="en-US" sz="1800" dirty="0"/>
              <a:t>some compute </a:t>
            </a:r>
            <a:r>
              <a:rPr lang="en-US" sz="1800" dirty="0" smtClean="0"/>
              <a:t>passes</a:t>
            </a:r>
          </a:p>
          <a:p>
            <a:pPr lvl="1"/>
            <a:r>
              <a:rPr lang="en-US" sz="1800" dirty="0" smtClean="0"/>
              <a:t>Removes </a:t>
            </a:r>
            <a:r>
              <a:rPr lang="en-US" sz="1800" dirty="0"/>
              <a:t>“bottleneck effect” of local small occupancy</a:t>
            </a:r>
          </a:p>
          <a:p>
            <a:r>
              <a:rPr lang="en-US" sz="2400" dirty="0" smtClean="0"/>
              <a:t>Avoid </a:t>
            </a:r>
            <a:r>
              <a:rPr lang="en-US" sz="2400" dirty="0"/>
              <a:t>unnecessary </a:t>
            </a:r>
            <a:r>
              <a:rPr lang="en-US" sz="2400" dirty="0" smtClean="0"/>
              <a:t>use of LDS</a:t>
            </a:r>
          </a:p>
          <a:p>
            <a:endParaRPr lang="en-US" sz="2000" dirty="0"/>
          </a:p>
          <a:p>
            <a:pPr lvl="1"/>
            <a:endParaRPr lang="en-US" sz="2000" dirty="0"/>
          </a:p>
        </p:txBody>
      </p:sp>
    </p:spTree>
    <p:extLst>
      <p:ext uri="{BB962C8B-B14F-4D97-AF65-F5344CB8AC3E}">
        <p14:creationId xmlns:p14="http://schemas.microsoft.com/office/powerpoint/2010/main" val="2967648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04800" y="1962150"/>
            <a:ext cx="3810000" cy="1384995"/>
          </a:xfrm>
          <a:prstGeom prst="rect">
            <a:avLst/>
          </a:prstGeom>
          <a:ln>
            <a:solidFill>
              <a:schemeClr val="bg1"/>
            </a:solidFill>
          </a:ln>
        </p:spPr>
        <p:txBody>
          <a:bodyPr wrap="square">
            <a:spAutoFit/>
          </a:bodyPr>
          <a:lstStyle/>
          <a:p>
            <a:pPr algn="l">
              <a:spcAft>
                <a:spcPts val="0"/>
              </a:spcAft>
            </a:pPr>
            <a:r>
              <a:rPr lang="en-CA" sz="1200" dirty="0">
                <a:solidFill>
                  <a:srgbClr val="000000"/>
                </a:solidFill>
                <a:latin typeface="Consolas"/>
                <a:ea typeface="ＭＳ 明朝"/>
                <a:cs typeface="Times New Roman"/>
              </a:rPr>
              <a:t>float2 </a:t>
            </a:r>
            <a:r>
              <a:rPr lang="en-CA" sz="1200" dirty="0" err="1">
                <a:solidFill>
                  <a:srgbClr val="880000"/>
                </a:solidFill>
                <a:latin typeface="Consolas"/>
                <a:ea typeface="ＭＳ 明朝"/>
                <a:cs typeface="Times New Roman"/>
              </a:rPr>
              <a:t>TexcoordToScreenPos</a:t>
            </a:r>
            <a:r>
              <a:rPr lang="en-CA" sz="1200" dirty="0">
                <a:solidFill>
                  <a:srgbClr val="000000"/>
                </a:solidFill>
                <a:latin typeface="Consolas"/>
                <a:ea typeface="ＭＳ 明朝"/>
                <a:cs typeface="Times New Roman"/>
              </a:rPr>
              <a:t>(float2 </a:t>
            </a:r>
            <a:r>
              <a:rPr lang="en-CA" sz="1200" dirty="0" err="1">
                <a:solidFill>
                  <a:srgbClr val="000080"/>
                </a:solidFill>
                <a:latin typeface="Consolas"/>
                <a:ea typeface="ＭＳ 明朝"/>
                <a:cs typeface="Times New Roman"/>
              </a:rPr>
              <a:t>inUV</a:t>
            </a:r>
            <a:r>
              <a:rPr lang="en-CA" sz="1200" dirty="0">
                <a:solidFill>
                  <a:srgbClr val="000000"/>
                </a:solidFill>
                <a:latin typeface="Consolas"/>
                <a:ea typeface="ＭＳ 明朝"/>
                <a:cs typeface="Times New Roman"/>
              </a:rPr>
              <a:t>)</a:t>
            </a:r>
            <a:endParaRPr lang="en-US" sz="1800" dirty="0">
              <a:latin typeface="Cambria"/>
              <a:ea typeface="ＭＳ 明朝"/>
              <a:cs typeface="Times New Roman"/>
            </a:endParaRPr>
          </a:p>
          <a:p>
            <a:pPr algn="l">
              <a:spcAft>
                <a:spcPts val="0"/>
              </a:spcAft>
            </a:pPr>
            <a:r>
              <a:rPr lang="en-CA" sz="1200" dirty="0">
                <a:solidFill>
                  <a:srgbClr val="000000"/>
                </a:solidFill>
                <a:latin typeface="Consolas"/>
                <a:ea typeface="ＭＳ 明朝"/>
                <a:cs typeface="Times New Roman"/>
              </a:rPr>
              <a:t>{</a:t>
            </a:r>
            <a:endParaRPr lang="en-US" sz="1800" dirty="0">
              <a:latin typeface="Cambria"/>
              <a:ea typeface="ＭＳ 明朝"/>
              <a:cs typeface="Times New Roman"/>
            </a:endParaRPr>
          </a:p>
          <a:p>
            <a:pPr algn="l">
              <a:spcAft>
                <a:spcPts val="0"/>
              </a:spcAft>
            </a:pPr>
            <a:r>
              <a:rPr lang="en-CA" sz="1200" dirty="0">
                <a:solidFill>
                  <a:srgbClr val="000000"/>
                </a:solidFill>
                <a:latin typeface="Consolas"/>
                <a:ea typeface="ＭＳ 明朝"/>
                <a:cs typeface="Times New Roman"/>
              </a:rPr>
              <a:t>       float2 </a:t>
            </a:r>
            <a:r>
              <a:rPr lang="en-CA" sz="1200" dirty="0">
                <a:solidFill>
                  <a:srgbClr val="000080"/>
                </a:solidFill>
                <a:latin typeface="Consolas"/>
                <a:ea typeface="ＭＳ 明朝"/>
                <a:cs typeface="Times New Roman"/>
              </a:rPr>
              <a:t>p</a:t>
            </a:r>
            <a:r>
              <a:rPr lang="en-CA" sz="1200" dirty="0">
                <a:solidFill>
                  <a:srgbClr val="000000"/>
                </a:solidFill>
                <a:latin typeface="Consolas"/>
                <a:ea typeface="ＭＳ 明朝"/>
                <a:cs typeface="Times New Roman"/>
              </a:rPr>
              <a:t> = </a:t>
            </a:r>
            <a:r>
              <a:rPr lang="en-CA" sz="1200" dirty="0" err="1">
                <a:solidFill>
                  <a:srgbClr val="000080"/>
                </a:solidFill>
                <a:latin typeface="Consolas"/>
                <a:ea typeface="ＭＳ 明朝"/>
                <a:cs typeface="Times New Roman"/>
              </a:rPr>
              <a:t>inUV</a:t>
            </a:r>
            <a:r>
              <a:rPr lang="en-CA" sz="1200" dirty="0">
                <a:solidFill>
                  <a:srgbClr val="000000"/>
                </a:solidFill>
                <a:latin typeface="Consolas"/>
                <a:ea typeface="ＭＳ 明朝"/>
                <a:cs typeface="Times New Roman"/>
              </a:rPr>
              <a:t>;</a:t>
            </a:r>
            <a:endParaRPr lang="en-US" sz="1800" dirty="0">
              <a:latin typeface="Cambria"/>
              <a:ea typeface="ＭＳ 明朝"/>
              <a:cs typeface="Times New Roman"/>
            </a:endParaRPr>
          </a:p>
          <a:p>
            <a:pPr algn="l">
              <a:spcAft>
                <a:spcPts val="0"/>
              </a:spcAft>
            </a:pPr>
            <a:r>
              <a:rPr lang="en-CA" sz="1200" dirty="0">
                <a:solidFill>
                  <a:srgbClr val="000000"/>
                </a:solidFill>
                <a:latin typeface="Consolas"/>
                <a:ea typeface="ＭＳ 明朝"/>
                <a:cs typeface="Times New Roman"/>
              </a:rPr>
              <a:t>       </a:t>
            </a:r>
            <a:r>
              <a:rPr lang="en-CA" sz="1200" dirty="0" err="1">
                <a:solidFill>
                  <a:srgbClr val="000080"/>
                </a:solidFill>
                <a:latin typeface="Consolas"/>
                <a:ea typeface="ＭＳ 明朝"/>
                <a:cs typeface="Times New Roman"/>
              </a:rPr>
              <a:t>p</a:t>
            </a:r>
            <a:r>
              <a:rPr lang="en-CA" sz="1200" dirty="0" err="1">
                <a:solidFill>
                  <a:srgbClr val="000000"/>
                </a:solidFill>
                <a:latin typeface="Consolas"/>
                <a:ea typeface="ＭＳ 明朝"/>
                <a:cs typeface="Times New Roman"/>
              </a:rPr>
              <a:t>.</a:t>
            </a:r>
            <a:r>
              <a:rPr lang="en-CA" sz="1200" dirty="0" err="1">
                <a:solidFill>
                  <a:srgbClr val="000080"/>
                </a:solidFill>
                <a:latin typeface="Consolas"/>
                <a:ea typeface="ＭＳ 明朝"/>
                <a:cs typeface="Times New Roman"/>
              </a:rPr>
              <a:t>x</a:t>
            </a:r>
            <a:r>
              <a:rPr lang="en-CA" sz="1200" dirty="0">
                <a:solidFill>
                  <a:srgbClr val="000000"/>
                </a:solidFill>
                <a:latin typeface="Consolas"/>
                <a:ea typeface="ＭＳ 明朝"/>
                <a:cs typeface="Times New Roman"/>
              </a:rPr>
              <a:t>          = </a:t>
            </a:r>
            <a:r>
              <a:rPr lang="en-CA" sz="1200" dirty="0" err="1">
                <a:solidFill>
                  <a:srgbClr val="000080"/>
                </a:solidFill>
                <a:latin typeface="Consolas"/>
                <a:ea typeface="ＭＳ 明朝"/>
                <a:cs typeface="Times New Roman"/>
              </a:rPr>
              <a:t>p</a:t>
            </a:r>
            <a:r>
              <a:rPr lang="en-CA" sz="1200" dirty="0" err="1">
                <a:solidFill>
                  <a:srgbClr val="000000"/>
                </a:solidFill>
                <a:latin typeface="Consolas"/>
                <a:ea typeface="ＭＳ 明朝"/>
                <a:cs typeface="Times New Roman"/>
              </a:rPr>
              <a:t>.</a:t>
            </a:r>
            <a:r>
              <a:rPr lang="en-CA" sz="1200" dirty="0" err="1">
                <a:solidFill>
                  <a:srgbClr val="000080"/>
                </a:solidFill>
                <a:latin typeface="Consolas"/>
                <a:ea typeface="ＭＳ 明朝"/>
                <a:cs typeface="Times New Roman"/>
              </a:rPr>
              <a:t>x</a:t>
            </a:r>
            <a:r>
              <a:rPr lang="en-CA" sz="1200" dirty="0">
                <a:solidFill>
                  <a:srgbClr val="000000"/>
                </a:solidFill>
                <a:latin typeface="Consolas"/>
                <a:ea typeface="ＭＳ 明朝"/>
                <a:cs typeface="Times New Roman"/>
              </a:rPr>
              <a:t> *  2.0 + (- 1.0);</a:t>
            </a:r>
            <a:endParaRPr lang="en-US" sz="1800" dirty="0">
              <a:latin typeface="Cambria"/>
              <a:ea typeface="ＭＳ 明朝"/>
              <a:cs typeface="Times New Roman"/>
            </a:endParaRPr>
          </a:p>
          <a:p>
            <a:pPr algn="l">
              <a:spcAft>
                <a:spcPts val="0"/>
              </a:spcAft>
            </a:pPr>
            <a:r>
              <a:rPr lang="en-CA" sz="1200" dirty="0">
                <a:solidFill>
                  <a:srgbClr val="000000"/>
                </a:solidFill>
                <a:latin typeface="Consolas"/>
                <a:ea typeface="ＭＳ 明朝"/>
                <a:cs typeface="Times New Roman"/>
              </a:rPr>
              <a:t>       </a:t>
            </a:r>
            <a:r>
              <a:rPr lang="en-CA" sz="1200" dirty="0" err="1">
                <a:solidFill>
                  <a:srgbClr val="000080"/>
                </a:solidFill>
                <a:latin typeface="Consolas"/>
                <a:ea typeface="ＭＳ 明朝"/>
                <a:cs typeface="Times New Roman"/>
              </a:rPr>
              <a:t>p</a:t>
            </a:r>
            <a:r>
              <a:rPr lang="en-CA" sz="1200" dirty="0" err="1">
                <a:solidFill>
                  <a:srgbClr val="000000"/>
                </a:solidFill>
                <a:latin typeface="Consolas"/>
                <a:ea typeface="ＭＳ 明朝"/>
                <a:cs typeface="Times New Roman"/>
              </a:rPr>
              <a:t>.</a:t>
            </a:r>
            <a:r>
              <a:rPr lang="en-CA" sz="1200" dirty="0" err="1">
                <a:solidFill>
                  <a:srgbClr val="000080"/>
                </a:solidFill>
                <a:latin typeface="Consolas"/>
                <a:ea typeface="ＭＳ 明朝"/>
                <a:cs typeface="Times New Roman"/>
              </a:rPr>
              <a:t>y</a:t>
            </a:r>
            <a:r>
              <a:rPr lang="en-CA" sz="1200" dirty="0">
                <a:solidFill>
                  <a:srgbClr val="000000"/>
                </a:solidFill>
                <a:latin typeface="Consolas"/>
                <a:ea typeface="ＭＳ 明朝"/>
                <a:cs typeface="Times New Roman"/>
              </a:rPr>
              <a:t>          = </a:t>
            </a:r>
            <a:r>
              <a:rPr lang="en-CA" sz="1200" dirty="0" err="1">
                <a:solidFill>
                  <a:srgbClr val="000080"/>
                </a:solidFill>
                <a:latin typeface="Consolas"/>
                <a:ea typeface="ＭＳ 明朝"/>
                <a:cs typeface="Times New Roman"/>
              </a:rPr>
              <a:t>p</a:t>
            </a:r>
            <a:r>
              <a:rPr lang="en-CA" sz="1200" dirty="0" err="1">
                <a:solidFill>
                  <a:srgbClr val="000000"/>
                </a:solidFill>
                <a:latin typeface="Consolas"/>
                <a:ea typeface="ＭＳ 明朝"/>
                <a:cs typeface="Times New Roman"/>
              </a:rPr>
              <a:t>.</a:t>
            </a:r>
            <a:r>
              <a:rPr lang="en-CA" sz="1200" dirty="0" err="1">
                <a:solidFill>
                  <a:srgbClr val="000080"/>
                </a:solidFill>
                <a:latin typeface="Consolas"/>
                <a:ea typeface="ＭＳ 明朝"/>
                <a:cs typeface="Times New Roman"/>
              </a:rPr>
              <a:t>y</a:t>
            </a:r>
            <a:r>
              <a:rPr lang="en-CA" sz="1200" dirty="0">
                <a:solidFill>
                  <a:srgbClr val="000000"/>
                </a:solidFill>
                <a:latin typeface="Consolas"/>
                <a:ea typeface="ＭＳ 明朝"/>
                <a:cs typeface="Times New Roman"/>
              </a:rPr>
              <a:t> * -2.0 +    1.0;</a:t>
            </a:r>
            <a:endParaRPr lang="en-US" sz="1800" dirty="0">
              <a:latin typeface="Cambria"/>
              <a:ea typeface="ＭＳ 明朝"/>
              <a:cs typeface="Times New Roman"/>
            </a:endParaRPr>
          </a:p>
          <a:p>
            <a:pPr algn="l">
              <a:spcAft>
                <a:spcPts val="0"/>
              </a:spcAft>
            </a:pPr>
            <a:r>
              <a:rPr lang="en-CA" sz="1200" dirty="0">
                <a:solidFill>
                  <a:srgbClr val="000000"/>
                </a:solidFill>
                <a:latin typeface="Consolas"/>
                <a:ea typeface="ＭＳ 明朝"/>
                <a:cs typeface="Times New Roman"/>
              </a:rPr>
              <a:t>       </a:t>
            </a:r>
            <a:r>
              <a:rPr lang="en-CA" sz="1200" dirty="0">
                <a:solidFill>
                  <a:srgbClr val="0000FF"/>
                </a:solidFill>
                <a:latin typeface="Consolas"/>
                <a:ea typeface="ＭＳ 明朝"/>
                <a:cs typeface="Times New Roman"/>
              </a:rPr>
              <a:t>return</a:t>
            </a:r>
            <a:r>
              <a:rPr lang="en-CA" sz="1200" dirty="0">
                <a:solidFill>
                  <a:srgbClr val="000000"/>
                </a:solidFill>
                <a:latin typeface="Consolas"/>
                <a:ea typeface="ＭＳ 明朝"/>
                <a:cs typeface="Times New Roman"/>
              </a:rPr>
              <a:t> </a:t>
            </a:r>
            <a:r>
              <a:rPr lang="en-CA" sz="1200" dirty="0">
                <a:solidFill>
                  <a:srgbClr val="000080"/>
                </a:solidFill>
                <a:latin typeface="Consolas"/>
                <a:ea typeface="ＭＳ 明朝"/>
                <a:cs typeface="Times New Roman"/>
              </a:rPr>
              <a:t>p</a:t>
            </a:r>
            <a:r>
              <a:rPr lang="en-CA" sz="1200" dirty="0">
                <a:solidFill>
                  <a:srgbClr val="000000"/>
                </a:solidFill>
                <a:latin typeface="Consolas"/>
                <a:ea typeface="ＭＳ 明朝"/>
                <a:cs typeface="Times New Roman"/>
              </a:rPr>
              <a:t>;</a:t>
            </a:r>
            <a:endParaRPr lang="en-US" sz="1800" dirty="0">
              <a:latin typeface="Cambria"/>
              <a:ea typeface="ＭＳ 明朝"/>
              <a:cs typeface="Times New Roman"/>
            </a:endParaRPr>
          </a:p>
          <a:p>
            <a:pPr algn="l">
              <a:spcAft>
                <a:spcPts val="0"/>
              </a:spcAft>
            </a:pPr>
            <a:r>
              <a:rPr lang="en-CA" sz="1200" dirty="0" smtClean="0">
                <a:solidFill>
                  <a:srgbClr val="000000"/>
                </a:solidFill>
                <a:latin typeface="Consolas"/>
                <a:ea typeface="ＭＳ 明朝"/>
                <a:cs typeface="Times New Roman"/>
              </a:rPr>
              <a:t>}</a:t>
            </a:r>
            <a:endParaRPr lang="en-US" sz="1800" dirty="0">
              <a:latin typeface="Cambria"/>
              <a:ea typeface="ＭＳ 明朝"/>
              <a:cs typeface="Times New Roman"/>
            </a:endParaRPr>
          </a:p>
        </p:txBody>
      </p:sp>
      <p:sp>
        <p:nvSpPr>
          <p:cNvPr id="11" name="Rectangle 10"/>
          <p:cNvSpPr/>
          <p:nvPr/>
        </p:nvSpPr>
        <p:spPr>
          <a:xfrm>
            <a:off x="4572000" y="1962150"/>
            <a:ext cx="4267200" cy="1384995"/>
          </a:xfrm>
          <a:prstGeom prst="rect">
            <a:avLst/>
          </a:prstGeom>
          <a:ln>
            <a:solidFill>
              <a:schemeClr val="bg1"/>
            </a:solidFill>
          </a:ln>
        </p:spPr>
        <p:txBody>
          <a:bodyPr wrap="square">
            <a:spAutoFit/>
          </a:bodyPr>
          <a:lstStyle/>
          <a:p>
            <a:pPr algn="l">
              <a:spcAft>
                <a:spcPts val="0"/>
              </a:spcAft>
            </a:pPr>
            <a:r>
              <a:rPr lang="en-CA" sz="1200" dirty="0">
                <a:solidFill>
                  <a:srgbClr val="000000"/>
                </a:solidFill>
                <a:latin typeface="Consolas"/>
                <a:ea typeface="ＭＳ 明朝"/>
                <a:cs typeface="Times New Roman"/>
              </a:rPr>
              <a:t>float2 </a:t>
            </a:r>
            <a:r>
              <a:rPr lang="en-CA" sz="1200" dirty="0" err="1">
                <a:solidFill>
                  <a:srgbClr val="880000"/>
                </a:solidFill>
                <a:latin typeface="Consolas"/>
                <a:ea typeface="ＭＳ 明朝"/>
                <a:cs typeface="Times New Roman"/>
              </a:rPr>
              <a:t>TexcoordToScreenPos</a:t>
            </a:r>
            <a:r>
              <a:rPr lang="en-CA" sz="1200" dirty="0">
                <a:solidFill>
                  <a:srgbClr val="000000"/>
                </a:solidFill>
                <a:latin typeface="Consolas"/>
                <a:ea typeface="ＭＳ 明朝"/>
                <a:cs typeface="Times New Roman"/>
              </a:rPr>
              <a:t>(float2 </a:t>
            </a:r>
            <a:r>
              <a:rPr lang="en-CA" sz="1200" dirty="0" err="1">
                <a:solidFill>
                  <a:srgbClr val="000080"/>
                </a:solidFill>
                <a:latin typeface="Consolas"/>
                <a:ea typeface="ＭＳ 明朝"/>
                <a:cs typeface="Times New Roman"/>
              </a:rPr>
              <a:t>inUV</a:t>
            </a:r>
            <a:r>
              <a:rPr lang="en-CA" sz="1200" dirty="0">
                <a:solidFill>
                  <a:srgbClr val="000000"/>
                </a:solidFill>
                <a:latin typeface="Consolas"/>
                <a:ea typeface="ＭＳ 明朝"/>
                <a:cs typeface="Times New Roman"/>
              </a:rPr>
              <a:t>)</a:t>
            </a:r>
            <a:endParaRPr lang="en-US" sz="1800" dirty="0">
              <a:latin typeface="Cambria"/>
              <a:ea typeface="ＭＳ 明朝"/>
              <a:cs typeface="Times New Roman"/>
            </a:endParaRPr>
          </a:p>
          <a:p>
            <a:pPr algn="l">
              <a:spcAft>
                <a:spcPts val="0"/>
              </a:spcAft>
            </a:pPr>
            <a:r>
              <a:rPr lang="en-CA" sz="1200" dirty="0">
                <a:solidFill>
                  <a:srgbClr val="000000"/>
                </a:solidFill>
                <a:latin typeface="Consolas"/>
                <a:ea typeface="ＭＳ 明朝"/>
                <a:cs typeface="Times New Roman"/>
              </a:rPr>
              <a:t>{</a:t>
            </a:r>
            <a:endParaRPr lang="en-US" sz="1800" dirty="0">
              <a:latin typeface="Cambria"/>
              <a:ea typeface="ＭＳ 明朝"/>
              <a:cs typeface="Times New Roman"/>
            </a:endParaRPr>
          </a:p>
          <a:p>
            <a:pPr algn="l">
              <a:spcAft>
                <a:spcPts val="0"/>
              </a:spcAft>
            </a:pPr>
            <a:r>
              <a:rPr lang="en-CA" sz="1200" dirty="0">
                <a:solidFill>
                  <a:srgbClr val="000000"/>
                </a:solidFill>
                <a:latin typeface="Consolas"/>
                <a:ea typeface="ＭＳ 明朝"/>
                <a:cs typeface="Times New Roman"/>
              </a:rPr>
              <a:t>       float2 </a:t>
            </a:r>
            <a:r>
              <a:rPr lang="en-CA" sz="1200" dirty="0">
                <a:solidFill>
                  <a:srgbClr val="000080"/>
                </a:solidFill>
                <a:latin typeface="Consolas"/>
                <a:ea typeface="ＭＳ 明朝"/>
                <a:cs typeface="Times New Roman"/>
              </a:rPr>
              <a:t>p</a:t>
            </a:r>
            <a:r>
              <a:rPr lang="en-CA" sz="1200" dirty="0">
                <a:solidFill>
                  <a:srgbClr val="000000"/>
                </a:solidFill>
                <a:latin typeface="Consolas"/>
                <a:ea typeface="ＭＳ 明朝"/>
                <a:cs typeface="Times New Roman"/>
              </a:rPr>
              <a:t> = </a:t>
            </a:r>
            <a:r>
              <a:rPr lang="en-CA" sz="1200" dirty="0" err="1">
                <a:solidFill>
                  <a:srgbClr val="000080"/>
                </a:solidFill>
                <a:latin typeface="Consolas"/>
                <a:ea typeface="ＭＳ 明朝"/>
                <a:cs typeface="Times New Roman"/>
              </a:rPr>
              <a:t>inUV</a:t>
            </a:r>
            <a:r>
              <a:rPr lang="en-CA" sz="1200" dirty="0">
                <a:solidFill>
                  <a:srgbClr val="000000"/>
                </a:solidFill>
                <a:latin typeface="Consolas"/>
                <a:ea typeface="ＭＳ 明朝"/>
                <a:cs typeface="Times New Roman"/>
              </a:rPr>
              <a:t>;</a:t>
            </a:r>
            <a:endParaRPr lang="en-US" sz="1800" dirty="0">
              <a:latin typeface="Cambria"/>
              <a:ea typeface="ＭＳ 明朝"/>
              <a:cs typeface="Times New Roman"/>
            </a:endParaRPr>
          </a:p>
          <a:p>
            <a:pPr algn="l">
              <a:spcAft>
                <a:spcPts val="0"/>
              </a:spcAft>
            </a:pPr>
            <a:r>
              <a:rPr lang="en-CA" sz="1200" dirty="0">
                <a:solidFill>
                  <a:srgbClr val="000000"/>
                </a:solidFill>
                <a:latin typeface="Consolas"/>
                <a:ea typeface="ＭＳ 明朝"/>
                <a:cs typeface="Times New Roman"/>
              </a:rPr>
              <a:t>       </a:t>
            </a:r>
            <a:r>
              <a:rPr lang="en-CA" sz="1200" dirty="0" err="1">
                <a:solidFill>
                  <a:srgbClr val="000080"/>
                </a:solidFill>
                <a:latin typeface="Consolas"/>
                <a:ea typeface="ＭＳ 明朝"/>
                <a:cs typeface="Times New Roman"/>
              </a:rPr>
              <a:t>p</a:t>
            </a:r>
            <a:r>
              <a:rPr lang="en-CA" sz="1200" dirty="0" err="1">
                <a:solidFill>
                  <a:srgbClr val="000000"/>
                </a:solidFill>
                <a:latin typeface="Consolas"/>
                <a:ea typeface="ＭＳ 明朝"/>
                <a:cs typeface="Times New Roman"/>
              </a:rPr>
              <a:t>.</a:t>
            </a:r>
            <a:r>
              <a:rPr lang="en-CA" sz="1200" dirty="0" err="1">
                <a:solidFill>
                  <a:srgbClr val="000080"/>
                </a:solidFill>
                <a:latin typeface="Consolas"/>
                <a:ea typeface="ＭＳ 明朝"/>
                <a:cs typeface="Times New Roman"/>
              </a:rPr>
              <a:t>x</a:t>
            </a:r>
            <a:r>
              <a:rPr lang="en-CA" sz="1200" dirty="0">
                <a:solidFill>
                  <a:srgbClr val="000000"/>
                </a:solidFill>
                <a:latin typeface="Consolas"/>
                <a:ea typeface="ＭＳ 明朝"/>
                <a:cs typeface="Times New Roman"/>
              </a:rPr>
              <a:t>          = </a:t>
            </a:r>
            <a:r>
              <a:rPr lang="en-CA" sz="1200" dirty="0" err="1">
                <a:solidFill>
                  <a:srgbClr val="000080"/>
                </a:solidFill>
                <a:latin typeface="Consolas"/>
                <a:ea typeface="ＭＳ 明朝"/>
                <a:cs typeface="Times New Roman"/>
              </a:rPr>
              <a:t>p</a:t>
            </a:r>
            <a:r>
              <a:rPr lang="en-CA" sz="1200" dirty="0" err="1">
                <a:solidFill>
                  <a:srgbClr val="000000"/>
                </a:solidFill>
                <a:latin typeface="Consolas"/>
                <a:ea typeface="ＭＳ 明朝"/>
                <a:cs typeface="Times New Roman"/>
              </a:rPr>
              <a:t>.</a:t>
            </a:r>
            <a:r>
              <a:rPr lang="en-CA" sz="1200" dirty="0" err="1">
                <a:solidFill>
                  <a:srgbClr val="000080"/>
                </a:solidFill>
                <a:latin typeface="Consolas"/>
                <a:ea typeface="ＭＳ 明朝"/>
                <a:cs typeface="Times New Roman"/>
              </a:rPr>
              <a:t>x</a:t>
            </a:r>
            <a:r>
              <a:rPr lang="en-CA" sz="1200" dirty="0">
                <a:solidFill>
                  <a:srgbClr val="000000"/>
                </a:solidFill>
                <a:latin typeface="Consolas"/>
                <a:ea typeface="ＭＳ 明朝"/>
                <a:cs typeface="Times New Roman"/>
              </a:rPr>
              <a:t> *  </a:t>
            </a:r>
            <a:r>
              <a:rPr lang="en-CA" sz="1200" dirty="0" err="1">
                <a:solidFill>
                  <a:srgbClr val="000000"/>
                </a:solidFill>
                <a:latin typeface="Consolas"/>
                <a:ea typeface="ＭＳ 明朝"/>
                <a:cs typeface="Times New Roman"/>
              </a:rPr>
              <a:t>c</a:t>
            </a:r>
            <a:r>
              <a:rPr lang="en-CA" sz="1200" dirty="0" err="1" smtClean="0">
                <a:solidFill>
                  <a:srgbClr val="000000"/>
                </a:solidFill>
                <a:latin typeface="Consolas"/>
                <a:ea typeface="ＭＳ 明朝"/>
                <a:cs typeface="Times New Roman"/>
              </a:rPr>
              <a:t>Fov.</a:t>
            </a:r>
            <a:r>
              <a:rPr lang="en-CA" sz="1200" dirty="0" err="1" smtClean="0">
                <a:solidFill>
                  <a:srgbClr val="000080"/>
                </a:solidFill>
                <a:latin typeface="Consolas"/>
                <a:ea typeface="ＭＳ 明朝"/>
                <a:cs typeface="Times New Roman"/>
              </a:rPr>
              <a:t>x</a:t>
            </a:r>
            <a:r>
              <a:rPr lang="en-CA" sz="1200" dirty="0">
                <a:solidFill>
                  <a:srgbClr val="000000"/>
                </a:solidFill>
                <a:latin typeface="Consolas"/>
                <a:ea typeface="ＭＳ 明朝"/>
                <a:cs typeface="Times New Roman"/>
              </a:rPr>
              <a:t> + </a:t>
            </a:r>
            <a:r>
              <a:rPr lang="en-CA" sz="1200" dirty="0" err="1">
                <a:solidFill>
                  <a:srgbClr val="000000"/>
                </a:solidFill>
                <a:latin typeface="Consolas"/>
                <a:ea typeface="ＭＳ 明朝"/>
                <a:cs typeface="Times New Roman"/>
              </a:rPr>
              <a:t>c</a:t>
            </a:r>
            <a:r>
              <a:rPr lang="en-CA" sz="1200" dirty="0" err="1" smtClean="0">
                <a:solidFill>
                  <a:srgbClr val="000000"/>
                </a:solidFill>
                <a:latin typeface="Consolas"/>
                <a:ea typeface="ＭＳ 明朝"/>
                <a:cs typeface="Times New Roman"/>
              </a:rPr>
              <a:t>Fov.</a:t>
            </a:r>
            <a:r>
              <a:rPr lang="en-CA" sz="1200" dirty="0" err="1" smtClean="0">
                <a:solidFill>
                  <a:srgbClr val="000080"/>
                </a:solidFill>
                <a:latin typeface="Consolas"/>
                <a:ea typeface="ＭＳ 明朝"/>
                <a:cs typeface="Times New Roman"/>
              </a:rPr>
              <a:t>z</a:t>
            </a:r>
            <a:r>
              <a:rPr lang="en-CA" sz="1200" dirty="0">
                <a:solidFill>
                  <a:srgbClr val="000000"/>
                </a:solidFill>
                <a:latin typeface="Consolas"/>
                <a:ea typeface="ＭＳ 明朝"/>
                <a:cs typeface="Times New Roman"/>
              </a:rPr>
              <a:t>;</a:t>
            </a:r>
            <a:endParaRPr lang="en-US" sz="1800" dirty="0">
              <a:latin typeface="Cambria"/>
              <a:ea typeface="ＭＳ 明朝"/>
              <a:cs typeface="Times New Roman"/>
            </a:endParaRPr>
          </a:p>
          <a:p>
            <a:pPr algn="l">
              <a:spcAft>
                <a:spcPts val="0"/>
              </a:spcAft>
            </a:pPr>
            <a:r>
              <a:rPr lang="en-CA" sz="1200" dirty="0">
                <a:solidFill>
                  <a:srgbClr val="000000"/>
                </a:solidFill>
                <a:latin typeface="Consolas"/>
                <a:ea typeface="ＭＳ 明朝"/>
                <a:cs typeface="Times New Roman"/>
              </a:rPr>
              <a:t>       </a:t>
            </a:r>
            <a:r>
              <a:rPr lang="en-CA" sz="1200" dirty="0" err="1">
                <a:solidFill>
                  <a:srgbClr val="000080"/>
                </a:solidFill>
                <a:latin typeface="Consolas"/>
                <a:ea typeface="ＭＳ 明朝"/>
                <a:cs typeface="Times New Roman"/>
              </a:rPr>
              <a:t>p</a:t>
            </a:r>
            <a:r>
              <a:rPr lang="en-CA" sz="1200" dirty="0" err="1">
                <a:solidFill>
                  <a:srgbClr val="000000"/>
                </a:solidFill>
                <a:latin typeface="Consolas"/>
                <a:ea typeface="ＭＳ 明朝"/>
                <a:cs typeface="Times New Roman"/>
              </a:rPr>
              <a:t>.</a:t>
            </a:r>
            <a:r>
              <a:rPr lang="en-CA" sz="1200" dirty="0" err="1">
                <a:solidFill>
                  <a:srgbClr val="000080"/>
                </a:solidFill>
                <a:latin typeface="Consolas"/>
                <a:ea typeface="ＭＳ 明朝"/>
                <a:cs typeface="Times New Roman"/>
              </a:rPr>
              <a:t>y</a:t>
            </a:r>
            <a:r>
              <a:rPr lang="en-CA" sz="1200" dirty="0">
                <a:solidFill>
                  <a:srgbClr val="000000"/>
                </a:solidFill>
                <a:latin typeface="Consolas"/>
                <a:ea typeface="ＭＳ 明朝"/>
                <a:cs typeface="Times New Roman"/>
              </a:rPr>
              <a:t>          = </a:t>
            </a:r>
            <a:r>
              <a:rPr lang="en-CA" sz="1200" dirty="0" err="1">
                <a:solidFill>
                  <a:srgbClr val="000080"/>
                </a:solidFill>
                <a:latin typeface="Consolas"/>
                <a:ea typeface="ＭＳ 明朝"/>
                <a:cs typeface="Times New Roman"/>
              </a:rPr>
              <a:t>p</a:t>
            </a:r>
            <a:r>
              <a:rPr lang="en-CA" sz="1200" dirty="0" err="1">
                <a:solidFill>
                  <a:srgbClr val="000000"/>
                </a:solidFill>
                <a:latin typeface="Consolas"/>
                <a:ea typeface="ＭＳ 明朝"/>
                <a:cs typeface="Times New Roman"/>
              </a:rPr>
              <a:t>.</a:t>
            </a:r>
            <a:r>
              <a:rPr lang="en-CA" sz="1200" dirty="0" err="1">
                <a:solidFill>
                  <a:srgbClr val="000080"/>
                </a:solidFill>
                <a:latin typeface="Consolas"/>
                <a:ea typeface="ＭＳ 明朝"/>
                <a:cs typeface="Times New Roman"/>
              </a:rPr>
              <a:t>y</a:t>
            </a:r>
            <a:r>
              <a:rPr lang="en-CA" sz="1200" dirty="0">
                <a:solidFill>
                  <a:srgbClr val="000000"/>
                </a:solidFill>
                <a:latin typeface="Consolas"/>
                <a:ea typeface="ＭＳ 明朝"/>
                <a:cs typeface="Times New Roman"/>
              </a:rPr>
              <a:t> *  </a:t>
            </a:r>
            <a:r>
              <a:rPr lang="en-CA" sz="1200" dirty="0" err="1">
                <a:solidFill>
                  <a:srgbClr val="000000"/>
                </a:solidFill>
                <a:latin typeface="Consolas"/>
                <a:ea typeface="ＭＳ 明朝"/>
                <a:cs typeface="Times New Roman"/>
              </a:rPr>
              <a:t>c</a:t>
            </a:r>
            <a:r>
              <a:rPr lang="en-CA" sz="1200" dirty="0" err="1" smtClean="0">
                <a:solidFill>
                  <a:srgbClr val="000000"/>
                </a:solidFill>
                <a:latin typeface="Consolas"/>
                <a:ea typeface="ＭＳ 明朝"/>
                <a:cs typeface="Times New Roman"/>
              </a:rPr>
              <a:t>Fov.</a:t>
            </a:r>
            <a:r>
              <a:rPr lang="en-CA" sz="1200" dirty="0" err="1" smtClean="0">
                <a:solidFill>
                  <a:srgbClr val="000080"/>
                </a:solidFill>
                <a:latin typeface="Consolas"/>
                <a:ea typeface="ＭＳ 明朝"/>
                <a:cs typeface="Times New Roman"/>
              </a:rPr>
              <a:t>y</a:t>
            </a:r>
            <a:r>
              <a:rPr lang="en-CA" sz="1200" dirty="0">
                <a:solidFill>
                  <a:srgbClr val="000000"/>
                </a:solidFill>
                <a:latin typeface="Consolas"/>
                <a:ea typeface="ＭＳ 明朝"/>
                <a:cs typeface="Times New Roman"/>
              </a:rPr>
              <a:t> + </a:t>
            </a:r>
            <a:r>
              <a:rPr lang="en-CA" sz="1200" dirty="0" err="1">
                <a:solidFill>
                  <a:srgbClr val="000000"/>
                </a:solidFill>
                <a:latin typeface="Consolas"/>
                <a:ea typeface="ＭＳ 明朝"/>
                <a:cs typeface="Times New Roman"/>
              </a:rPr>
              <a:t>c</a:t>
            </a:r>
            <a:r>
              <a:rPr lang="en-CA" sz="1200" dirty="0" err="1" smtClean="0">
                <a:solidFill>
                  <a:srgbClr val="000000"/>
                </a:solidFill>
                <a:latin typeface="Consolas"/>
                <a:ea typeface="ＭＳ 明朝"/>
                <a:cs typeface="Times New Roman"/>
              </a:rPr>
              <a:t>Fov.</a:t>
            </a:r>
            <a:r>
              <a:rPr lang="en-CA" sz="1200" dirty="0" err="1" smtClean="0">
                <a:solidFill>
                  <a:srgbClr val="000080"/>
                </a:solidFill>
                <a:latin typeface="Consolas"/>
                <a:ea typeface="ＭＳ 明朝"/>
                <a:cs typeface="Times New Roman"/>
              </a:rPr>
              <a:t>w</a:t>
            </a:r>
            <a:r>
              <a:rPr lang="en-CA" sz="1200" dirty="0">
                <a:solidFill>
                  <a:srgbClr val="000000"/>
                </a:solidFill>
                <a:latin typeface="Consolas"/>
                <a:ea typeface="ＭＳ 明朝"/>
                <a:cs typeface="Times New Roman"/>
              </a:rPr>
              <a:t>;</a:t>
            </a:r>
            <a:endParaRPr lang="en-US" sz="1800" dirty="0">
              <a:latin typeface="Cambria"/>
              <a:ea typeface="ＭＳ 明朝"/>
              <a:cs typeface="Times New Roman"/>
            </a:endParaRPr>
          </a:p>
          <a:p>
            <a:pPr algn="l">
              <a:spcAft>
                <a:spcPts val="0"/>
              </a:spcAft>
            </a:pPr>
            <a:r>
              <a:rPr lang="en-CA" sz="1200" dirty="0">
                <a:solidFill>
                  <a:srgbClr val="000000"/>
                </a:solidFill>
                <a:latin typeface="Consolas"/>
                <a:ea typeface="ＭＳ 明朝"/>
                <a:cs typeface="Times New Roman"/>
              </a:rPr>
              <a:t>       </a:t>
            </a:r>
            <a:r>
              <a:rPr lang="en-US" sz="1200" dirty="0">
                <a:solidFill>
                  <a:srgbClr val="0000FF"/>
                </a:solidFill>
                <a:latin typeface="Consolas"/>
                <a:ea typeface="ＭＳ 明朝"/>
                <a:cs typeface="Times New Roman"/>
              </a:rPr>
              <a:t>return</a:t>
            </a:r>
            <a:r>
              <a:rPr lang="en-US" sz="1200" dirty="0">
                <a:solidFill>
                  <a:srgbClr val="000000"/>
                </a:solidFill>
                <a:latin typeface="Consolas"/>
                <a:ea typeface="ＭＳ 明朝"/>
                <a:cs typeface="Times New Roman"/>
              </a:rPr>
              <a:t> </a:t>
            </a:r>
            <a:r>
              <a:rPr lang="en-US" sz="1200" dirty="0">
                <a:solidFill>
                  <a:srgbClr val="000080"/>
                </a:solidFill>
                <a:latin typeface="Consolas"/>
                <a:ea typeface="ＭＳ 明朝"/>
                <a:cs typeface="Times New Roman"/>
              </a:rPr>
              <a:t>p</a:t>
            </a:r>
            <a:r>
              <a:rPr lang="en-US" sz="1200" dirty="0">
                <a:solidFill>
                  <a:srgbClr val="000000"/>
                </a:solidFill>
                <a:latin typeface="Consolas"/>
                <a:ea typeface="ＭＳ 明朝"/>
                <a:cs typeface="Times New Roman"/>
              </a:rPr>
              <a:t>;</a:t>
            </a:r>
            <a:endParaRPr lang="en-US" sz="1800" dirty="0">
              <a:latin typeface="Cambria"/>
              <a:ea typeface="ＭＳ 明朝"/>
              <a:cs typeface="Times New Roman"/>
            </a:endParaRPr>
          </a:p>
          <a:p>
            <a:pPr algn="l">
              <a:spcAft>
                <a:spcPts val="0"/>
              </a:spcAft>
            </a:pPr>
            <a:r>
              <a:rPr lang="en-US" sz="1200" dirty="0" smtClean="0">
                <a:solidFill>
                  <a:srgbClr val="000000"/>
                </a:solidFill>
                <a:latin typeface="Consolas"/>
                <a:ea typeface="ＭＳ 明朝"/>
                <a:cs typeface="Times New Roman"/>
              </a:rPr>
              <a:t>}</a:t>
            </a:r>
            <a:endParaRPr lang="en-US" sz="1800" dirty="0">
              <a:latin typeface="Cambria"/>
              <a:ea typeface="ＭＳ 明朝"/>
              <a:cs typeface="Times New Roman"/>
            </a:endParaRPr>
          </a:p>
        </p:txBody>
      </p:sp>
      <p:sp>
        <p:nvSpPr>
          <p:cNvPr id="12" name="Rectangle 11"/>
          <p:cNvSpPr/>
          <p:nvPr/>
        </p:nvSpPr>
        <p:spPr>
          <a:xfrm>
            <a:off x="304800" y="3486150"/>
            <a:ext cx="3810000" cy="461665"/>
          </a:xfrm>
          <a:prstGeom prst="rect">
            <a:avLst/>
          </a:prstGeom>
          <a:ln>
            <a:solidFill>
              <a:schemeClr val="bg1"/>
            </a:solidFill>
          </a:ln>
        </p:spPr>
        <p:txBody>
          <a:bodyPr wrap="square">
            <a:spAutoFit/>
          </a:bodyPr>
          <a:lstStyle/>
          <a:p>
            <a:pPr lvl="0" algn="l">
              <a:spcAft>
                <a:spcPts val="0"/>
              </a:spcAft>
            </a:pPr>
            <a:r>
              <a:rPr lang="en-US" sz="1200" dirty="0">
                <a:solidFill>
                  <a:srgbClr val="000000"/>
                </a:solidFill>
                <a:latin typeface="Consolas"/>
                <a:ea typeface="ＭＳ 明朝"/>
                <a:cs typeface="Times New Roman"/>
              </a:rPr>
              <a:t>v_mad_f32     </a:t>
            </a:r>
            <a:r>
              <a:rPr lang="en-US" sz="1200" dirty="0">
                <a:solidFill>
                  <a:srgbClr val="000080"/>
                </a:solidFill>
                <a:latin typeface="Consolas"/>
                <a:ea typeface="ＭＳ 明朝"/>
                <a:cs typeface="Times New Roman"/>
              </a:rPr>
              <a:t>v0</a:t>
            </a:r>
            <a:r>
              <a:rPr lang="en-US" sz="1200" dirty="0">
                <a:solidFill>
                  <a:srgbClr val="000000"/>
                </a:solidFill>
                <a:latin typeface="Consolas"/>
                <a:ea typeface="ＭＳ 明朝"/>
                <a:cs typeface="Times New Roman"/>
              </a:rPr>
              <a:t>, </a:t>
            </a:r>
            <a:r>
              <a:rPr lang="en-US" sz="1200" dirty="0">
                <a:solidFill>
                  <a:srgbClr val="000080"/>
                </a:solidFill>
                <a:latin typeface="Consolas"/>
                <a:ea typeface="ＭＳ 明朝"/>
                <a:cs typeface="Times New Roman"/>
              </a:rPr>
              <a:t>v0</a:t>
            </a:r>
            <a:r>
              <a:rPr lang="en-US" sz="1200" dirty="0">
                <a:solidFill>
                  <a:srgbClr val="000000"/>
                </a:solidFill>
                <a:latin typeface="Consolas"/>
                <a:ea typeface="ＭＳ 明朝"/>
                <a:cs typeface="Times New Roman"/>
              </a:rPr>
              <a:t>, 2.0, -1.0</a:t>
            </a:r>
            <a:endParaRPr lang="en-US" sz="1800" dirty="0">
              <a:solidFill>
                <a:srgbClr val="FFFFFF"/>
              </a:solidFill>
              <a:latin typeface="Cambria"/>
              <a:ea typeface="ＭＳ 明朝"/>
              <a:cs typeface="Times New Roman"/>
            </a:endParaRPr>
          </a:p>
          <a:p>
            <a:pPr lvl="0" algn="l">
              <a:spcAft>
                <a:spcPts val="0"/>
              </a:spcAft>
            </a:pPr>
            <a:r>
              <a:rPr lang="en-US" sz="1200" dirty="0">
                <a:solidFill>
                  <a:srgbClr val="000000"/>
                </a:solidFill>
                <a:latin typeface="Consolas"/>
                <a:ea typeface="ＭＳ 明朝"/>
                <a:cs typeface="Times New Roman"/>
              </a:rPr>
              <a:t>v_mad_f32     v1, v1, -2.0, 1.0</a:t>
            </a:r>
            <a:endParaRPr lang="en-US" sz="1800" dirty="0">
              <a:solidFill>
                <a:srgbClr val="FFFFFF"/>
              </a:solidFill>
              <a:latin typeface="Cambria"/>
              <a:ea typeface="ＭＳ 明朝"/>
              <a:cs typeface="Times New Roman"/>
            </a:endParaRPr>
          </a:p>
        </p:txBody>
      </p:sp>
      <p:sp>
        <p:nvSpPr>
          <p:cNvPr id="13" name="Rectangle 12"/>
          <p:cNvSpPr/>
          <p:nvPr/>
        </p:nvSpPr>
        <p:spPr>
          <a:xfrm>
            <a:off x="4572000" y="3486150"/>
            <a:ext cx="4267200" cy="1384995"/>
          </a:xfrm>
          <a:prstGeom prst="rect">
            <a:avLst/>
          </a:prstGeom>
          <a:ln>
            <a:solidFill>
              <a:schemeClr val="bg1"/>
            </a:solidFill>
          </a:ln>
        </p:spPr>
        <p:txBody>
          <a:bodyPr wrap="square">
            <a:spAutoFit/>
          </a:bodyPr>
          <a:lstStyle/>
          <a:p>
            <a:pPr lvl="0" algn="l">
              <a:spcAft>
                <a:spcPts val="0"/>
              </a:spcAft>
            </a:pPr>
            <a:r>
              <a:rPr lang="en-CA" sz="1200" dirty="0">
                <a:solidFill>
                  <a:srgbClr val="000000"/>
                </a:solidFill>
                <a:latin typeface="Consolas"/>
                <a:ea typeface="ＭＳ 明朝"/>
                <a:cs typeface="Times New Roman"/>
              </a:rPr>
              <a:t>s_buffer_load_dwordx4 </a:t>
            </a:r>
            <a:r>
              <a:rPr lang="en-CA" sz="1200" dirty="0">
                <a:solidFill>
                  <a:srgbClr val="000080"/>
                </a:solidFill>
                <a:latin typeface="Consolas"/>
                <a:ea typeface="ＭＳ 明朝"/>
                <a:cs typeface="Times New Roman"/>
              </a:rPr>
              <a:t>s</a:t>
            </a:r>
            <a:r>
              <a:rPr lang="en-CA" sz="1200" dirty="0">
                <a:solidFill>
                  <a:srgbClr val="000000"/>
                </a:solidFill>
                <a:latin typeface="Consolas"/>
                <a:ea typeface="ＭＳ 明朝"/>
                <a:cs typeface="Times New Roman"/>
              </a:rPr>
              <a:t>[0:3], </a:t>
            </a:r>
            <a:r>
              <a:rPr lang="en-CA" sz="1200" dirty="0">
                <a:solidFill>
                  <a:srgbClr val="000080"/>
                </a:solidFill>
                <a:latin typeface="Consolas"/>
                <a:ea typeface="ＭＳ 明朝"/>
                <a:cs typeface="Times New Roman"/>
              </a:rPr>
              <a:t>s</a:t>
            </a:r>
            <a:r>
              <a:rPr lang="en-CA" sz="1200" dirty="0">
                <a:solidFill>
                  <a:srgbClr val="000000"/>
                </a:solidFill>
                <a:latin typeface="Consolas"/>
                <a:ea typeface="ＭＳ 明朝"/>
                <a:cs typeface="Times New Roman"/>
              </a:rPr>
              <a:t>[12:15], 0x08</a:t>
            </a:r>
            <a:endParaRPr lang="en-US" sz="1800" dirty="0">
              <a:solidFill>
                <a:srgbClr val="FFFFFF"/>
              </a:solidFill>
              <a:latin typeface="Cambria"/>
              <a:ea typeface="ＭＳ 明朝"/>
              <a:cs typeface="Times New Roman"/>
            </a:endParaRPr>
          </a:p>
          <a:p>
            <a:pPr lvl="0" algn="l">
              <a:spcAft>
                <a:spcPts val="0"/>
              </a:spcAft>
            </a:pPr>
            <a:r>
              <a:rPr lang="en-CA" sz="1200" dirty="0" err="1">
                <a:solidFill>
                  <a:srgbClr val="000000"/>
                </a:solidFill>
                <a:latin typeface="Consolas"/>
                <a:ea typeface="ＭＳ 明朝"/>
                <a:cs typeface="Times New Roman"/>
              </a:rPr>
              <a:t>s_waitcnt</a:t>
            </a:r>
            <a:r>
              <a:rPr lang="en-CA" sz="1200" dirty="0">
                <a:solidFill>
                  <a:srgbClr val="000000"/>
                </a:solidFill>
                <a:latin typeface="Consolas"/>
                <a:ea typeface="ＭＳ 明朝"/>
                <a:cs typeface="Times New Roman"/>
              </a:rPr>
              <a:t>     </a:t>
            </a:r>
            <a:r>
              <a:rPr lang="en-CA" sz="1200" dirty="0" err="1">
                <a:solidFill>
                  <a:srgbClr val="000000"/>
                </a:solidFill>
                <a:latin typeface="Consolas"/>
                <a:ea typeface="ＭＳ 明朝"/>
                <a:cs typeface="Times New Roman"/>
              </a:rPr>
              <a:t>lgkmcnt</a:t>
            </a:r>
            <a:r>
              <a:rPr lang="en-CA" sz="1200" dirty="0">
                <a:solidFill>
                  <a:srgbClr val="000000"/>
                </a:solidFill>
                <a:latin typeface="Consolas"/>
                <a:ea typeface="ＭＳ 明朝"/>
                <a:cs typeface="Times New Roman"/>
              </a:rPr>
              <a:t>(0)</a:t>
            </a:r>
            <a:endParaRPr lang="en-US" sz="1800" dirty="0">
              <a:solidFill>
                <a:srgbClr val="FFFFFF"/>
              </a:solidFill>
              <a:latin typeface="Cambria"/>
              <a:ea typeface="ＭＳ 明朝"/>
              <a:cs typeface="Times New Roman"/>
            </a:endParaRPr>
          </a:p>
          <a:p>
            <a:pPr lvl="0" algn="l">
              <a:spcAft>
                <a:spcPts val="0"/>
              </a:spcAft>
            </a:pPr>
            <a:r>
              <a:rPr lang="en-CA" sz="1200" dirty="0">
                <a:solidFill>
                  <a:srgbClr val="000000"/>
                </a:solidFill>
                <a:latin typeface="Consolas"/>
                <a:ea typeface="ＭＳ 明朝"/>
                <a:cs typeface="Times New Roman"/>
              </a:rPr>
              <a:t>v_mov_b32     </a:t>
            </a:r>
            <a:r>
              <a:rPr lang="en-CA" sz="1200" dirty="0">
                <a:solidFill>
                  <a:srgbClr val="000080"/>
                </a:solidFill>
                <a:latin typeface="Consolas"/>
                <a:ea typeface="ＭＳ 明朝"/>
                <a:cs typeface="Times New Roman"/>
              </a:rPr>
              <a:t>v2</a:t>
            </a:r>
            <a:r>
              <a:rPr lang="en-CA" sz="1200" dirty="0">
                <a:solidFill>
                  <a:srgbClr val="000000"/>
                </a:solidFill>
                <a:latin typeface="Consolas"/>
                <a:ea typeface="ＭＳ 明朝"/>
                <a:cs typeface="Times New Roman"/>
              </a:rPr>
              <a:t>, s2</a:t>
            </a:r>
            <a:endParaRPr lang="en-US" sz="1800" dirty="0">
              <a:solidFill>
                <a:srgbClr val="FFFFFF"/>
              </a:solidFill>
              <a:latin typeface="Cambria"/>
              <a:ea typeface="ＭＳ 明朝"/>
              <a:cs typeface="Times New Roman"/>
            </a:endParaRPr>
          </a:p>
          <a:p>
            <a:pPr lvl="0" algn="l">
              <a:spcAft>
                <a:spcPts val="0"/>
              </a:spcAft>
            </a:pPr>
            <a:r>
              <a:rPr lang="en-CA" sz="1200" dirty="0">
                <a:solidFill>
                  <a:srgbClr val="000000"/>
                </a:solidFill>
                <a:latin typeface="Consolas"/>
                <a:ea typeface="ＭＳ 明朝"/>
                <a:cs typeface="Times New Roman"/>
              </a:rPr>
              <a:t>v_mov_b32     </a:t>
            </a:r>
            <a:r>
              <a:rPr lang="en-CA" sz="1200" dirty="0">
                <a:solidFill>
                  <a:srgbClr val="000080"/>
                </a:solidFill>
                <a:latin typeface="Consolas"/>
                <a:ea typeface="ＭＳ 明朝"/>
                <a:cs typeface="Times New Roman"/>
              </a:rPr>
              <a:t>v3</a:t>
            </a:r>
            <a:r>
              <a:rPr lang="en-CA" sz="1200" dirty="0">
                <a:solidFill>
                  <a:srgbClr val="000000"/>
                </a:solidFill>
                <a:latin typeface="Consolas"/>
                <a:ea typeface="ＭＳ 明朝"/>
                <a:cs typeface="Times New Roman"/>
              </a:rPr>
              <a:t>, s3</a:t>
            </a:r>
            <a:endParaRPr lang="en-US" sz="1800" dirty="0">
              <a:solidFill>
                <a:srgbClr val="FFFFFF"/>
              </a:solidFill>
              <a:latin typeface="Cambria"/>
              <a:ea typeface="ＭＳ 明朝"/>
              <a:cs typeface="Times New Roman"/>
            </a:endParaRPr>
          </a:p>
          <a:p>
            <a:pPr lvl="0" algn="l">
              <a:spcAft>
                <a:spcPts val="0"/>
              </a:spcAft>
            </a:pPr>
            <a:r>
              <a:rPr lang="en-CA" sz="1200" dirty="0" err="1">
                <a:solidFill>
                  <a:srgbClr val="000000"/>
                </a:solidFill>
                <a:latin typeface="Consolas"/>
                <a:ea typeface="ＭＳ 明朝"/>
                <a:cs typeface="Times New Roman"/>
              </a:rPr>
              <a:t>s_waitcnt</a:t>
            </a:r>
            <a:r>
              <a:rPr lang="en-CA" sz="1200" dirty="0">
                <a:solidFill>
                  <a:srgbClr val="000000"/>
                </a:solidFill>
                <a:latin typeface="Consolas"/>
                <a:ea typeface="ＭＳ 明朝"/>
                <a:cs typeface="Times New Roman"/>
              </a:rPr>
              <a:t>     </a:t>
            </a:r>
            <a:r>
              <a:rPr lang="en-CA" sz="1200" dirty="0" err="1">
                <a:solidFill>
                  <a:srgbClr val="000000"/>
                </a:solidFill>
                <a:latin typeface="Consolas"/>
                <a:ea typeface="ＭＳ 明朝"/>
                <a:cs typeface="Times New Roman"/>
              </a:rPr>
              <a:t>vmcnt</a:t>
            </a:r>
            <a:r>
              <a:rPr lang="en-CA" sz="1200" dirty="0">
                <a:solidFill>
                  <a:srgbClr val="000000"/>
                </a:solidFill>
                <a:latin typeface="Consolas"/>
                <a:ea typeface="ＭＳ 明朝"/>
                <a:cs typeface="Times New Roman"/>
              </a:rPr>
              <a:t>(0) &amp; </a:t>
            </a:r>
            <a:r>
              <a:rPr lang="en-CA" sz="1200" dirty="0" err="1">
                <a:solidFill>
                  <a:srgbClr val="000000"/>
                </a:solidFill>
                <a:latin typeface="Consolas"/>
                <a:ea typeface="ＭＳ 明朝"/>
                <a:cs typeface="Times New Roman"/>
              </a:rPr>
              <a:t>lgkmcnt</a:t>
            </a:r>
            <a:r>
              <a:rPr lang="en-CA" sz="1200" dirty="0">
                <a:solidFill>
                  <a:srgbClr val="000000"/>
                </a:solidFill>
                <a:latin typeface="Consolas"/>
                <a:ea typeface="ＭＳ 明朝"/>
                <a:cs typeface="Times New Roman"/>
              </a:rPr>
              <a:t>(15)</a:t>
            </a:r>
            <a:endParaRPr lang="en-US" sz="1800" dirty="0">
              <a:solidFill>
                <a:srgbClr val="FFFFFF"/>
              </a:solidFill>
              <a:latin typeface="Cambria"/>
              <a:ea typeface="ＭＳ 明朝"/>
              <a:cs typeface="Times New Roman"/>
            </a:endParaRPr>
          </a:p>
          <a:p>
            <a:pPr lvl="0" algn="l">
              <a:spcAft>
                <a:spcPts val="0"/>
              </a:spcAft>
            </a:pPr>
            <a:r>
              <a:rPr lang="en-US" sz="1200" dirty="0">
                <a:solidFill>
                  <a:srgbClr val="000000"/>
                </a:solidFill>
                <a:latin typeface="Consolas"/>
                <a:ea typeface="ＭＳ 明朝"/>
                <a:cs typeface="Times New Roman"/>
              </a:rPr>
              <a:t>v_mac_f32     </a:t>
            </a:r>
            <a:r>
              <a:rPr lang="en-US" sz="1200" dirty="0">
                <a:solidFill>
                  <a:srgbClr val="000080"/>
                </a:solidFill>
                <a:latin typeface="Consolas"/>
                <a:ea typeface="ＭＳ 明朝"/>
                <a:cs typeface="Times New Roman"/>
              </a:rPr>
              <a:t>v2</a:t>
            </a:r>
            <a:r>
              <a:rPr lang="en-US" sz="1200" dirty="0">
                <a:solidFill>
                  <a:srgbClr val="000000"/>
                </a:solidFill>
                <a:latin typeface="Consolas"/>
                <a:ea typeface="ＭＳ 明朝"/>
                <a:cs typeface="Times New Roman"/>
              </a:rPr>
              <a:t>, </a:t>
            </a:r>
            <a:r>
              <a:rPr lang="en-US" sz="1200" dirty="0">
                <a:solidFill>
                  <a:srgbClr val="000080"/>
                </a:solidFill>
                <a:latin typeface="Consolas"/>
                <a:ea typeface="ＭＳ 明朝"/>
                <a:cs typeface="Times New Roman"/>
              </a:rPr>
              <a:t>s0</a:t>
            </a:r>
            <a:r>
              <a:rPr lang="en-US" sz="1200" dirty="0">
                <a:solidFill>
                  <a:srgbClr val="000000"/>
                </a:solidFill>
                <a:latin typeface="Consolas"/>
                <a:ea typeface="ＭＳ 明朝"/>
                <a:cs typeface="Times New Roman"/>
              </a:rPr>
              <a:t>, v0</a:t>
            </a:r>
            <a:endParaRPr lang="en-US" sz="1800" dirty="0">
              <a:solidFill>
                <a:srgbClr val="FFFFFF"/>
              </a:solidFill>
              <a:latin typeface="Cambria"/>
              <a:ea typeface="ＭＳ 明朝"/>
              <a:cs typeface="Times New Roman"/>
            </a:endParaRPr>
          </a:p>
          <a:p>
            <a:pPr lvl="0" algn="l">
              <a:spcAft>
                <a:spcPts val="0"/>
              </a:spcAft>
            </a:pPr>
            <a:r>
              <a:rPr lang="en-US" sz="1200" dirty="0">
                <a:solidFill>
                  <a:srgbClr val="000000"/>
                </a:solidFill>
                <a:latin typeface="Consolas"/>
                <a:ea typeface="ＭＳ 明朝"/>
                <a:cs typeface="Times New Roman"/>
              </a:rPr>
              <a:t>v_mac_f32     </a:t>
            </a:r>
            <a:r>
              <a:rPr lang="en-US" sz="1200" dirty="0">
                <a:solidFill>
                  <a:srgbClr val="000080"/>
                </a:solidFill>
                <a:latin typeface="Consolas"/>
                <a:ea typeface="ＭＳ 明朝"/>
                <a:cs typeface="Times New Roman"/>
              </a:rPr>
              <a:t>v3</a:t>
            </a:r>
            <a:r>
              <a:rPr lang="en-US" sz="1200" dirty="0">
                <a:solidFill>
                  <a:srgbClr val="000000"/>
                </a:solidFill>
                <a:latin typeface="Consolas"/>
                <a:ea typeface="ＭＳ 明朝"/>
                <a:cs typeface="Times New Roman"/>
              </a:rPr>
              <a:t>, </a:t>
            </a:r>
            <a:r>
              <a:rPr lang="en-US" sz="1200" dirty="0">
                <a:solidFill>
                  <a:srgbClr val="000080"/>
                </a:solidFill>
                <a:latin typeface="Consolas"/>
                <a:ea typeface="ＭＳ 明朝"/>
                <a:cs typeface="Times New Roman"/>
              </a:rPr>
              <a:t>s1</a:t>
            </a:r>
            <a:r>
              <a:rPr lang="en-US" sz="1200" dirty="0">
                <a:solidFill>
                  <a:srgbClr val="000000"/>
                </a:solidFill>
                <a:latin typeface="Consolas"/>
                <a:ea typeface="ＭＳ 明朝"/>
                <a:cs typeface="Times New Roman"/>
              </a:rPr>
              <a:t>, v1</a:t>
            </a:r>
            <a:endParaRPr lang="en-US" sz="1800" dirty="0">
              <a:solidFill>
                <a:srgbClr val="FFFFFF"/>
              </a:solidFill>
              <a:latin typeface="Cambria"/>
              <a:ea typeface="ＭＳ 明朝"/>
              <a:cs typeface="Times New Roman"/>
            </a:endParaRPr>
          </a:p>
        </p:txBody>
      </p:sp>
      <p:sp>
        <p:nvSpPr>
          <p:cNvPr id="14" name="Rectangle 13"/>
          <p:cNvSpPr/>
          <p:nvPr/>
        </p:nvSpPr>
        <p:spPr>
          <a:xfrm>
            <a:off x="304800" y="666750"/>
            <a:ext cx="8610600" cy="1126462"/>
          </a:xfrm>
          <a:prstGeom prst="rect">
            <a:avLst/>
          </a:prstGeom>
        </p:spPr>
        <p:txBody>
          <a:bodyPr wrap="square">
            <a:spAutoFit/>
          </a:bodyPr>
          <a:lstStyle/>
          <a:p>
            <a:pPr lvl="0" indent="-274320" algn="l" eaLnBrk="0" hangingPunct="0">
              <a:spcBef>
                <a:spcPct val="20000"/>
              </a:spcBef>
              <a:buClr>
                <a:srgbClr val="000000"/>
              </a:buClr>
              <a:buSzPct val="75000"/>
              <a:buFont typeface="Verdana" pitchFamily="34" charset="0"/>
              <a:buChar char="●"/>
            </a:pPr>
            <a:r>
              <a:rPr kumimoji="0" lang="en-US" kern="0" dirty="0">
                <a:solidFill>
                  <a:srgbClr val="000000"/>
                </a:solidFill>
                <a:latin typeface="Verdana"/>
                <a:ea typeface="ヒラギノ角ゴ Pro W3" pitchFamily="80" charset="-128"/>
                <a:cs typeface="ヒラギノ角ゴ Pro W3" pitchFamily="80" charset="-128"/>
              </a:rPr>
              <a:t>Use </a:t>
            </a:r>
            <a:r>
              <a:rPr kumimoji="0" lang="en-US" kern="0" dirty="0" smtClean="0">
                <a:solidFill>
                  <a:srgbClr val="000000"/>
                </a:solidFill>
                <a:latin typeface="Verdana"/>
                <a:ea typeface="ヒラギノ角ゴ Pro W3" pitchFamily="80" charset="-128"/>
                <a:cs typeface="ヒラギノ角ゴ Pro W3" pitchFamily="80" charset="-128"/>
              </a:rPr>
              <a:t>“simple” numerical </a:t>
            </a:r>
            <a:r>
              <a:rPr kumimoji="0" lang="en-US" kern="0" dirty="0">
                <a:solidFill>
                  <a:srgbClr val="000000"/>
                </a:solidFill>
                <a:latin typeface="Verdana"/>
                <a:ea typeface="ヒラギノ角ゴ Pro W3" pitchFamily="80" charset="-128"/>
                <a:cs typeface="ヒラギノ角ゴ Pro W3" pitchFamily="80" charset="-128"/>
              </a:rPr>
              <a:t>values instead of uniforms</a:t>
            </a:r>
          </a:p>
          <a:p>
            <a:pPr marL="742950" lvl="1" indent="-285750" algn="l" eaLnBrk="0" hangingPunct="0">
              <a:spcBef>
                <a:spcPct val="20000"/>
              </a:spcBef>
              <a:buClr>
                <a:srgbClr val="000000"/>
              </a:buClr>
              <a:buSzPct val="75000"/>
              <a:buFont typeface="Verdana" pitchFamily="34" charset="0"/>
              <a:buChar char="●"/>
            </a:pPr>
            <a:r>
              <a:rPr kumimoji="0" lang="en-US" sz="1800" kern="0" dirty="0">
                <a:solidFill>
                  <a:srgbClr val="000000"/>
                </a:solidFill>
                <a:latin typeface="Verdana"/>
                <a:ea typeface="ヒラギノ角ゴ Pro W3" pitchFamily="45" charset="-128"/>
              </a:rPr>
              <a:t>Uniforms get loaded to scalar and then vector register</a:t>
            </a:r>
          </a:p>
          <a:p>
            <a:pPr marL="742950" lvl="1" indent="-285750" algn="l" eaLnBrk="0" hangingPunct="0">
              <a:spcBef>
                <a:spcPct val="20000"/>
              </a:spcBef>
              <a:buClr>
                <a:srgbClr val="000000"/>
              </a:buClr>
              <a:buSzPct val="75000"/>
              <a:buFont typeface="Verdana" pitchFamily="34" charset="0"/>
              <a:buChar char="●"/>
            </a:pPr>
            <a:r>
              <a:rPr kumimoji="0" lang="en-US" sz="1800" kern="0" dirty="0">
                <a:solidFill>
                  <a:srgbClr val="000000"/>
                </a:solidFill>
                <a:latin typeface="Verdana"/>
                <a:ea typeface="ヒラギノ角ゴ Pro W3" pitchFamily="45" charset="-128"/>
              </a:rPr>
              <a:t>Instructions can use constants like 1, -1, 2 directly!</a:t>
            </a:r>
          </a:p>
        </p:txBody>
      </p:sp>
    </p:spTree>
    <p:extLst>
      <p:ext uri="{BB962C8B-B14F-4D97-AF65-F5344CB8AC3E}">
        <p14:creationId xmlns:p14="http://schemas.microsoft.com/office/powerpoint/2010/main" val="541040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66750"/>
            <a:ext cx="8077200" cy="781050"/>
          </a:xfrm>
        </p:spPr>
        <p:txBody>
          <a:bodyPr/>
          <a:lstStyle/>
          <a:p>
            <a:r>
              <a:rPr lang="en-US" sz="2800" dirty="0" smtClean="0"/>
              <a:t>HLSL Optimizations</a:t>
            </a:r>
            <a:endParaRPr lang="en-US" sz="2800" dirty="0"/>
          </a:p>
        </p:txBody>
      </p:sp>
      <p:sp>
        <p:nvSpPr>
          <p:cNvPr id="3" name="Content Placeholder 2"/>
          <p:cNvSpPr>
            <a:spLocks noGrp="1"/>
          </p:cNvSpPr>
          <p:nvPr>
            <p:ph sz="quarter" idx="10"/>
          </p:nvPr>
        </p:nvSpPr>
        <p:spPr>
          <a:xfrm>
            <a:off x="304800" y="1428750"/>
            <a:ext cx="8610600" cy="1905000"/>
          </a:xfrm>
        </p:spPr>
        <p:txBody>
          <a:bodyPr/>
          <a:lstStyle/>
          <a:p>
            <a:pPr lvl="0"/>
            <a:r>
              <a:rPr lang="en-US" sz="2400" dirty="0"/>
              <a:t>Unroll partially/manually</a:t>
            </a:r>
          </a:p>
          <a:p>
            <a:pPr lvl="1"/>
            <a:r>
              <a:rPr lang="en-US" sz="1800" dirty="0"/>
              <a:t>Sometimes better to [loop] than [unroll]</a:t>
            </a:r>
          </a:p>
          <a:p>
            <a:pPr lvl="1"/>
            <a:r>
              <a:rPr lang="en-US" sz="1800" dirty="0" smtClean="0"/>
              <a:t>Still, batch/group 4 memory/texture </a:t>
            </a:r>
            <a:r>
              <a:rPr lang="en-US" sz="1800" dirty="0"/>
              <a:t>reads together</a:t>
            </a:r>
          </a:p>
          <a:p>
            <a:pPr lvl="0"/>
            <a:r>
              <a:rPr lang="en-US" sz="2400" dirty="0"/>
              <a:t>Float4 operations </a:t>
            </a:r>
            <a:r>
              <a:rPr lang="en-US" sz="2400" dirty="0" smtClean="0"/>
              <a:t>can be suboptimal</a:t>
            </a:r>
            <a:endParaRPr lang="en-US" sz="2400" dirty="0"/>
          </a:p>
          <a:p>
            <a:pPr lvl="1"/>
            <a:r>
              <a:rPr lang="en-US" sz="1800" dirty="0" smtClean="0"/>
              <a:t>Use 4 vector registers and 4 operations!</a:t>
            </a:r>
          </a:p>
          <a:p>
            <a:pPr lvl="1"/>
            <a:r>
              <a:rPr lang="en-US" sz="1800" dirty="0" smtClean="0"/>
              <a:t>Check </a:t>
            </a:r>
            <a:r>
              <a:rPr lang="en-US" sz="1800" dirty="0"/>
              <a:t>which variables really need float4, avoid unnecessary work</a:t>
            </a:r>
          </a:p>
          <a:p>
            <a:pPr lvl="1"/>
            <a:r>
              <a:rPr lang="en-US" sz="1800" dirty="0"/>
              <a:t>Especially if you know that alpha channel is not </a:t>
            </a:r>
            <a:r>
              <a:rPr lang="en-US" sz="1800" dirty="0" smtClean="0"/>
              <a:t>used</a:t>
            </a:r>
          </a:p>
          <a:p>
            <a:pPr lvl="1"/>
            <a:r>
              <a:rPr lang="en-US" sz="1800" dirty="0" smtClean="0"/>
              <a:t>Check if you need 4x4 or 4x3 transform matrices!</a:t>
            </a:r>
            <a:endParaRPr lang="en-US" sz="1800" dirty="0"/>
          </a:p>
        </p:txBody>
      </p:sp>
    </p:spTree>
    <p:extLst>
      <p:ext uri="{BB962C8B-B14F-4D97-AF65-F5344CB8AC3E}">
        <p14:creationId xmlns:p14="http://schemas.microsoft.com/office/powerpoint/2010/main" val="2361829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GCN Summary</a:t>
            </a:r>
            <a:endParaRPr lang="en-US" dirty="0"/>
          </a:p>
        </p:txBody>
      </p:sp>
      <p:sp>
        <p:nvSpPr>
          <p:cNvPr id="3" name="Content Placeholder 2"/>
          <p:cNvSpPr>
            <a:spLocks noGrp="1"/>
          </p:cNvSpPr>
          <p:nvPr>
            <p:ph sz="quarter" idx="10"/>
          </p:nvPr>
        </p:nvSpPr>
        <p:spPr/>
        <p:txBody>
          <a:bodyPr/>
          <a:lstStyle/>
          <a:p>
            <a:r>
              <a:rPr lang="en-US" sz="2400" dirty="0" smtClean="0"/>
              <a:t>Very powerful and efficient architecture</a:t>
            </a:r>
          </a:p>
          <a:p>
            <a:r>
              <a:rPr lang="en-US" sz="2400" dirty="0" smtClean="0"/>
              <a:t>But you need to understand it…</a:t>
            </a:r>
          </a:p>
          <a:p>
            <a:r>
              <a:rPr lang="en-US" sz="2400" dirty="0" smtClean="0"/>
              <a:t>…and think very low level!</a:t>
            </a:r>
          </a:p>
          <a:p>
            <a:r>
              <a:rPr lang="en-US" sz="2400" dirty="0"/>
              <a:t>A</a:t>
            </a:r>
            <a:r>
              <a:rPr lang="en-US" sz="2400" dirty="0" smtClean="0"/>
              <a:t>nalyze your final ISA assembly constantly</a:t>
            </a:r>
          </a:p>
          <a:p>
            <a:r>
              <a:rPr lang="en-US" sz="2400" dirty="0" smtClean="0"/>
              <a:t>Great tools available to help you</a:t>
            </a:r>
          </a:p>
          <a:p>
            <a:r>
              <a:rPr lang="en-US" sz="2400" dirty="0" smtClean="0"/>
              <a:t>Potential speed-up factors of 2-10x with exactly same algorithm!</a:t>
            </a:r>
            <a:endParaRPr lang="en-US" sz="2400" dirty="0"/>
          </a:p>
        </p:txBody>
      </p:sp>
    </p:spTree>
    <p:extLst>
      <p:ext uri="{BB962C8B-B14F-4D97-AF65-F5344CB8AC3E}">
        <p14:creationId xmlns:p14="http://schemas.microsoft.com/office/powerpoint/2010/main" val="658886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fade">
                                      <p:cBhvr>
                                        <p:cTn id="15" dur="500"/>
                                        <p:tgtEl>
                                          <p:spTgt spid="3">
                                            <p:txEl>
                                              <p:pRg st="4" end="4"/>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fade">
                                      <p:cBhvr>
                                        <p:cTn id="2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819150"/>
            <a:ext cx="8077200" cy="781050"/>
          </a:xfrm>
        </p:spPr>
        <p:txBody>
          <a:bodyPr/>
          <a:lstStyle/>
          <a:p>
            <a:r>
              <a:rPr lang="en-US" sz="3200" dirty="0" smtClean="0"/>
              <a:t>Credits – AC4 rendering team</a:t>
            </a:r>
            <a:endParaRPr lang="en-US" sz="2800" dirty="0"/>
          </a:p>
        </p:txBody>
      </p:sp>
      <p:graphicFrame>
        <p:nvGraphicFramePr>
          <p:cNvPr id="5" name="Table 4"/>
          <p:cNvGraphicFramePr>
            <a:graphicFrameLocks noGrp="1"/>
          </p:cNvGraphicFramePr>
          <p:nvPr>
            <p:extLst>
              <p:ext uri="{D42A27DB-BD31-4B8C-83A1-F6EECF244321}">
                <p14:modId xmlns:p14="http://schemas.microsoft.com/office/powerpoint/2010/main" val="1691382672"/>
              </p:ext>
            </p:extLst>
          </p:nvPr>
        </p:nvGraphicFramePr>
        <p:xfrm>
          <a:off x="1295400" y="1657350"/>
          <a:ext cx="6248400" cy="2667000"/>
        </p:xfrm>
        <a:graphic>
          <a:graphicData uri="http://schemas.openxmlformats.org/drawingml/2006/table">
            <a:tbl>
              <a:tblPr bandRow="1">
                <a:tableStyleId>{5C22544A-7EE6-4342-B048-85BDC9FD1C3A}</a:tableStyleId>
              </a:tblPr>
              <a:tblGrid>
                <a:gridCol w="3124200"/>
                <a:gridCol w="3124200"/>
              </a:tblGrid>
              <a:tr h="381000">
                <a:tc>
                  <a:txBody>
                    <a:bodyPr/>
                    <a:lstStyle/>
                    <a:p>
                      <a:r>
                        <a:rPr lang="en-CA" sz="1800" dirty="0" smtClean="0"/>
                        <a:t>Alexandre Lahaise</a:t>
                      </a:r>
                      <a:endParaRPr lang="fr-CA" sz="1800" dirty="0"/>
                    </a:p>
                  </a:txBody>
                  <a:tcPr/>
                </a:tc>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800" dirty="0" smtClean="0"/>
                        <a:t>Michel Bouchard</a:t>
                      </a:r>
                    </a:p>
                  </a:txBody>
                  <a:tcPr/>
                </a:tc>
              </a:tr>
              <a:tr h="381000">
                <a:tc>
                  <a:txBody>
                    <a:bodyPr/>
                    <a:lstStyle/>
                    <a:p>
                      <a:pPr lvl="0"/>
                      <a:r>
                        <a:rPr lang="en-US" sz="1800" dirty="0" smtClean="0"/>
                        <a:t>Benjamin Goldstein</a:t>
                      </a:r>
                    </a:p>
                  </a:txBody>
                  <a:tcPr/>
                </a:tc>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800" dirty="0" smtClean="0"/>
                        <a:t>Mickael Gilabert</a:t>
                      </a:r>
                    </a:p>
                  </a:txBody>
                  <a:tcPr/>
                </a:tc>
              </a:tr>
              <a:tr h="38100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800" dirty="0" smtClean="0"/>
                        <a:t>Benjamin Rouveyrol</a:t>
                      </a:r>
                    </a:p>
                  </a:txBody>
                  <a:tcPr/>
                </a:tc>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800" dirty="0" smtClean="0"/>
                        <a:t>Nicolas Vibert</a:t>
                      </a:r>
                    </a:p>
                  </a:txBody>
                  <a:tcPr/>
                </a:tc>
              </a:tr>
              <a:tr h="38100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800" dirty="0" smtClean="0"/>
                        <a:t>Benoit Miller</a:t>
                      </a:r>
                    </a:p>
                  </a:txBody>
                  <a:tcPr/>
                </a:tc>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800" dirty="0" smtClean="0"/>
                        <a:t>Thierry Carle</a:t>
                      </a:r>
                    </a:p>
                  </a:txBody>
                  <a:tcPr/>
                </a:tc>
              </a:tr>
              <a:tr h="38100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800" dirty="0" smtClean="0"/>
                        <a:t>John Huelin</a:t>
                      </a:r>
                    </a:p>
                  </a:txBody>
                  <a:tcPr/>
                </a:tc>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800" dirty="0" smtClean="0"/>
                        <a:t>Typhaine</a:t>
                      </a:r>
                      <a:r>
                        <a:rPr lang="en-US" sz="1800" baseline="0" dirty="0" smtClean="0"/>
                        <a:t> Le Gallo</a:t>
                      </a:r>
                      <a:endParaRPr lang="en-US" sz="1800" dirty="0" smtClean="0"/>
                    </a:p>
                  </a:txBody>
                  <a:tcPr/>
                </a:tc>
              </a:tr>
              <a:tr h="38100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800" dirty="0" smtClean="0"/>
                        <a:t>Lionel Berenguier</a:t>
                      </a:r>
                    </a:p>
                  </a:txBody>
                  <a:tcPr/>
                </a:tc>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800" dirty="0" smtClean="0"/>
                        <a:t>Wei Xiang</a:t>
                      </a:r>
                    </a:p>
                  </a:txBody>
                  <a:tcPr/>
                </a:tc>
              </a:tr>
              <a:tr h="38100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800" dirty="0" smtClean="0"/>
                        <a:t>Luc Poirier</a:t>
                      </a:r>
                    </a:p>
                  </a:txBody>
                  <a:tcPr/>
                </a:tc>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endParaRPr lang="en-US" sz="1800" dirty="0" smtClean="0"/>
                    </a:p>
                  </a:txBody>
                  <a:tcPr/>
                </a:tc>
              </a:tr>
            </a:tbl>
          </a:graphicData>
        </a:graphic>
      </p:graphicFrame>
    </p:spTree>
    <p:extLst>
      <p:ext uri="{BB962C8B-B14F-4D97-AF65-F5344CB8AC3E}">
        <p14:creationId xmlns:p14="http://schemas.microsoft.com/office/powerpoint/2010/main" val="74568178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42950"/>
            <a:ext cx="8077200" cy="781050"/>
          </a:xfrm>
        </p:spPr>
        <p:txBody>
          <a:bodyPr/>
          <a:lstStyle/>
          <a:p>
            <a:r>
              <a:rPr lang="en-US" sz="3200" dirty="0" smtClean="0"/>
              <a:t>Special thanks</a:t>
            </a:r>
            <a:endParaRPr lang="en-US" sz="3200" dirty="0"/>
          </a:p>
        </p:txBody>
      </p:sp>
      <p:sp>
        <p:nvSpPr>
          <p:cNvPr id="3" name="Content Placeholder 2"/>
          <p:cNvSpPr>
            <a:spLocks noGrp="1"/>
          </p:cNvSpPr>
          <p:nvPr>
            <p:ph sz="quarter" idx="10"/>
          </p:nvPr>
        </p:nvSpPr>
        <p:spPr>
          <a:xfrm>
            <a:off x="381000" y="1581150"/>
            <a:ext cx="8153400" cy="2743200"/>
          </a:xfrm>
        </p:spPr>
        <p:txBody>
          <a:bodyPr/>
          <a:lstStyle/>
          <a:p>
            <a:pPr lvl="0"/>
            <a:r>
              <a:rPr lang="en-US" sz="2000" dirty="0" smtClean="0"/>
              <a:t>Reviewers: Christina Coffin, Michal </a:t>
            </a:r>
            <a:r>
              <a:rPr lang="en-US" sz="2000" dirty="0" err="1" smtClean="0"/>
              <a:t>Drobot</a:t>
            </a:r>
            <a:r>
              <a:rPr lang="en-US" sz="2000" dirty="0" smtClean="0"/>
              <a:t>, </a:t>
            </a:r>
            <a:r>
              <a:rPr lang="en-US" sz="2000" dirty="0" err="1" smtClean="0"/>
              <a:t>Mickael</a:t>
            </a:r>
            <a:r>
              <a:rPr lang="en-US" sz="2000" dirty="0" smtClean="0"/>
              <a:t> Gilabert, </a:t>
            </a:r>
            <a:r>
              <a:rPr lang="en-US" sz="2000" dirty="0"/>
              <a:t>Luc Poirier, Benjamin Rouveyrol</a:t>
            </a:r>
            <a:endParaRPr lang="en-US" sz="2000" dirty="0" smtClean="0"/>
          </a:p>
          <a:p>
            <a:pPr lvl="0"/>
            <a:r>
              <a:rPr lang="en-US" sz="2000" dirty="0" smtClean="0"/>
              <a:t>Rest of the GI Team: </a:t>
            </a:r>
            <a:r>
              <a:rPr lang="en-US" sz="2000" dirty="0"/>
              <a:t>Benjamin Rouveyrol, </a:t>
            </a:r>
            <a:r>
              <a:rPr lang="en-US" sz="2000" dirty="0" smtClean="0"/>
              <a:t>John Huelin and Mickael Gilabert</a:t>
            </a:r>
          </a:p>
          <a:p>
            <a:pPr lvl="0"/>
            <a:r>
              <a:rPr lang="en-US" sz="2000" dirty="0" smtClean="0"/>
              <a:t>Lionel Berenguier, Michal </a:t>
            </a:r>
            <a:r>
              <a:rPr lang="en-US" sz="2000" dirty="0" err="1" smtClean="0"/>
              <a:t>Drobot</a:t>
            </a:r>
            <a:r>
              <a:rPr lang="en-US" sz="2000" dirty="0" smtClean="0"/>
              <a:t>, Ulrich </a:t>
            </a:r>
            <a:r>
              <a:rPr lang="en-US" sz="2000" dirty="0" err="1" smtClean="0"/>
              <a:t>Haar</a:t>
            </a:r>
            <a:r>
              <a:rPr lang="en-US" sz="2000" dirty="0" smtClean="0"/>
              <a:t>, </a:t>
            </a:r>
            <a:r>
              <a:rPr lang="en-US" sz="2000" dirty="0" err="1" smtClean="0"/>
              <a:t>Jarkko</a:t>
            </a:r>
            <a:r>
              <a:rPr lang="en-US" sz="2000" dirty="0" smtClean="0"/>
              <a:t> Lempiainen for help on code / </a:t>
            </a:r>
            <a:r>
              <a:rPr lang="en-US" sz="2000" dirty="0" err="1" smtClean="0"/>
              <a:t>maths</a:t>
            </a:r>
            <a:endParaRPr lang="en-US" sz="2000" dirty="0" smtClean="0"/>
          </a:p>
          <a:p>
            <a:pPr lvl="0"/>
            <a:r>
              <a:rPr lang="en-US" sz="2000" dirty="0" smtClean="0"/>
              <a:t>Again - whole AC4 rendering team and everyone who helped us</a:t>
            </a:r>
          </a:p>
        </p:txBody>
      </p:sp>
    </p:spTree>
    <p:extLst>
      <p:ext uri="{BB962C8B-B14F-4D97-AF65-F5344CB8AC3E}">
        <p14:creationId xmlns:p14="http://schemas.microsoft.com/office/powerpoint/2010/main" val="230410840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971550"/>
            <a:ext cx="8077200" cy="781050"/>
          </a:xfrm>
        </p:spPr>
        <p:txBody>
          <a:bodyPr/>
          <a:lstStyle/>
          <a:p>
            <a:r>
              <a:rPr lang="en-CA" dirty="0" smtClean="0"/>
              <a:t>Contact</a:t>
            </a:r>
            <a:endParaRPr lang="fr-CA" dirty="0"/>
          </a:p>
        </p:txBody>
      </p:sp>
      <p:sp>
        <p:nvSpPr>
          <p:cNvPr id="3" name="Content Placeholder 2"/>
          <p:cNvSpPr>
            <a:spLocks noGrp="1"/>
          </p:cNvSpPr>
          <p:nvPr>
            <p:ph sz="quarter" idx="10"/>
          </p:nvPr>
        </p:nvSpPr>
        <p:spPr>
          <a:xfrm>
            <a:off x="546652" y="1752600"/>
            <a:ext cx="8382000" cy="2381250"/>
          </a:xfrm>
        </p:spPr>
        <p:txBody>
          <a:bodyPr anchor="ctr"/>
          <a:lstStyle/>
          <a:p>
            <a:r>
              <a:rPr lang="en-CA" dirty="0" smtClean="0"/>
              <a:t>Email: </a:t>
            </a:r>
            <a:r>
              <a:rPr lang="en-CA" dirty="0" smtClean="0">
                <a:hlinkClick r:id="rId3"/>
              </a:rPr>
              <a:t>bartlomiej.wronski@ubisoft.com</a:t>
            </a:r>
            <a:endParaRPr lang="en-CA" dirty="0" smtClean="0"/>
          </a:p>
          <a:p>
            <a:r>
              <a:rPr lang="en-CA" dirty="0" smtClean="0"/>
              <a:t>Twitter: @</a:t>
            </a:r>
            <a:r>
              <a:rPr lang="en-CA" dirty="0" err="1" smtClean="0"/>
              <a:t>BartWronsk</a:t>
            </a:r>
            <a:endParaRPr lang="en-CA" dirty="0" smtClean="0"/>
          </a:p>
          <a:p>
            <a:r>
              <a:rPr lang="en-CA" dirty="0" smtClean="0"/>
              <a:t>Slides will be available</a:t>
            </a:r>
          </a:p>
          <a:p>
            <a:r>
              <a:rPr lang="en-CA" dirty="0" smtClean="0">
                <a:hlinkClick r:id="rId4"/>
              </a:rPr>
              <a:t>www.bartwronski.com</a:t>
            </a:r>
            <a:endParaRPr lang="en-CA" dirty="0" smtClean="0"/>
          </a:p>
        </p:txBody>
      </p:sp>
    </p:spTree>
    <p:extLst>
      <p:ext uri="{BB962C8B-B14F-4D97-AF65-F5344CB8AC3E}">
        <p14:creationId xmlns:p14="http://schemas.microsoft.com/office/powerpoint/2010/main" val="8595747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Data storage</a:t>
            </a:r>
            <a:endParaRPr lang="en-CA" dirty="0"/>
          </a:p>
        </p:txBody>
      </p:sp>
      <p:sp>
        <p:nvSpPr>
          <p:cNvPr id="3" name="Content Placeholder 2"/>
          <p:cNvSpPr>
            <a:spLocks noGrp="1"/>
          </p:cNvSpPr>
          <p:nvPr>
            <p:ph sz="quarter" idx="10"/>
          </p:nvPr>
        </p:nvSpPr>
        <p:spPr/>
        <p:txBody>
          <a:bodyPr/>
          <a:lstStyle/>
          <a:p>
            <a:r>
              <a:rPr lang="en-CA" b="1" dirty="0" smtClean="0"/>
              <a:t>8-bit</a:t>
            </a:r>
            <a:r>
              <a:rPr lang="en-CA" dirty="0" smtClean="0"/>
              <a:t> RGB normalized irradiance</a:t>
            </a:r>
          </a:p>
          <a:p>
            <a:r>
              <a:rPr lang="en-CA" b="1" dirty="0" smtClean="0"/>
              <a:t>8</a:t>
            </a:r>
            <a:r>
              <a:rPr lang="en-CA" dirty="0" smtClean="0"/>
              <a:t> key-framed values a day</a:t>
            </a:r>
          </a:p>
          <a:p>
            <a:r>
              <a:rPr lang="en-CA" b="1" dirty="0" smtClean="0"/>
              <a:t>4</a:t>
            </a:r>
            <a:r>
              <a:rPr lang="en-CA" dirty="0" smtClean="0"/>
              <a:t> basis vectors (FC3 basis)</a:t>
            </a:r>
          </a:p>
          <a:p>
            <a:r>
              <a:rPr lang="en-CA" dirty="0" smtClean="0"/>
              <a:t>Uniform grid </a:t>
            </a:r>
            <a:r>
              <a:rPr lang="en-CA" b="1" dirty="0" smtClean="0"/>
              <a:t>2m x 2m</a:t>
            </a:r>
          </a:p>
          <a:p>
            <a:r>
              <a:rPr lang="en-CA" dirty="0" smtClean="0"/>
              <a:t>Only one layer</a:t>
            </a:r>
          </a:p>
          <a:p>
            <a:pPr lvl="1"/>
            <a:r>
              <a:rPr lang="en-CA" b="1" dirty="0" smtClean="0"/>
              <a:t>2.5D</a:t>
            </a:r>
            <a:r>
              <a:rPr lang="en-CA" dirty="0" smtClean="0"/>
              <a:t> world layout / structure</a:t>
            </a:r>
          </a:p>
          <a:p>
            <a:endParaRPr lang="en-CA" dirty="0"/>
          </a:p>
        </p:txBody>
      </p:sp>
      <p:graphicFrame>
        <p:nvGraphicFramePr>
          <p:cNvPr id="4" name="Object 3"/>
          <p:cNvGraphicFramePr>
            <a:graphicFrameLocks noChangeAspect="1"/>
          </p:cNvGraphicFramePr>
          <p:nvPr>
            <p:extLst>
              <p:ext uri="{D42A27DB-BD31-4B8C-83A1-F6EECF244321}">
                <p14:modId xmlns:p14="http://schemas.microsoft.com/office/powerpoint/2010/main" val="2551710464"/>
              </p:ext>
            </p:extLst>
          </p:nvPr>
        </p:nvGraphicFramePr>
        <p:xfrm>
          <a:off x="6477000" y="2114550"/>
          <a:ext cx="2362200" cy="2638561"/>
        </p:xfrm>
        <a:graphic>
          <a:graphicData uri="http://schemas.openxmlformats.org/presentationml/2006/ole">
            <mc:AlternateContent xmlns:mc="http://schemas.openxmlformats.org/markup-compatibility/2006">
              <mc:Choice xmlns:v="urn:schemas-microsoft-com:vml" Requires="v">
                <p:oleObj spid="_x0000_s1096" r:id="rId3" imgW="3567960" imgH="3987000" progId="">
                  <p:embed/>
                </p:oleObj>
              </mc:Choice>
              <mc:Fallback>
                <p:oleObj r:id="rId3" imgW="3567960" imgH="3987000" progId="">
                  <p:embed/>
                  <p:pic>
                    <p:nvPicPr>
                      <p:cNvPr id="0" name=""/>
                      <p:cNvPicPr/>
                      <p:nvPr/>
                    </p:nvPicPr>
                    <p:blipFill>
                      <a:blip r:embed="rId4"/>
                      <a:stretch>
                        <a:fillRect/>
                      </a:stretch>
                    </p:blipFill>
                    <p:spPr>
                      <a:xfrm>
                        <a:off x="6477000" y="2114550"/>
                        <a:ext cx="2362200" cy="2638561"/>
                      </a:xfrm>
                      <a:prstGeom prst="rect">
                        <a:avLst/>
                      </a:prstGeom>
                    </p:spPr>
                  </p:pic>
                </p:oleObj>
              </mc:Fallback>
            </mc:AlternateContent>
          </a:graphicData>
        </a:graphic>
      </p:graphicFrame>
    </p:spTree>
    <p:extLst>
      <p:ext uri="{BB962C8B-B14F-4D97-AF65-F5344CB8AC3E}">
        <p14:creationId xmlns:p14="http://schemas.microsoft.com/office/powerpoint/2010/main" val="1457821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19350"/>
            <a:ext cx="8077200" cy="781050"/>
          </a:xfrm>
        </p:spPr>
        <p:txBody>
          <a:bodyPr/>
          <a:lstStyle/>
          <a:p>
            <a:pPr algn="ctr"/>
            <a:r>
              <a:rPr lang="en-CA" dirty="0" smtClean="0"/>
              <a:t>Questions?</a:t>
            </a:r>
            <a:endParaRPr lang="fr-CA" dirty="0"/>
          </a:p>
        </p:txBody>
      </p:sp>
    </p:spTree>
    <p:extLst>
      <p:ext uri="{BB962C8B-B14F-4D97-AF65-F5344CB8AC3E}">
        <p14:creationId xmlns:p14="http://schemas.microsoft.com/office/powerpoint/2010/main" val="238183315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19350"/>
            <a:ext cx="8077200" cy="781050"/>
          </a:xfrm>
        </p:spPr>
        <p:txBody>
          <a:bodyPr/>
          <a:lstStyle/>
          <a:p>
            <a:pPr algn="ctr"/>
            <a:r>
              <a:rPr lang="en-CA" dirty="0" smtClean="0"/>
              <a:t>Bonus slides</a:t>
            </a:r>
            <a:endParaRPr lang="fr-CA" dirty="0"/>
          </a:p>
        </p:txBody>
      </p:sp>
    </p:spTree>
    <p:extLst>
      <p:ext uri="{BB962C8B-B14F-4D97-AF65-F5344CB8AC3E}">
        <p14:creationId xmlns:p14="http://schemas.microsoft.com/office/powerpoint/2010/main" val="151188081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4600" y="1885950"/>
            <a:ext cx="6324600" cy="3048000"/>
          </a:xfrm>
          <a:prstGeom prst="rect">
            <a:avLst/>
          </a:prstGeom>
        </p:spPr>
      </p:pic>
      <p:cxnSp>
        <p:nvCxnSpPr>
          <p:cNvPr id="26" name="Straight Arrow Connector 25"/>
          <p:cNvCxnSpPr>
            <a:stCxn id="31" idx="3"/>
          </p:cNvCxnSpPr>
          <p:nvPr/>
        </p:nvCxnSpPr>
        <p:spPr bwMode="auto">
          <a:xfrm>
            <a:off x="2419709" y="2768626"/>
            <a:ext cx="1524000" cy="793724"/>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sp>
        <p:nvSpPr>
          <p:cNvPr id="31" name="TextBox 30"/>
          <p:cNvSpPr txBox="1"/>
          <p:nvPr/>
        </p:nvSpPr>
        <p:spPr>
          <a:xfrm>
            <a:off x="133709" y="2414683"/>
            <a:ext cx="2286000" cy="707886"/>
          </a:xfrm>
          <a:prstGeom prst="rect">
            <a:avLst/>
          </a:prstGeom>
          <a:noFill/>
        </p:spPr>
        <p:txBody>
          <a:bodyPr wrap="square" rtlCol="0">
            <a:spAutoFit/>
          </a:bodyPr>
          <a:lstStyle/>
          <a:p>
            <a:r>
              <a:rPr lang="en-CA" sz="2000" dirty="0" smtClean="0">
                <a:solidFill>
                  <a:schemeClr val="bg1">
                    <a:lumMod val="50000"/>
                  </a:schemeClr>
                </a:solidFill>
              </a:rPr>
              <a:t>Ground color bleeding</a:t>
            </a:r>
            <a:endParaRPr lang="fr-CA" sz="2000" dirty="0">
              <a:solidFill>
                <a:schemeClr val="bg1">
                  <a:lumMod val="50000"/>
                </a:schemeClr>
              </a:solidFill>
            </a:endParaRPr>
          </a:p>
        </p:txBody>
      </p:sp>
      <p:cxnSp>
        <p:nvCxnSpPr>
          <p:cNvPr id="32" name="Straight Arrow Connector 31"/>
          <p:cNvCxnSpPr>
            <a:stCxn id="33" idx="3"/>
          </p:cNvCxnSpPr>
          <p:nvPr/>
        </p:nvCxnSpPr>
        <p:spPr bwMode="auto">
          <a:xfrm>
            <a:off x="2438400" y="2060740"/>
            <a:ext cx="1143000" cy="119681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sp>
        <p:nvSpPr>
          <p:cNvPr id="33" name="TextBox 32"/>
          <p:cNvSpPr txBox="1"/>
          <p:nvPr/>
        </p:nvSpPr>
        <p:spPr>
          <a:xfrm>
            <a:off x="152400" y="1706797"/>
            <a:ext cx="2286000" cy="707886"/>
          </a:xfrm>
          <a:prstGeom prst="rect">
            <a:avLst/>
          </a:prstGeom>
          <a:noFill/>
        </p:spPr>
        <p:txBody>
          <a:bodyPr wrap="square" rtlCol="0">
            <a:spAutoFit/>
          </a:bodyPr>
          <a:lstStyle/>
          <a:p>
            <a:r>
              <a:rPr lang="en-CA" sz="2000" dirty="0" smtClean="0">
                <a:solidFill>
                  <a:schemeClr val="bg1">
                    <a:lumMod val="50000"/>
                  </a:schemeClr>
                </a:solidFill>
              </a:rPr>
              <a:t>Lack of side bounce</a:t>
            </a:r>
            <a:endParaRPr lang="fr-CA" sz="2000" dirty="0">
              <a:solidFill>
                <a:schemeClr val="bg1">
                  <a:lumMod val="50000"/>
                </a:schemeClr>
              </a:solidFill>
            </a:endParaRPr>
          </a:p>
        </p:txBody>
      </p:sp>
      <p:sp>
        <p:nvSpPr>
          <p:cNvPr id="37" name="TextBox 36"/>
          <p:cNvSpPr txBox="1"/>
          <p:nvPr/>
        </p:nvSpPr>
        <p:spPr>
          <a:xfrm>
            <a:off x="152400" y="3149886"/>
            <a:ext cx="2286000" cy="707886"/>
          </a:xfrm>
          <a:prstGeom prst="rect">
            <a:avLst/>
          </a:prstGeom>
          <a:noFill/>
        </p:spPr>
        <p:txBody>
          <a:bodyPr wrap="square" rtlCol="0">
            <a:spAutoFit/>
          </a:bodyPr>
          <a:lstStyle/>
          <a:p>
            <a:r>
              <a:rPr lang="en-CA" sz="2000" dirty="0" smtClean="0">
                <a:solidFill>
                  <a:schemeClr val="bg1">
                    <a:lumMod val="50000"/>
                  </a:schemeClr>
                </a:solidFill>
              </a:rPr>
              <a:t>Basis not orthonormal</a:t>
            </a:r>
            <a:endParaRPr lang="fr-CA" sz="2000" dirty="0">
              <a:solidFill>
                <a:schemeClr val="bg1">
                  <a:lumMod val="50000"/>
                </a:schemeClr>
              </a:solidFill>
            </a:endParaRPr>
          </a:p>
        </p:txBody>
      </p:sp>
      <p:sp>
        <p:nvSpPr>
          <p:cNvPr id="40" name="TextBox 39"/>
          <p:cNvSpPr txBox="1"/>
          <p:nvPr/>
        </p:nvSpPr>
        <p:spPr>
          <a:xfrm>
            <a:off x="2895600" y="1522131"/>
            <a:ext cx="5562600" cy="369332"/>
          </a:xfrm>
          <a:prstGeom prst="rect">
            <a:avLst/>
          </a:prstGeom>
          <a:noFill/>
        </p:spPr>
        <p:txBody>
          <a:bodyPr wrap="square" rtlCol="0">
            <a:spAutoFit/>
          </a:bodyPr>
          <a:lstStyle/>
          <a:p>
            <a:r>
              <a:rPr lang="en-CA" sz="1800" dirty="0" smtClean="0">
                <a:solidFill>
                  <a:schemeClr val="bg1">
                    <a:lumMod val="50000"/>
                  </a:schemeClr>
                </a:solidFill>
              </a:rPr>
              <a:t>Current basis </a:t>
            </a:r>
            <a:r>
              <a:rPr lang="en-CA" sz="1800" dirty="0" err="1" smtClean="0">
                <a:solidFill>
                  <a:schemeClr val="bg1">
                    <a:lumMod val="50000"/>
                  </a:schemeClr>
                </a:solidFill>
              </a:rPr>
              <a:t>vs</a:t>
            </a:r>
            <a:r>
              <a:rPr lang="en-CA" sz="1800" dirty="0" smtClean="0">
                <a:solidFill>
                  <a:schemeClr val="bg1">
                    <a:lumMod val="50000"/>
                  </a:schemeClr>
                </a:solidFill>
              </a:rPr>
              <a:t> proposed cubemap basis</a:t>
            </a:r>
            <a:endParaRPr lang="fr-CA" sz="1800" dirty="0">
              <a:solidFill>
                <a:schemeClr val="bg1">
                  <a:lumMod val="50000"/>
                </a:schemeClr>
              </a:solidFill>
            </a:endParaRPr>
          </a:p>
        </p:txBody>
      </p:sp>
      <p:sp>
        <p:nvSpPr>
          <p:cNvPr id="10" name="Title 1"/>
          <p:cNvSpPr txBox="1">
            <a:spLocks/>
          </p:cNvSpPr>
          <p:nvPr/>
        </p:nvSpPr>
        <p:spPr>
          <a:xfrm>
            <a:off x="270296" y="563442"/>
            <a:ext cx="8610600" cy="781050"/>
          </a:xfrm>
          <a:prstGeom prst="rect">
            <a:avLst/>
          </a:prstGeom>
        </p:spPr>
        <p:txBody>
          <a:bodyPr/>
          <a:lstStyle>
            <a:lvl1pPr algn="l" rtl="0" eaLnBrk="0" fontAlgn="base" hangingPunct="0">
              <a:spcBef>
                <a:spcPct val="0"/>
              </a:spcBef>
              <a:spcAft>
                <a:spcPct val="0"/>
              </a:spcAft>
              <a:defRPr sz="3600">
                <a:solidFill>
                  <a:srgbClr val="000000"/>
                </a:solidFill>
                <a:latin typeface="+mj-lt"/>
                <a:ea typeface="ヒラギノ角ゴ Pro W3" pitchFamily="80" charset="-128"/>
                <a:cs typeface="ヒラギノ角ゴ Pro W3" pitchFamily="80" charset="-128"/>
              </a:defRPr>
            </a:lvl1pPr>
            <a:lvl2pPr algn="l" rtl="0" eaLnBrk="0" fontAlgn="base" hangingPunct="0">
              <a:spcBef>
                <a:spcPct val="0"/>
              </a:spcBef>
              <a:spcAft>
                <a:spcPct val="0"/>
              </a:spcAft>
              <a:defRPr sz="4000">
                <a:solidFill>
                  <a:srgbClr val="000000"/>
                </a:solidFill>
                <a:latin typeface="Verdana" pitchFamily="45" charset="0"/>
                <a:ea typeface="ヒラギノ角ゴ Pro W3" pitchFamily="80" charset="-128"/>
                <a:cs typeface="ヒラギノ角ゴ Pro W3" pitchFamily="80" charset="-128"/>
              </a:defRPr>
            </a:lvl2pPr>
            <a:lvl3pPr algn="l" rtl="0" eaLnBrk="0" fontAlgn="base" hangingPunct="0">
              <a:spcBef>
                <a:spcPct val="0"/>
              </a:spcBef>
              <a:spcAft>
                <a:spcPct val="0"/>
              </a:spcAft>
              <a:defRPr sz="4000">
                <a:solidFill>
                  <a:srgbClr val="000000"/>
                </a:solidFill>
                <a:latin typeface="Verdana" pitchFamily="45" charset="0"/>
                <a:ea typeface="ヒラギノ角ゴ Pro W3" pitchFamily="80" charset="-128"/>
                <a:cs typeface="ヒラギノ角ゴ Pro W3" pitchFamily="80" charset="-128"/>
              </a:defRPr>
            </a:lvl3pPr>
            <a:lvl4pPr algn="l" rtl="0" eaLnBrk="0" fontAlgn="base" hangingPunct="0">
              <a:spcBef>
                <a:spcPct val="0"/>
              </a:spcBef>
              <a:spcAft>
                <a:spcPct val="0"/>
              </a:spcAft>
              <a:defRPr sz="4000">
                <a:solidFill>
                  <a:srgbClr val="000000"/>
                </a:solidFill>
                <a:latin typeface="Verdana" pitchFamily="45" charset="0"/>
                <a:ea typeface="ヒラギノ角ゴ Pro W3" pitchFamily="80" charset="-128"/>
                <a:cs typeface="ヒラギノ角ゴ Pro W3" pitchFamily="80" charset="-128"/>
              </a:defRPr>
            </a:lvl4pPr>
            <a:lvl5pPr algn="l" rtl="0" eaLnBrk="0" fontAlgn="base" hangingPunct="0">
              <a:spcBef>
                <a:spcPct val="0"/>
              </a:spcBef>
              <a:spcAft>
                <a:spcPct val="0"/>
              </a:spcAft>
              <a:defRPr sz="4000">
                <a:solidFill>
                  <a:srgbClr val="000000"/>
                </a:solidFill>
                <a:latin typeface="Verdana" pitchFamily="45" charset="0"/>
                <a:ea typeface="ヒラギノ角ゴ Pro W3" pitchFamily="80" charset="-128"/>
                <a:cs typeface="ヒラギノ角ゴ Pro W3" pitchFamily="80" charset="-128"/>
              </a:defRPr>
            </a:lvl5pPr>
            <a:lvl6pPr marL="457200" algn="l" rtl="0" fontAlgn="base">
              <a:spcBef>
                <a:spcPct val="0"/>
              </a:spcBef>
              <a:spcAft>
                <a:spcPct val="0"/>
              </a:spcAft>
              <a:defRPr sz="4000">
                <a:solidFill>
                  <a:srgbClr val="000000"/>
                </a:solidFill>
                <a:latin typeface="Verdana" pitchFamily="45" charset="0"/>
              </a:defRPr>
            </a:lvl6pPr>
            <a:lvl7pPr marL="914400" algn="l" rtl="0" fontAlgn="base">
              <a:spcBef>
                <a:spcPct val="0"/>
              </a:spcBef>
              <a:spcAft>
                <a:spcPct val="0"/>
              </a:spcAft>
              <a:defRPr sz="4000">
                <a:solidFill>
                  <a:srgbClr val="000000"/>
                </a:solidFill>
                <a:latin typeface="Verdana" pitchFamily="45" charset="0"/>
              </a:defRPr>
            </a:lvl7pPr>
            <a:lvl8pPr marL="1371600" algn="l" rtl="0" fontAlgn="base">
              <a:spcBef>
                <a:spcPct val="0"/>
              </a:spcBef>
              <a:spcAft>
                <a:spcPct val="0"/>
              </a:spcAft>
              <a:defRPr sz="4000">
                <a:solidFill>
                  <a:srgbClr val="000000"/>
                </a:solidFill>
                <a:latin typeface="Verdana" pitchFamily="45" charset="0"/>
              </a:defRPr>
            </a:lvl8pPr>
            <a:lvl9pPr marL="1828800" algn="l" rtl="0" fontAlgn="base">
              <a:spcBef>
                <a:spcPct val="0"/>
              </a:spcBef>
              <a:spcAft>
                <a:spcPct val="0"/>
              </a:spcAft>
              <a:defRPr sz="4000">
                <a:solidFill>
                  <a:srgbClr val="000000"/>
                </a:solidFill>
                <a:latin typeface="Verdana" pitchFamily="45" charset="0"/>
              </a:defRPr>
            </a:lvl9pPr>
          </a:lstStyle>
          <a:p>
            <a:r>
              <a:rPr kumimoji="0" lang="en-US" sz="2800" kern="0" dirty="0" smtClean="0"/>
              <a:t>Deferred Normalized Irradiance Probes</a:t>
            </a:r>
          </a:p>
          <a:p>
            <a:r>
              <a:rPr kumimoji="0" lang="en-US" sz="800" kern="0" dirty="0" smtClean="0"/>
              <a:t/>
            </a:r>
            <a:br>
              <a:rPr kumimoji="0" lang="en-US" sz="800" kern="0" dirty="0" smtClean="0"/>
            </a:br>
            <a:r>
              <a:rPr kumimoji="0" lang="en-US" sz="2400" kern="0" dirty="0" smtClean="0"/>
              <a:t>Limitations of the technique</a:t>
            </a:r>
            <a:endParaRPr kumimoji="0" lang="en-US" sz="2400" kern="0" dirty="0"/>
          </a:p>
        </p:txBody>
      </p:sp>
    </p:spTree>
    <p:extLst>
      <p:ext uri="{BB962C8B-B14F-4D97-AF65-F5344CB8AC3E}">
        <p14:creationId xmlns:p14="http://schemas.microsoft.com/office/powerpoint/2010/main" val="3802742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10" presetClass="entr" presetSubtype="0"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par>
                                <p:cTn id="16" presetID="10" presetClass="entr" presetSubtype="0" fill="hold"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P spid="37"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07675" y="666750"/>
            <a:ext cx="8610600" cy="781050"/>
          </a:xfrm>
          <a:prstGeom prst="rect">
            <a:avLst/>
          </a:prstGeom>
        </p:spPr>
        <p:txBody>
          <a:bodyPr/>
          <a:lstStyle>
            <a:lvl1pPr algn="l" rtl="0" eaLnBrk="0" fontAlgn="base" hangingPunct="0">
              <a:spcBef>
                <a:spcPct val="0"/>
              </a:spcBef>
              <a:spcAft>
                <a:spcPct val="0"/>
              </a:spcAft>
              <a:defRPr sz="3600">
                <a:solidFill>
                  <a:srgbClr val="000000"/>
                </a:solidFill>
                <a:latin typeface="+mj-lt"/>
                <a:ea typeface="ヒラギノ角ゴ Pro W3" pitchFamily="80" charset="-128"/>
                <a:cs typeface="ヒラギノ角ゴ Pro W3" pitchFamily="80" charset="-128"/>
              </a:defRPr>
            </a:lvl1pPr>
            <a:lvl2pPr algn="l" rtl="0" eaLnBrk="0" fontAlgn="base" hangingPunct="0">
              <a:spcBef>
                <a:spcPct val="0"/>
              </a:spcBef>
              <a:spcAft>
                <a:spcPct val="0"/>
              </a:spcAft>
              <a:defRPr sz="4000">
                <a:solidFill>
                  <a:srgbClr val="000000"/>
                </a:solidFill>
                <a:latin typeface="Verdana" pitchFamily="45" charset="0"/>
                <a:ea typeface="ヒラギノ角ゴ Pro W3" pitchFamily="80" charset="-128"/>
                <a:cs typeface="ヒラギノ角ゴ Pro W3" pitchFamily="80" charset="-128"/>
              </a:defRPr>
            </a:lvl2pPr>
            <a:lvl3pPr algn="l" rtl="0" eaLnBrk="0" fontAlgn="base" hangingPunct="0">
              <a:spcBef>
                <a:spcPct val="0"/>
              </a:spcBef>
              <a:spcAft>
                <a:spcPct val="0"/>
              </a:spcAft>
              <a:defRPr sz="4000">
                <a:solidFill>
                  <a:srgbClr val="000000"/>
                </a:solidFill>
                <a:latin typeface="Verdana" pitchFamily="45" charset="0"/>
                <a:ea typeface="ヒラギノ角ゴ Pro W3" pitchFamily="80" charset="-128"/>
                <a:cs typeface="ヒラギノ角ゴ Pro W3" pitchFamily="80" charset="-128"/>
              </a:defRPr>
            </a:lvl3pPr>
            <a:lvl4pPr algn="l" rtl="0" eaLnBrk="0" fontAlgn="base" hangingPunct="0">
              <a:spcBef>
                <a:spcPct val="0"/>
              </a:spcBef>
              <a:spcAft>
                <a:spcPct val="0"/>
              </a:spcAft>
              <a:defRPr sz="4000">
                <a:solidFill>
                  <a:srgbClr val="000000"/>
                </a:solidFill>
                <a:latin typeface="Verdana" pitchFamily="45" charset="0"/>
                <a:ea typeface="ヒラギノ角ゴ Pro W3" pitchFamily="80" charset="-128"/>
                <a:cs typeface="ヒラギノ角ゴ Pro W3" pitchFamily="80" charset="-128"/>
              </a:defRPr>
            </a:lvl4pPr>
            <a:lvl5pPr algn="l" rtl="0" eaLnBrk="0" fontAlgn="base" hangingPunct="0">
              <a:spcBef>
                <a:spcPct val="0"/>
              </a:spcBef>
              <a:spcAft>
                <a:spcPct val="0"/>
              </a:spcAft>
              <a:defRPr sz="4000">
                <a:solidFill>
                  <a:srgbClr val="000000"/>
                </a:solidFill>
                <a:latin typeface="Verdana" pitchFamily="45" charset="0"/>
                <a:ea typeface="ヒラギノ角ゴ Pro W3" pitchFamily="80" charset="-128"/>
                <a:cs typeface="ヒラギノ角ゴ Pro W3" pitchFamily="80" charset="-128"/>
              </a:defRPr>
            </a:lvl5pPr>
            <a:lvl6pPr marL="457200" algn="l" rtl="0" fontAlgn="base">
              <a:spcBef>
                <a:spcPct val="0"/>
              </a:spcBef>
              <a:spcAft>
                <a:spcPct val="0"/>
              </a:spcAft>
              <a:defRPr sz="4000">
                <a:solidFill>
                  <a:srgbClr val="000000"/>
                </a:solidFill>
                <a:latin typeface="Verdana" pitchFamily="45" charset="0"/>
              </a:defRPr>
            </a:lvl6pPr>
            <a:lvl7pPr marL="914400" algn="l" rtl="0" fontAlgn="base">
              <a:spcBef>
                <a:spcPct val="0"/>
              </a:spcBef>
              <a:spcAft>
                <a:spcPct val="0"/>
              </a:spcAft>
              <a:defRPr sz="4000">
                <a:solidFill>
                  <a:srgbClr val="000000"/>
                </a:solidFill>
                <a:latin typeface="Verdana" pitchFamily="45" charset="0"/>
              </a:defRPr>
            </a:lvl7pPr>
            <a:lvl8pPr marL="1371600" algn="l" rtl="0" fontAlgn="base">
              <a:spcBef>
                <a:spcPct val="0"/>
              </a:spcBef>
              <a:spcAft>
                <a:spcPct val="0"/>
              </a:spcAft>
              <a:defRPr sz="4000">
                <a:solidFill>
                  <a:srgbClr val="000000"/>
                </a:solidFill>
                <a:latin typeface="Verdana" pitchFamily="45" charset="0"/>
              </a:defRPr>
            </a:lvl8pPr>
            <a:lvl9pPr marL="1828800" algn="l" rtl="0" fontAlgn="base">
              <a:spcBef>
                <a:spcPct val="0"/>
              </a:spcBef>
              <a:spcAft>
                <a:spcPct val="0"/>
              </a:spcAft>
              <a:defRPr sz="4000">
                <a:solidFill>
                  <a:srgbClr val="000000"/>
                </a:solidFill>
                <a:latin typeface="Verdana" pitchFamily="45" charset="0"/>
              </a:defRPr>
            </a:lvl9pPr>
          </a:lstStyle>
          <a:p>
            <a:r>
              <a:rPr kumimoji="0" lang="en-US" sz="2800" kern="0" dirty="0" smtClean="0"/>
              <a:t>Deferred Normalized Irradiance Probes</a:t>
            </a:r>
          </a:p>
          <a:p>
            <a:endParaRPr kumimoji="0" lang="en-US" sz="1200" kern="0" dirty="0"/>
          </a:p>
          <a:p>
            <a:r>
              <a:rPr kumimoji="0" lang="en-US" sz="2400" kern="0" dirty="0" smtClean="0"/>
              <a:t>Future work</a:t>
            </a:r>
            <a:endParaRPr kumimoji="0" lang="en-US" sz="2400" kern="0" dirty="0"/>
          </a:p>
        </p:txBody>
      </p:sp>
      <p:sp>
        <p:nvSpPr>
          <p:cNvPr id="5" name="Content Placeholder 2"/>
          <p:cNvSpPr txBox="1">
            <a:spLocks/>
          </p:cNvSpPr>
          <p:nvPr/>
        </p:nvSpPr>
        <p:spPr>
          <a:xfrm>
            <a:off x="533400" y="1885950"/>
            <a:ext cx="8077200" cy="2743200"/>
          </a:xfrm>
          <a:prstGeom prst="rect">
            <a:avLst/>
          </a:prstGeom>
        </p:spPr>
        <p:txBody>
          <a:bodyPr/>
          <a:lstStyle>
            <a:lvl1pPr marL="0" indent="-274320" algn="l" rtl="0" eaLnBrk="0" fontAlgn="base" hangingPunct="0">
              <a:spcBef>
                <a:spcPct val="20000"/>
              </a:spcBef>
              <a:spcAft>
                <a:spcPct val="0"/>
              </a:spcAft>
              <a:buClr>
                <a:srgbClr val="000000"/>
              </a:buClr>
              <a:buSzPct val="75000"/>
              <a:buFont typeface="Verdana" pitchFamily="34" charset="0"/>
              <a:buChar char="●"/>
              <a:defRPr sz="2800">
                <a:solidFill>
                  <a:srgbClr val="000000"/>
                </a:solidFill>
                <a:latin typeface="+mn-lt"/>
                <a:ea typeface="ヒラギノ角ゴ Pro W3" pitchFamily="80" charset="-128"/>
                <a:cs typeface="ヒラギノ角ゴ Pro W3" pitchFamily="80" charset="-128"/>
              </a:defRPr>
            </a:lvl1pPr>
            <a:lvl2pPr marL="742950" indent="-285750" algn="l" rtl="0" eaLnBrk="0" fontAlgn="base" hangingPunct="0">
              <a:spcBef>
                <a:spcPct val="20000"/>
              </a:spcBef>
              <a:spcAft>
                <a:spcPct val="0"/>
              </a:spcAft>
              <a:buClr>
                <a:srgbClr val="000000"/>
              </a:buClr>
              <a:buSzPct val="75000"/>
              <a:buFont typeface="Verdana" pitchFamily="34" charset="0"/>
              <a:buChar char="●"/>
              <a:defRPr sz="2400">
                <a:solidFill>
                  <a:srgbClr val="000000"/>
                </a:solidFill>
                <a:latin typeface="+mn-lt"/>
                <a:ea typeface="ヒラギノ角ゴ Pro W3" pitchFamily="45" charset="-128"/>
              </a:defRPr>
            </a:lvl2pPr>
            <a:lvl3pPr marL="914400" indent="0" algn="l" rtl="0" eaLnBrk="0" fontAlgn="base" hangingPunct="0">
              <a:spcBef>
                <a:spcPct val="20000"/>
              </a:spcBef>
              <a:spcAft>
                <a:spcPct val="0"/>
              </a:spcAft>
              <a:buClr>
                <a:srgbClr val="000000"/>
              </a:buClr>
              <a:buSzPct val="75000"/>
              <a:buFont typeface="Verdana" pitchFamily="34" charset="0"/>
              <a:buChar char="●"/>
              <a:defRPr sz="2000">
                <a:solidFill>
                  <a:srgbClr val="000000"/>
                </a:solidFill>
                <a:latin typeface="+mn-lt"/>
                <a:ea typeface="ヒラギノ角ゴ Pro W3" pitchFamily="45" charset="-128"/>
              </a:defRPr>
            </a:lvl3pPr>
            <a:lvl4pPr marL="1371600" indent="0" algn="l" rtl="0" eaLnBrk="0" fontAlgn="base" hangingPunct="0">
              <a:spcBef>
                <a:spcPct val="20000"/>
              </a:spcBef>
              <a:spcAft>
                <a:spcPct val="0"/>
              </a:spcAft>
              <a:buClr>
                <a:srgbClr val="000000"/>
              </a:buClr>
              <a:buSzPct val="70000"/>
              <a:buFont typeface="Verdana" pitchFamily="34" charset="0"/>
              <a:buChar char="●"/>
              <a:defRPr baseline="0">
                <a:solidFill>
                  <a:srgbClr val="000000"/>
                </a:solidFill>
                <a:latin typeface="+mn-lt"/>
                <a:ea typeface="ヒラギノ角ゴ Pro W3" pitchFamily="45" charset="-128"/>
              </a:defRPr>
            </a:lvl4pPr>
            <a:lvl5pPr marL="1828800" indent="0" algn="l" rtl="0" eaLnBrk="0" fontAlgn="base" hangingPunct="0">
              <a:spcBef>
                <a:spcPct val="20000"/>
              </a:spcBef>
              <a:spcAft>
                <a:spcPct val="0"/>
              </a:spcAft>
              <a:buClr>
                <a:srgbClr val="000000"/>
              </a:buClr>
              <a:buSzPct val="75000"/>
              <a:buFont typeface="Verdana" pitchFamily="34" charset="0"/>
              <a:buChar char="●"/>
              <a:defRPr>
                <a:solidFill>
                  <a:srgbClr val="000000"/>
                </a:solidFill>
                <a:latin typeface="+mn-lt"/>
                <a:ea typeface="ヒラギノ角ゴ Pro W3" pitchFamily="45" charset="-128"/>
              </a:defRPr>
            </a:lvl5pPr>
            <a:lvl6pPr marL="2514600" indent="-228600" algn="l" rtl="0" fontAlgn="base">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6pPr>
            <a:lvl7pPr marL="2971800" indent="-228600" algn="l" rtl="0" fontAlgn="base">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7pPr>
            <a:lvl8pPr marL="3429000" indent="-228600" algn="l" rtl="0" fontAlgn="base">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8pPr>
            <a:lvl9pPr marL="3886200" indent="-228600" algn="l" rtl="0" fontAlgn="base">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9pPr>
          </a:lstStyle>
          <a:p>
            <a:r>
              <a:rPr kumimoji="0" lang="en-US" sz="2400" kern="0" dirty="0" smtClean="0"/>
              <a:t>Change basis to more accurate one</a:t>
            </a:r>
          </a:p>
          <a:p>
            <a:r>
              <a:rPr kumimoji="0" lang="en-US" sz="2400" kern="0" dirty="0" smtClean="0"/>
              <a:t>Add indirect specular</a:t>
            </a:r>
          </a:p>
          <a:p>
            <a:r>
              <a:rPr kumimoji="0" lang="en-US" sz="2400" kern="0" dirty="0" smtClean="0"/>
              <a:t>Increase probe density in X/Y/Z</a:t>
            </a:r>
          </a:p>
          <a:p>
            <a:r>
              <a:rPr kumimoji="0" lang="en-US" sz="2400" kern="0" dirty="0" smtClean="0"/>
              <a:t>Use real HDR irradiance with sky lighting</a:t>
            </a:r>
          </a:p>
          <a:p>
            <a:r>
              <a:rPr kumimoji="0" lang="en-US" sz="2400" kern="0" dirty="0" smtClean="0"/>
              <a:t>Multiple bounces</a:t>
            </a:r>
          </a:p>
          <a:p>
            <a:r>
              <a:rPr kumimoji="0" lang="en-US" sz="2400" kern="0" dirty="0" smtClean="0"/>
              <a:t>Update closest probes in the runtime</a:t>
            </a:r>
          </a:p>
          <a:p>
            <a:endParaRPr kumimoji="0" lang="en-US" sz="2400" kern="0" dirty="0"/>
          </a:p>
        </p:txBody>
      </p:sp>
    </p:spTree>
    <p:extLst>
      <p:ext uri="{BB962C8B-B14F-4D97-AF65-F5344CB8AC3E}">
        <p14:creationId xmlns:p14="http://schemas.microsoft.com/office/powerpoint/2010/main" val="306409726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z="2400" dirty="0" smtClean="0"/>
              <a:t>Exponential Shadow Maps use in Volumetric Fog</a:t>
            </a:r>
            <a:endParaRPr lang="fr-CA" sz="2400" dirty="0"/>
          </a:p>
        </p:txBody>
      </p:sp>
      <p:sp>
        <p:nvSpPr>
          <p:cNvPr id="4" name="Rectangle 3"/>
          <p:cNvSpPr>
            <a:spLocks noChangeArrowheads="1"/>
          </p:cNvSpPr>
          <p:nvPr/>
        </p:nvSpPr>
        <p:spPr bwMode="auto">
          <a:xfrm>
            <a:off x="838200" y="1796951"/>
            <a:ext cx="7315200" cy="1061829"/>
          </a:xfrm>
          <a:prstGeom prst="rect">
            <a:avLst/>
          </a:prstGeom>
          <a:solidFill>
            <a:srgbClr val="FFFFFF"/>
          </a:solidFill>
          <a:ln w="9525">
            <a:solidFill>
              <a:schemeClr val="bg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1050" b="0" i="0" u="none" strike="noStrike" cap="none" normalizeH="0" baseline="0" dirty="0" smtClean="0">
                <a:ln>
                  <a:noFill/>
                </a:ln>
                <a:solidFill>
                  <a:srgbClr val="0000FF"/>
                </a:solidFill>
                <a:effectLst/>
                <a:latin typeface="Consolas" pitchFamily="49" charset="0"/>
                <a:cs typeface="Consolas" pitchFamily="49" charset="0"/>
              </a:rPr>
              <a:t>float4</a:t>
            </a:r>
            <a:r>
              <a:rPr kumimoji="0" lang="fr-FR" altLang="fr-FR" sz="105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1050" b="0" i="0" u="none" strike="noStrike" cap="none" normalizeH="0" baseline="0" dirty="0" err="1" smtClean="0">
                <a:ln>
                  <a:noFill/>
                </a:ln>
                <a:solidFill>
                  <a:srgbClr val="000000"/>
                </a:solidFill>
                <a:effectLst/>
                <a:latin typeface="Consolas" pitchFamily="49" charset="0"/>
                <a:cs typeface="Consolas" pitchFamily="49" charset="0"/>
              </a:rPr>
              <a:t>accum</a:t>
            </a:r>
            <a:r>
              <a:rPr kumimoji="0" lang="fr-FR" altLang="fr-FR" sz="1050" b="0" i="0" u="none" strike="noStrike" cap="none" normalizeH="0" baseline="0" dirty="0" smtClean="0">
                <a:ln>
                  <a:noFill/>
                </a:ln>
                <a:solidFill>
                  <a:srgbClr val="000000"/>
                </a:solidFill>
                <a:effectLst/>
                <a:latin typeface="Consolas" pitchFamily="49" charset="0"/>
                <a:cs typeface="Consolas" pitchFamily="49" charset="0"/>
              </a:rPr>
              <a:t> = 0.0f;</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1050" b="0" i="0" u="none" strike="noStrike" cap="none" normalizeH="0" baseline="0" dirty="0" err="1" smtClean="0">
                <a:ln>
                  <a:noFill/>
                </a:ln>
                <a:solidFill>
                  <a:srgbClr val="000000"/>
                </a:solidFill>
                <a:effectLst/>
                <a:latin typeface="Consolas" pitchFamily="49" charset="0"/>
                <a:cs typeface="Consolas" pitchFamily="49" charset="0"/>
              </a:rPr>
              <a:t>accum</a:t>
            </a:r>
            <a:r>
              <a:rPr kumimoji="0" lang="fr-FR" altLang="fr-FR" sz="1050" b="0" i="0" u="none" strike="noStrike" cap="none" normalizeH="0" baseline="0" dirty="0" smtClean="0">
                <a:ln>
                  <a:noFill/>
                </a:ln>
                <a:solidFill>
                  <a:srgbClr val="000000"/>
                </a:solidFill>
                <a:effectLst/>
                <a:latin typeface="Consolas" pitchFamily="49" charset="0"/>
                <a:cs typeface="Consolas" pitchFamily="49" charset="0"/>
              </a:rPr>
              <a:t> += </a:t>
            </a:r>
            <a:r>
              <a:rPr kumimoji="0" lang="fr-FR" altLang="fr-FR" sz="1050" b="0" i="0" u="none" strike="noStrike" cap="none" normalizeH="0" baseline="0" dirty="0" err="1" smtClean="0">
                <a:ln>
                  <a:noFill/>
                </a:ln>
                <a:solidFill>
                  <a:srgbClr val="000000"/>
                </a:solidFill>
                <a:effectLst/>
                <a:latin typeface="Consolas" pitchFamily="49" charset="0"/>
                <a:cs typeface="Consolas" pitchFamily="49" charset="0"/>
              </a:rPr>
              <a:t>exp</a:t>
            </a:r>
            <a:r>
              <a:rPr kumimoji="0" lang="fr-FR" altLang="fr-FR" sz="1050" b="0" i="0" u="none" strike="noStrike" cap="none" normalizeH="0" baseline="0" dirty="0" smtClean="0">
                <a:ln>
                  <a:noFill/>
                </a:ln>
                <a:solidFill>
                  <a:srgbClr val="000000"/>
                </a:solidFill>
                <a:effectLst/>
                <a:latin typeface="Consolas" pitchFamily="49" charset="0"/>
                <a:cs typeface="Consolas" pitchFamily="49" charset="0"/>
              </a:rPr>
              <a:t>(</a:t>
            </a:r>
            <a:r>
              <a:rPr kumimoji="0" lang="fr-FR" altLang="fr-FR" sz="1050" b="0" i="0" u="none" strike="noStrike" cap="none" normalizeH="0" baseline="0" dirty="0" err="1" smtClean="0">
                <a:ln>
                  <a:noFill/>
                </a:ln>
                <a:solidFill>
                  <a:srgbClr val="000000"/>
                </a:solidFill>
                <a:effectLst/>
                <a:latin typeface="Consolas" pitchFamily="49" charset="0"/>
                <a:cs typeface="Consolas" pitchFamily="49" charset="0"/>
              </a:rPr>
              <a:t>InputTextureShadowmap.GatherRed</a:t>
            </a:r>
            <a:r>
              <a:rPr kumimoji="0" lang="fr-FR" altLang="fr-FR" sz="1050" b="0" i="0" u="none" strike="noStrike" cap="none" normalizeH="0" baseline="0" dirty="0" smtClean="0">
                <a:ln>
                  <a:noFill/>
                </a:ln>
                <a:solidFill>
                  <a:srgbClr val="000000"/>
                </a:solidFill>
                <a:effectLst/>
                <a:latin typeface="Consolas" pitchFamily="49" charset="0"/>
                <a:cs typeface="Consolas" pitchFamily="49" charset="0"/>
              </a:rPr>
              <a:t>(pointSampler,samplingPos,</a:t>
            </a:r>
            <a:r>
              <a:rPr kumimoji="0" lang="fr-FR" altLang="fr-FR" sz="1050" b="0" i="0" u="none" strike="noStrike" cap="none" normalizeH="0" baseline="0" dirty="0" smtClean="0">
                <a:ln>
                  <a:noFill/>
                </a:ln>
                <a:solidFill>
                  <a:srgbClr val="0000FF"/>
                </a:solidFill>
                <a:effectLst/>
                <a:latin typeface="Consolas" pitchFamily="49" charset="0"/>
                <a:cs typeface="Consolas" pitchFamily="49" charset="0"/>
              </a:rPr>
              <a:t>int2</a:t>
            </a:r>
            <a:r>
              <a:rPr kumimoji="0" lang="fr-FR" altLang="fr-FR" sz="1050" b="0" i="0" u="none" strike="noStrike" cap="none" normalizeH="0" baseline="0" dirty="0" smtClean="0">
                <a:ln>
                  <a:noFill/>
                </a:ln>
                <a:solidFill>
                  <a:srgbClr val="000000"/>
                </a:solidFill>
                <a:effectLst/>
                <a:latin typeface="Consolas" pitchFamily="49" charset="0"/>
                <a:cs typeface="Consolas" pitchFamily="49" charset="0"/>
              </a:rPr>
              <a:t>(0,0))*</a:t>
            </a:r>
            <a:r>
              <a:rPr kumimoji="0" lang="fr-FR" altLang="fr-FR" sz="1050" b="0" i="0" u="none" strike="noStrike" cap="none" normalizeH="0" baseline="0" dirty="0" smtClean="0">
                <a:ln>
                  <a:noFill/>
                </a:ln>
                <a:solidFill>
                  <a:schemeClr val="accent6">
                    <a:lumMod val="75000"/>
                  </a:schemeClr>
                </a:solidFill>
                <a:effectLst/>
                <a:latin typeface="Consolas" pitchFamily="49" charset="0"/>
                <a:cs typeface="Consolas" pitchFamily="49" charset="0"/>
              </a:rPr>
              <a:t>EXPONENT</a:t>
            </a:r>
            <a:r>
              <a:rPr kumimoji="0" lang="fr-FR" altLang="fr-FR" sz="1050" b="0" i="0" u="none" strike="noStrike" cap="none" normalizeH="0" baseline="0" dirty="0" smtClean="0">
                <a:ln>
                  <a:noFill/>
                </a:ln>
                <a:solidFill>
                  <a:srgbClr val="000000"/>
                </a:solidFill>
                <a:effectLst/>
                <a:latin typeface="Consolas" pitchFamily="49" charset="0"/>
                <a:cs typeface="Consolas" pitchFamily="49" charset="0"/>
              </a:rPr>
              <a:t>);</a:t>
            </a:r>
          </a:p>
          <a:p>
            <a:pPr lvl="0" algn="l"/>
            <a:r>
              <a:rPr kumimoji="0" lang="fr-FR" altLang="fr-FR" sz="1050" b="0" i="0" u="none" strike="noStrike" cap="none" normalizeH="0" baseline="0" dirty="0" err="1" smtClean="0">
                <a:ln>
                  <a:noFill/>
                </a:ln>
                <a:solidFill>
                  <a:srgbClr val="000000"/>
                </a:solidFill>
                <a:effectLst/>
                <a:latin typeface="Consolas" pitchFamily="49" charset="0"/>
                <a:cs typeface="Consolas" pitchFamily="49" charset="0"/>
              </a:rPr>
              <a:t>accum</a:t>
            </a:r>
            <a:r>
              <a:rPr kumimoji="0" lang="fr-FR" altLang="fr-FR" sz="1050" b="0" i="0" u="none" strike="noStrike" cap="none" normalizeH="0" baseline="0" dirty="0" smtClean="0">
                <a:ln>
                  <a:noFill/>
                </a:ln>
                <a:solidFill>
                  <a:srgbClr val="000000"/>
                </a:solidFill>
                <a:effectLst/>
                <a:latin typeface="Consolas" pitchFamily="49" charset="0"/>
                <a:cs typeface="Consolas" pitchFamily="49" charset="0"/>
              </a:rPr>
              <a:t> += </a:t>
            </a:r>
            <a:r>
              <a:rPr kumimoji="0" lang="fr-FR" altLang="fr-FR" sz="1050" b="0" i="0" u="none" strike="noStrike" cap="none" normalizeH="0" baseline="0" dirty="0" err="1" smtClean="0">
                <a:ln>
                  <a:noFill/>
                </a:ln>
                <a:solidFill>
                  <a:srgbClr val="000000"/>
                </a:solidFill>
                <a:effectLst/>
                <a:latin typeface="Consolas" pitchFamily="49" charset="0"/>
                <a:cs typeface="Consolas" pitchFamily="49" charset="0"/>
              </a:rPr>
              <a:t>exp</a:t>
            </a:r>
            <a:r>
              <a:rPr kumimoji="0" lang="fr-FR" altLang="fr-FR" sz="1050" b="0" i="0" u="none" strike="noStrike" cap="none" normalizeH="0" baseline="0" dirty="0" smtClean="0">
                <a:ln>
                  <a:noFill/>
                </a:ln>
                <a:solidFill>
                  <a:srgbClr val="000000"/>
                </a:solidFill>
                <a:effectLst/>
                <a:latin typeface="Consolas" pitchFamily="49" charset="0"/>
                <a:cs typeface="Consolas" pitchFamily="49" charset="0"/>
              </a:rPr>
              <a:t>(</a:t>
            </a:r>
            <a:r>
              <a:rPr kumimoji="0" lang="fr-FR" altLang="fr-FR" sz="1050" b="0" i="0" u="none" strike="noStrike" cap="none" normalizeH="0" baseline="0" dirty="0" err="1" smtClean="0">
                <a:ln>
                  <a:noFill/>
                </a:ln>
                <a:solidFill>
                  <a:srgbClr val="000000"/>
                </a:solidFill>
                <a:effectLst/>
                <a:latin typeface="Consolas" pitchFamily="49" charset="0"/>
                <a:cs typeface="Consolas" pitchFamily="49" charset="0"/>
              </a:rPr>
              <a:t>InputTextureShadowmap.GatherRed</a:t>
            </a:r>
            <a:r>
              <a:rPr kumimoji="0" lang="fr-FR" altLang="fr-FR" sz="1050" b="0" i="0" u="none" strike="noStrike" cap="none" normalizeH="0" baseline="0" dirty="0" smtClean="0">
                <a:ln>
                  <a:noFill/>
                </a:ln>
                <a:solidFill>
                  <a:srgbClr val="000000"/>
                </a:solidFill>
                <a:effectLst/>
                <a:latin typeface="Consolas" pitchFamily="49" charset="0"/>
                <a:cs typeface="Consolas" pitchFamily="49" charset="0"/>
              </a:rPr>
              <a:t>(pointSampler,samplingPos,</a:t>
            </a:r>
            <a:r>
              <a:rPr kumimoji="0" lang="fr-FR" altLang="fr-FR" sz="1050" b="0" i="0" u="none" strike="noStrike" cap="none" normalizeH="0" baseline="0" dirty="0" smtClean="0">
                <a:ln>
                  <a:noFill/>
                </a:ln>
                <a:solidFill>
                  <a:srgbClr val="0000FF"/>
                </a:solidFill>
                <a:effectLst/>
                <a:latin typeface="Consolas" pitchFamily="49" charset="0"/>
                <a:cs typeface="Consolas" pitchFamily="49" charset="0"/>
              </a:rPr>
              <a:t>int2</a:t>
            </a:r>
            <a:r>
              <a:rPr kumimoji="0" lang="fr-FR" altLang="fr-FR" sz="1050" b="0" i="0" u="none" strike="noStrike" cap="none" normalizeH="0" baseline="0" dirty="0" smtClean="0">
                <a:ln>
                  <a:noFill/>
                </a:ln>
                <a:solidFill>
                  <a:srgbClr val="000000"/>
                </a:solidFill>
                <a:effectLst/>
                <a:latin typeface="Consolas" pitchFamily="49" charset="0"/>
                <a:cs typeface="Consolas" pitchFamily="49" charset="0"/>
              </a:rPr>
              <a:t>(2,0))*</a:t>
            </a:r>
            <a:r>
              <a:rPr kumimoji="0" lang="fr-FR" altLang="fr-FR" sz="1050" dirty="0" smtClean="0">
                <a:solidFill>
                  <a:schemeClr val="accent6">
                    <a:lumMod val="75000"/>
                  </a:schemeClr>
                </a:solidFill>
                <a:latin typeface="Consolas" pitchFamily="49" charset="0"/>
                <a:cs typeface="Consolas" pitchFamily="49" charset="0"/>
              </a:rPr>
              <a:t>EXPONENT</a:t>
            </a:r>
            <a:r>
              <a:rPr kumimoji="0" lang="fr-FR" altLang="fr-FR" sz="1050" b="0" i="0" u="none" strike="noStrike" cap="none" normalizeH="0" baseline="0" dirty="0" smtClean="0">
                <a:ln>
                  <a:noFill/>
                </a:ln>
                <a:solidFill>
                  <a:srgbClr val="000000"/>
                </a:solidFill>
                <a:effectLst/>
                <a:latin typeface="Consolas" pitchFamily="49" charset="0"/>
                <a:cs typeface="Consolas" pitchFamily="49" charset="0"/>
              </a:rPr>
              <a:t>);</a:t>
            </a:r>
          </a:p>
          <a:p>
            <a:pPr lvl="0" algn="l"/>
            <a:r>
              <a:rPr kumimoji="0" lang="fr-FR" altLang="fr-FR" sz="1050" b="0" i="0" u="none" strike="noStrike" cap="none" normalizeH="0" baseline="0" dirty="0" err="1" smtClean="0">
                <a:ln>
                  <a:noFill/>
                </a:ln>
                <a:solidFill>
                  <a:srgbClr val="000000"/>
                </a:solidFill>
                <a:effectLst/>
                <a:latin typeface="Consolas" pitchFamily="49" charset="0"/>
                <a:cs typeface="Consolas" pitchFamily="49" charset="0"/>
              </a:rPr>
              <a:t>accum</a:t>
            </a:r>
            <a:r>
              <a:rPr kumimoji="0" lang="fr-FR" altLang="fr-FR" sz="1050" b="0" i="0" u="none" strike="noStrike" cap="none" normalizeH="0" baseline="0" dirty="0" smtClean="0">
                <a:ln>
                  <a:noFill/>
                </a:ln>
                <a:solidFill>
                  <a:srgbClr val="000000"/>
                </a:solidFill>
                <a:effectLst/>
                <a:latin typeface="Consolas" pitchFamily="49" charset="0"/>
                <a:cs typeface="Consolas" pitchFamily="49" charset="0"/>
              </a:rPr>
              <a:t> += </a:t>
            </a:r>
            <a:r>
              <a:rPr kumimoji="0" lang="fr-FR" altLang="fr-FR" sz="1050" b="0" i="0" u="none" strike="noStrike" cap="none" normalizeH="0" baseline="0" dirty="0" err="1" smtClean="0">
                <a:ln>
                  <a:noFill/>
                </a:ln>
                <a:solidFill>
                  <a:srgbClr val="000000"/>
                </a:solidFill>
                <a:effectLst/>
                <a:latin typeface="Consolas" pitchFamily="49" charset="0"/>
                <a:cs typeface="Consolas" pitchFamily="49" charset="0"/>
              </a:rPr>
              <a:t>exp</a:t>
            </a:r>
            <a:r>
              <a:rPr kumimoji="0" lang="fr-FR" altLang="fr-FR" sz="1050" b="0" i="0" u="none" strike="noStrike" cap="none" normalizeH="0" baseline="0" dirty="0" smtClean="0">
                <a:ln>
                  <a:noFill/>
                </a:ln>
                <a:solidFill>
                  <a:srgbClr val="000000"/>
                </a:solidFill>
                <a:effectLst/>
                <a:latin typeface="Consolas" pitchFamily="49" charset="0"/>
                <a:cs typeface="Consolas" pitchFamily="49" charset="0"/>
              </a:rPr>
              <a:t>(</a:t>
            </a:r>
            <a:r>
              <a:rPr kumimoji="0" lang="fr-FR" altLang="fr-FR" sz="1050" b="0" i="0" u="none" strike="noStrike" cap="none" normalizeH="0" baseline="0" dirty="0" err="1" smtClean="0">
                <a:ln>
                  <a:noFill/>
                </a:ln>
                <a:solidFill>
                  <a:srgbClr val="000000"/>
                </a:solidFill>
                <a:effectLst/>
                <a:latin typeface="Consolas" pitchFamily="49" charset="0"/>
                <a:cs typeface="Consolas" pitchFamily="49" charset="0"/>
              </a:rPr>
              <a:t>InputTextureShadowmap.GatherRed</a:t>
            </a:r>
            <a:r>
              <a:rPr kumimoji="0" lang="fr-FR" altLang="fr-FR" sz="1050" b="0" i="0" u="none" strike="noStrike" cap="none" normalizeH="0" baseline="0" dirty="0" smtClean="0">
                <a:ln>
                  <a:noFill/>
                </a:ln>
                <a:solidFill>
                  <a:srgbClr val="000000"/>
                </a:solidFill>
                <a:effectLst/>
                <a:latin typeface="Consolas" pitchFamily="49" charset="0"/>
                <a:cs typeface="Consolas" pitchFamily="49" charset="0"/>
              </a:rPr>
              <a:t>(pointSampler,samplingPos,</a:t>
            </a:r>
            <a:r>
              <a:rPr kumimoji="0" lang="fr-FR" altLang="fr-FR" sz="1050" b="0" i="0" u="none" strike="noStrike" cap="none" normalizeH="0" baseline="0" dirty="0" smtClean="0">
                <a:ln>
                  <a:noFill/>
                </a:ln>
                <a:solidFill>
                  <a:srgbClr val="0000FF"/>
                </a:solidFill>
                <a:effectLst/>
                <a:latin typeface="Consolas" pitchFamily="49" charset="0"/>
                <a:cs typeface="Consolas" pitchFamily="49" charset="0"/>
              </a:rPr>
              <a:t>int2</a:t>
            </a:r>
            <a:r>
              <a:rPr kumimoji="0" lang="fr-FR" altLang="fr-FR" sz="1050" b="0" i="0" u="none" strike="noStrike" cap="none" normalizeH="0" baseline="0" dirty="0" smtClean="0">
                <a:ln>
                  <a:noFill/>
                </a:ln>
                <a:solidFill>
                  <a:srgbClr val="000000"/>
                </a:solidFill>
                <a:effectLst/>
                <a:latin typeface="Consolas" pitchFamily="49" charset="0"/>
                <a:cs typeface="Consolas" pitchFamily="49" charset="0"/>
              </a:rPr>
              <a:t>(0,2))*</a:t>
            </a:r>
            <a:r>
              <a:rPr kumimoji="0" lang="fr-FR" altLang="fr-FR" sz="1050" dirty="0" smtClean="0">
                <a:solidFill>
                  <a:schemeClr val="accent6">
                    <a:lumMod val="75000"/>
                  </a:schemeClr>
                </a:solidFill>
                <a:latin typeface="Consolas" pitchFamily="49" charset="0"/>
                <a:cs typeface="Consolas" pitchFamily="49" charset="0"/>
              </a:rPr>
              <a:t>EXPONENT</a:t>
            </a:r>
            <a:r>
              <a:rPr kumimoji="0" lang="fr-FR" altLang="fr-FR" sz="1050" b="0" i="0" u="none" strike="noStrike" cap="none" normalizeH="0" baseline="0" dirty="0" smtClean="0">
                <a:ln>
                  <a:noFill/>
                </a:ln>
                <a:solidFill>
                  <a:srgbClr val="000000"/>
                </a:solidFill>
                <a:effectLst/>
                <a:latin typeface="Consolas" pitchFamily="49" charset="0"/>
                <a:cs typeface="Consolas" pitchFamily="49" charset="0"/>
              </a:rPr>
              <a:t>);</a:t>
            </a:r>
          </a:p>
          <a:p>
            <a:pPr lvl="0" algn="l"/>
            <a:r>
              <a:rPr kumimoji="0" lang="fr-FR" altLang="fr-FR" sz="1050" b="0" i="0" u="none" strike="noStrike" cap="none" normalizeH="0" baseline="0" dirty="0" err="1" smtClean="0">
                <a:ln>
                  <a:noFill/>
                </a:ln>
                <a:solidFill>
                  <a:srgbClr val="000000"/>
                </a:solidFill>
                <a:effectLst/>
                <a:latin typeface="Consolas" pitchFamily="49" charset="0"/>
                <a:cs typeface="Consolas" pitchFamily="49" charset="0"/>
              </a:rPr>
              <a:t>accum</a:t>
            </a:r>
            <a:r>
              <a:rPr kumimoji="0" lang="fr-FR" altLang="fr-FR" sz="1050" b="0" i="0" u="none" strike="noStrike" cap="none" normalizeH="0" baseline="0" dirty="0" smtClean="0">
                <a:ln>
                  <a:noFill/>
                </a:ln>
                <a:solidFill>
                  <a:srgbClr val="000000"/>
                </a:solidFill>
                <a:effectLst/>
                <a:latin typeface="Consolas" pitchFamily="49" charset="0"/>
                <a:cs typeface="Consolas" pitchFamily="49" charset="0"/>
              </a:rPr>
              <a:t> += </a:t>
            </a:r>
            <a:r>
              <a:rPr kumimoji="0" lang="fr-FR" altLang="fr-FR" sz="1050" b="0" i="0" u="none" strike="noStrike" cap="none" normalizeH="0" baseline="0" dirty="0" err="1" smtClean="0">
                <a:ln>
                  <a:noFill/>
                </a:ln>
                <a:solidFill>
                  <a:srgbClr val="000000"/>
                </a:solidFill>
                <a:effectLst/>
                <a:latin typeface="Consolas" pitchFamily="49" charset="0"/>
                <a:cs typeface="Consolas" pitchFamily="49" charset="0"/>
              </a:rPr>
              <a:t>exp</a:t>
            </a:r>
            <a:r>
              <a:rPr kumimoji="0" lang="fr-FR" altLang="fr-FR" sz="1050" b="0" i="0" u="none" strike="noStrike" cap="none" normalizeH="0" baseline="0" dirty="0" smtClean="0">
                <a:ln>
                  <a:noFill/>
                </a:ln>
                <a:solidFill>
                  <a:srgbClr val="000000"/>
                </a:solidFill>
                <a:effectLst/>
                <a:latin typeface="Consolas" pitchFamily="49" charset="0"/>
                <a:cs typeface="Consolas" pitchFamily="49" charset="0"/>
              </a:rPr>
              <a:t>(</a:t>
            </a:r>
            <a:r>
              <a:rPr kumimoji="0" lang="fr-FR" altLang="fr-FR" sz="1050" b="0" i="0" u="none" strike="noStrike" cap="none" normalizeH="0" baseline="0" dirty="0" err="1" smtClean="0">
                <a:ln>
                  <a:noFill/>
                </a:ln>
                <a:solidFill>
                  <a:srgbClr val="000000"/>
                </a:solidFill>
                <a:effectLst/>
                <a:latin typeface="Consolas" pitchFamily="49" charset="0"/>
                <a:cs typeface="Consolas" pitchFamily="49" charset="0"/>
              </a:rPr>
              <a:t>InputTextureShadowmap.GatherRed</a:t>
            </a:r>
            <a:r>
              <a:rPr kumimoji="0" lang="fr-FR" altLang="fr-FR" sz="1050" b="0" i="0" u="none" strike="noStrike" cap="none" normalizeH="0" baseline="0" dirty="0" smtClean="0">
                <a:ln>
                  <a:noFill/>
                </a:ln>
                <a:solidFill>
                  <a:srgbClr val="000000"/>
                </a:solidFill>
                <a:effectLst/>
                <a:latin typeface="Consolas" pitchFamily="49" charset="0"/>
                <a:cs typeface="Consolas" pitchFamily="49" charset="0"/>
              </a:rPr>
              <a:t>(pointSampler,samplingPos,</a:t>
            </a:r>
            <a:r>
              <a:rPr kumimoji="0" lang="fr-FR" altLang="fr-FR" sz="1050" b="0" i="0" u="none" strike="noStrike" cap="none" normalizeH="0" baseline="0" dirty="0" smtClean="0">
                <a:ln>
                  <a:noFill/>
                </a:ln>
                <a:solidFill>
                  <a:srgbClr val="0000FF"/>
                </a:solidFill>
                <a:effectLst/>
                <a:latin typeface="Consolas" pitchFamily="49" charset="0"/>
                <a:cs typeface="Consolas" pitchFamily="49" charset="0"/>
              </a:rPr>
              <a:t>int2</a:t>
            </a:r>
            <a:r>
              <a:rPr kumimoji="0" lang="fr-FR" altLang="fr-FR" sz="1050" b="0" i="0" u="none" strike="noStrike" cap="none" normalizeH="0" baseline="0" dirty="0" smtClean="0">
                <a:ln>
                  <a:noFill/>
                </a:ln>
                <a:solidFill>
                  <a:srgbClr val="000000"/>
                </a:solidFill>
                <a:effectLst/>
                <a:latin typeface="Consolas" pitchFamily="49" charset="0"/>
                <a:cs typeface="Consolas" pitchFamily="49" charset="0"/>
              </a:rPr>
              <a:t>(2,2))*</a:t>
            </a:r>
            <a:r>
              <a:rPr kumimoji="0" lang="fr-FR" altLang="fr-FR" sz="1050" dirty="0" smtClean="0">
                <a:solidFill>
                  <a:schemeClr val="accent6">
                    <a:lumMod val="75000"/>
                  </a:schemeClr>
                </a:solidFill>
                <a:latin typeface="Consolas" pitchFamily="49" charset="0"/>
                <a:cs typeface="Consolas" pitchFamily="49" charset="0"/>
              </a:rPr>
              <a:t>EXPONENT</a:t>
            </a:r>
            <a:r>
              <a:rPr kumimoji="0" lang="fr-FR" altLang="fr-FR" sz="1050" b="0" i="0" u="none" strike="noStrike" cap="none" normalizeH="0" baseline="0" dirty="0" smtClean="0">
                <a:ln>
                  <a:noFill/>
                </a:ln>
                <a:solidFill>
                  <a:srgbClr val="000000"/>
                </a:solidFill>
                <a:effectLst/>
                <a:latin typeface="Consolas" pitchFamily="49" charset="0"/>
                <a:cs typeface="Consolas" pitchFamily="49" charset="0"/>
              </a:rPr>
              <a:t>);</a:t>
            </a:r>
          </a:p>
          <a:p>
            <a:pPr lvl="0" algn="l"/>
            <a:r>
              <a:rPr kumimoji="0" lang="fr-FR" altLang="fr-FR" sz="1050" b="0" i="0" u="none" strike="noStrike" cap="none" normalizeH="0" baseline="0" dirty="0" err="1" smtClean="0">
                <a:ln>
                  <a:noFill/>
                </a:ln>
                <a:solidFill>
                  <a:srgbClr val="000000"/>
                </a:solidFill>
                <a:effectLst/>
                <a:latin typeface="Consolas" pitchFamily="49" charset="0"/>
                <a:cs typeface="Consolas" pitchFamily="49" charset="0"/>
              </a:rPr>
              <a:t>OutputTextureESMShadowmap</a:t>
            </a:r>
            <a:r>
              <a:rPr kumimoji="0" lang="fr-FR" altLang="fr-FR" sz="1050" b="0" i="0" u="none" strike="noStrike" cap="none" normalizeH="0" baseline="0" dirty="0" smtClean="0">
                <a:ln>
                  <a:noFill/>
                </a:ln>
                <a:solidFill>
                  <a:srgbClr val="000000"/>
                </a:solidFill>
                <a:effectLst/>
                <a:latin typeface="Consolas" pitchFamily="49" charset="0"/>
                <a:cs typeface="Consolas" pitchFamily="49" charset="0"/>
              </a:rPr>
              <a:t>[pos] = dot(accum,1/16.0f);</a:t>
            </a:r>
            <a:endParaRPr kumimoji="0" lang="fr-FR" altLang="fr-FR"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TextBox 4"/>
          <p:cNvSpPr txBox="1"/>
          <p:nvPr/>
        </p:nvSpPr>
        <p:spPr>
          <a:xfrm>
            <a:off x="228600" y="1352550"/>
            <a:ext cx="8534400" cy="2492990"/>
          </a:xfrm>
          <a:prstGeom prst="rect">
            <a:avLst/>
          </a:prstGeom>
          <a:noFill/>
        </p:spPr>
        <p:txBody>
          <a:bodyPr wrap="square" rtlCol="0">
            <a:spAutoFit/>
          </a:bodyPr>
          <a:lstStyle/>
          <a:p>
            <a:pPr marL="457200" indent="-457200" algn="l">
              <a:buAutoNum type="arabicPeriod"/>
            </a:pPr>
            <a:r>
              <a:rPr lang="en-CA" sz="2000" dirty="0" smtClean="0">
                <a:solidFill>
                  <a:schemeClr val="accent4">
                    <a:lumMod val="10000"/>
                  </a:schemeClr>
                </a:solidFill>
              </a:rPr>
              <a:t>Shadowmap downsampling / transform to exponent space</a:t>
            </a:r>
          </a:p>
          <a:p>
            <a:pPr marL="457200" indent="-457200" algn="l">
              <a:buAutoNum type="arabicPeriod"/>
            </a:pPr>
            <a:endParaRPr lang="en-CA" sz="2000" dirty="0">
              <a:solidFill>
                <a:schemeClr val="accent4">
                  <a:lumMod val="10000"/>
                </a:schemeClr>
              </a:solidFill>
            </a:endParaRPr>
          </a:p>
          <a:p>
            <a:pPr marL="457200" indent="-457200" algn="l">
              <a:buAutoNum type="arabicPeriod"/>
            </a:pPr>
            <a:endParaRPr lang="en-CA" sz="2000" dirty="0" smtClean="0">
              <a:solidFill>
                <a:schemeClr val="accent4">
                  <a:lumMod val="10000"/>
                </a:schemeClr>
              </a:solidFill>
            </a:endParaRPr>
          </a:p>
          <a:p>
            <a:pPr algn="l"/>
            <a:endParaRPr lang="en-CA" sz="2000" dirty="0" smtClean="0">
              <a:solidFill>
                <a:schemeClr val="accent4">
                  <a:lumMod val="10000"/>
                </a:schemeClr>
              </a:solidFill>
            </a:endParaRPr>
          </a:p>
          <a:p>
            <a:pPr algn="l"/>
            <a:endParaRPr lang="en-CA" dirty="0" smtClean="0">
              <a:solidFill>
                <a:schemeClr val="accent4">
                  <a:lumMod val="10000"/>
                </a:schemeClr>
              </a:solidFill>
            </a:endParaRPr>
          </a:p>
          <a:p>
            <a:pPr algn="l"/>
            <a:r>
              <a:rPr lang="en-CA" sz="2000" dirty="0" smtClean="0">
                <a:solidFill>
                  <a:schemeClr val="accent4">
                    <a:lumMod val="10000"/>
                  </a:schemeClr>
                </a:solidFill>
              </a:rPr>
              <a:t>2. Separable 11-pixel wide box filter (2 trivial passes)</a:t>
            </a:r>
          </a:p>
          <a:p>
            <a:pPr algn="l"/>
            <a:endParaRPr lang="en-CA" sz="1200" dirty="0" smtClean="0">
              <a:solidFill>
                <a:schemeClr val="accent4">
                  <a:lumMod val="10000"/>
                </a:schemeClr>
              </a:solidFill>
            </a:endParaRPr>
          </a:p>
          <a:p>
            <a:pPr algn="l"/>
            <a:r>
              <a:rPr lang="en-CA" sz="2000" dirty="0" smtClean="0">
                <a:solidFill>
                  <a:schemeClr val="accent4">
                    <a:lumMod val="10000"/>
                  </a:schemeClr>
                </a:solidFill>
              </a:rPr>
              <a:t>3. Applying shadowmap</a:t>
            </a:r>
            <a:endParaRPr lang="fr-CA" sz="2000" dirty="0">
              <a:solidFill>
                <a:schemeClr val="accent4">
                  <a:lumMod val="10000"/>
                </a:schemeClr>
              </a:solidFill>
            </a:endParaRPr>
          </a:p>
        </p:txBody>
      </p:sp>
      <p:sp>
        <p:nvSpPr>
          <p:cNvPr id="6" name="Rectangle 5"/>
          <p:cNvSpPr>
            <a:spLocks noChangeArrowheads="1"/>
          </p:cNvSpPr>
          <p:nvPr/>
        </p:nvSpPr>
        <p:spPr bwMode="auto">
          <a:xfrm>
            <a:off x="861270" y="3867150"/>
            <a:ext cx="7315200" cy="577081"/>
          </a:xfrm>
          <a:prstGeom prst="rect">
            <a:avLst/>
          </a:prstGeom>
          <a:solidFill>
            <a:srgbClr val="FFFFFF"/>
          </a:solidFill>
          <a:ln w="9525">
            <a:solidFill>
              <a:schemeClr val="bg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l"/>
            <a:r>
              <a:rPr kumimoji="0" lang="fr-FR" altLang="fr-FR" sz="1050" dirty="0" err="1" smtClean="0">
                <a:solidFill>
                  <a:srgbClr val="0000FF"/>
                </a:solidFill>
                <a:latin typeface="Consolas" pitchFamily="49" charset="0"/>
                <a:cs typeface="Consolas" pitchFamily="49" charset="0"/>
              </a:rPr>
              <a:t>float</a:t>
            </a:r>
            <a:r>
              <a:rPr kumimoji="0" lang="fr-FR" altLang="fr-FR" sz="1050" dirty="0" smtClean="0">
                <a:solidFill>
                  <a:srgbClr val="0000FF"/>
                </a:solidFill>
                <a:latin typeface="Consolas" pitchFamily="49" charset="0"/>
                <a:cs typeface="Consolas" pitchFamily="49" charset="0"/>
              </a:rPr>
              <a:t> </a:t>
            </a:r>
            <a:r>
              <a:rPr kumimoji="0" lang="fr-FR" altLang="fr-FR" sz="1050" dirty="0" err="1" smtClean="0">
                <a:solidFill>
                  <a:srgbClr val="000000"/>
                </a:solidFill>
                <a:latin typeface="Consolas" pitchFamily="49" charset="0"/>
                <a:cs typeface="Consolas" pitchFamily="49" charset="0"/>
              </a:rPr>
              <a:t>receiver</a:t>
            </a:r>
            <a:r>
              <a:rPr kumimoji="0" lang="fr-FR" altLang="fr-FR" sz="1050" dirty="0" smtClean="0">
                <a:solidFill>
                  <a:srgbClr val="000000"/>
                </a:solidFill>
                <a:latin typeface="Consolas" pitchFamily="49" charset="0"/>
                <a:cs typeface="Consolas" pitchFamily="49" charset="0"/>
              </a:rPr>
              <a:t> </a:t>
            </a:r>
            <a:r>
              <a:rPr kumimoji="0" lang="fr-FR" altLang="fr-FR" sz="1050" dirty="0">
                <a:solidFill>
                  <a:srgbClr val="000000"/>
                </a:solidFill>
                <a:latin typeface="Consolas" pitchFamily="49" charset="0"/>
                <a:cs typeface="Consolas" pitchFamily="49" charset="0"/>
              </a:rPr>
              <a:t>= </a:t>
            </a:r>
            <a:r>
              <a:rPr kumimoji="0" lang="fr-FR" altLang="fr-FR" sz="1050" dirty="0" err="1" smtClean="0">
                <a:solidFill>
                  <a:srgbClr val="000000"/>
                </a:solidFill>
                <a:latin typeface="Consolas" pitchFamily="49" charset="0"/>
                <a:cs typeface="Consolas" pitchFamily="49" charset="0"/>
              </a:rPr>
              <a:t>exp</a:t>
            </a:r>
            <a:r>
              <a:rPr kumimoji="0" lang="fr-FR" altLang="fr-FR" sz="1050" dirty="0" smtClean="0">
                <a:solidFill>
                  <a:srgbClr val="000000"/>
                </a:solidFill>
                <a:latin typeface="Consolas" pitchFamily="49" charset="0"/>
                <a:cs typeface="Consolas" pitchFamily="49" charset="0"/>
              </a:rPr>
              <a:t>(</a:t>
            </a:r>
            <a:r>
              <a:rPr kumimoji="0" lang="fr-FR" altLang="fr-FR" sz="1050" dirty="0" err="1" smtClean="0">
                <a:solidFill>
                  <a:srgbClr val="000000"/>
                </a:solidFill>
                <a:latin typeface="Consolas" pitchFamily="49" charset="0"/>
                <a:cs typeface="Consolas" pitchFamily="49" charset="0"/>
              </a:rPr>
              <a:t>shadedPointShadowSpacePosition.z</a:t>
            </a:r>
            <a:r>
              <a:rPr kumimoji="0" lang="fr-FR" altLang="fr-FR" sz="1050" dirty="0" smtClean="0">
                <a:solidFill>
                  <a:srgbClr val="000000"/>
                </a:solidFill>
                <a:latin typeface="Consolas" pitchFamily="49" charset="0"/>
                <a:cs typeface="Consolas" pitchFamily="49" charset="0"/>
              </a:rPr>
              <a:t> </a:t>
            </a:r>
            <a:r>
              <a:rPr kumimoji="0" lang="fr-FR" altLang="fr-FR" sz="1050" dirty="0">
                <a:solidFill>
                  <a:srgbClr val="000000"/>
                </a:solidFill>
                <a:latin typeface="Consolas" pitchFamily="49" charset="0"/>
                <a:cs typeface="Consolas" pitchFamily="49" charset="0"/>
              </a:rPr>
              <a:t>* </a:t>
            </a:r>
            <a:r>
              <a:rPr kumimoji="0" lang="fr-FR" altLang="fr-FR" sz="1050" dirty="0" smtClean="0">
                <a:solidFill>
                  <a:schemeClr val="accent6">
                    <a:lumMod val="75000"/>
                  </a:schemeClr>
                </a:solidFill>
                <a:latin typeface="Consolas" pitchFamily="49" charset="0"/>
                <a:cs typeface="Consolas" pitchFamily="49" charset="0"/>
              </a:rPr>
              <a:t>EXPONENT</a:t>
            </a:r>
            <a:r>
              <a:rPr kumimoji="0" lang="fr-FR" altLang="fr-FR" sz="1050" dirty="0">
                <a:solidFill>
                  <a:srgbClr val="000000"/>
                </a:solidFill>
                <a:latin typeface="Consolas" pitchFamily="49" charset="0"/>
                <a:cs typeface="Consolas" pitchFamily="49" charset="0"/>
              </a:rPr>
              <a:t>)</a:t>
            </a:r>
            <a:r>
              <a:rPr kumimoji="0" lang="fr-FR" altLang="fr-FR" sz="1050" dirty="0" smtClean="0">
                <a:solidFill>
                  <a:srgbClr val="000000"/>
                </a:solidFill>
                <a:latin typeface="Consolas" pitchFamily="49" charset="0"/>
                <a:cs typeface="Consolas" pitchFamily="49" charset="0"/>
              </a:rPr>
              <a:t>;</a:t>
            </a:r>
            <a:endParaRPr kumimoji="0" lang="fr-FR" altLang="fr-FR" sz="1050" dirty="0">
              <a:solidFill>
                <a:srgbClr val="000000"/>
              </a:solidFill>
              <a:latin typeface="Consolas" pitchFamily="49" charset="0"/>
              <a:cs typeface="Consolas" pitchFamily="49" charset="0"/>
            </a:endParaRPr>
          </a:p>
          <a:p>
            <a:pPr lvl="0" algn="l"/>
            <a:r>
              <a:rPr kumimoji="0" lang="fr-FR" altLang="fr-FR" sz="1050" dirty="0" err="1">
                <a:solidFill>
                  <a:srgbClr val="0000FF"/>
                </a:solidFill>
                <a:latin typeface="Consolas" pitchFamily="49" charset="0"/>
                <a:cs typeface="Consolas" pitchFamily="49" charset="0"/>
              </a:rPr>
              <a:t>float</a:t>
            </a:r>
            <a:r>
              <a:rPr kumimoji="0" lang="fr-FR" altLang="fr-FR" sz="1050" dirty="0" smtClean="0">
                <a:solidFill>
                  <a:srgbClr val="000000"/>
                </a:solidFill>
                <a:latin typeface="Consolas" pitchFamily="49" charset="0"/>
                <a:cs typeface="Consolas" pitchFamily="49" charset="0"/>
              </a:rPr>
              <a:t> </a:t>
            </a:r>
            <a:r>
              <a:rPr kumimoji="0" lang="fr-FR" altLang="fr-FR" sz="1050" dirty="0" err="1">
                <a:solidFill>
                  <a:srgbClr val="000000"/>
                </a:solidFill>
                <a:latin typeface="Consolas" pitchFamily="49" charset="0"/>
                <a:cs typeface="Consolas" pitchFamily="49" charset="0"/>
              </a:rPr>
              <a:t>occluder</a:t>
            </a:r>
            <a:r>
              <a:rPr kumimoji="0" lang="fr-FR" altLang="fr-FR" sz="1050" dirty="0">
                <a:solidFill>
                  <a:srgbClr val="000000"/>
                </a:solidFill>
                <a:latin typeface="Consolas" pitchFamily="49" charset="0"/>
                <a:cs typeface="Consolas" pitchFamily="49" charset="0"/>
              </a:rPr>
              <a:t> = </a:t>
            </a:r>
            <a:r>
              <a:rPr kumimoji="0" lang="fr-FR" altLang="fr-FR" sz="1050" dirty="0" err="1" smtClean="0">
                <a:solidFill>
                  <a:srgbClr val="000000"/>
                </a:solidFill>
                <a:latin typeface="Consolas" pitchFamily="49" charset="0"/>
                <a:cs typeface="Consolas" pitchFamily="49" charset="0"/>
              </a:rPr>
              <a:t>InputESM.SampleLevel</a:t>
            </a:r>
            <a:r>
              <a:rPr kumimoji="0" lang="fr-FR" altLang="fr-FR" sz="1050" dirty="0" smtClean="0">
                <a:solidFill>
                  <a:srgbClr val="000000"/>
                </a:solidFill>
                <a:latin typeface="Consolas" pitchFamily="49" charset="0"/>
                <a:cs typeface="Consolas" pitchFamily="49" charset="0"/>
              </a:rPr>
              <a:t>(</a:t>
            </a:r>
            <a:r>
              <a:rPr kumimoji="0" lang="fr-FR" altLang="fr-FR" sz="1050" dirty="0" err="1" smtClean="0">
                <a:solidFill>
                  <a:srgbClr val="000000"/>
                </a:solidFill>
                <a:latin typeface="Consolas" pitchFamily="49" charset="0"/>
                <a:cs typeface="Consolas" pitchFamily="49" charset="0"/>
              </a:rPr>
              <a:t>BilinearSampler</a:t>
            </a:r>
            <a:r>
              <a:rPr kumimoji="0" lang="fr-FR" altLang="fr-FR" sz="1050" dirty="0" smtClean="0">
                <a:solidFill>
                  <a:srgbClr val="000000"/>
                </a:solidFill>
                <a:latin typeface="Consolas" pitchFamily="49" charset="0"/>
                <a:cs typeface="Consolas" pitchFamily="49" charset="0"/>
              </a:rPr>
              <a:t>, </a:t>
            </a:r>
            <a:r>
              <a:rPr kumimoji="0" lang="fr-FR" altLang="fr-FR" sz="1050" dirty="0" err="1" smtClean="0">
                <a:solidFill>
                  <a:srgbClr val="000000"/>
                </a:solidFill>
                <a:latin typeface="Consolas" pitchFamily="49" charset="0"/>
                <a:cs typeface="Consolas" pitchFamily="49" charset="0"/>
              </a:rPr>
              <a:t>shadedPointShadowSpacePosition.xy</a:t>
            </a:r>
            <a:r>
              <a:rPr kumimoji="0" lang="fr-FR" altLang="fr-FR" sz="1050" dirty="0" smtClean="0">
                <a:solidFill>
                  <a:srgbClr val="000000"/>
                </a:solidFill>
                <a:latin typeface="Consolas" pitchFamily="49" charset="0"/>
                <a:cs typeface="Consolas" pitchFamily="49" charset="0"/>
              </a:rPr>
              <a:t>, 0);</a:t>
            </a:r>
          </a:p>
          <a:p>
            <a:pPr lvl="0" algn="l"/>
            <a:r>
              <a:rPr kumimoji="0" lang="fr-FR" altLang="fr-FR" sz="1050" dirty="0" err="1" smtClean="0">
                <a:solidFill>
                  <a:srgbClr val="000000"/>
                </a:solidFill>
                <a:latin typeface="Consolas" pitchFamily="49" charset="0"/>
                <a:cs typeface="Consolas" pitchFamily="49" charset="0"/>
              </a:rPr>
              <a:t>shadow</a:t>
            </a:r>
            <a:r>
              <a:rPr kumimoji="0" lang="fr-FR" altLang="fr-FR" sz="1050" dirty="0" smtClean="0">
                <a:solidFill>
                  <a:srgbClr val="000000"/>
                </a:solidFill>
                <a:latin typeface="Consolas" pitchFamily="49" charset="0"/>
                <a:cs typeface="Consolas" pitchFamily="49" charset="0"/>
              </a:rPr>
              <a:t> </a:t>
            </a:r>
            <a:r>
              <a:rPr kumimoji="0" lang="fr-FR" altLang="fr-FR" sz="1050" dirty="0">
                <a:solidFill>
                  <a:srgbClr val="000000"/>
                </a:solidFill>
                <a:latin typeface="Consolas" pitchFamily="49" charset="0"/>
                <a:cs typeface="Consolas" pitchFamily="49" charset="0"/>
              </a:rPr>
              <a:t>= </a:t>
            </a:r>
            <a:r>
              <a:rPr kumimoji="0" lang="fr-FR" altLang="fr-FR" sz="1050" dirty="0" err="1">
                <a:solidFill>
                  <a:srgbClr val="000000"/>
                </a:solidFill>
                <a:latin typeface="Consolas" pitchFamily="49" charset="0"/>
                <a:cs typeface="Consolas" pitchFamily="49" charset="0"/>
              </a:rPr>
              <a:t>saturate</a:t>
            </a:r>
            <a:r>
              <a:rPr kumimoji="0" lang="fr-FR" altLang="fr-FR" sz="1050" dirty="0">
                <a:solidFill>
                  <a:srgbClr val="000000"/>
                </a:solidFill>
                <a:latin typeface="Consolas" pitchFamily="49" charset="0"/>
                <a:cs typeface="Consolas" pitchFamily="49" charset="0"/>
              </a:rPr>
              <a:t>(</a:t>
            </a:r>
            <a:r>
              <a:rPr kumimoji="0" lang="fr-FR" altLang="fr-FR" sz="1050" dirty="0" err="1">
                <a:solidFill>
                  <a:srgbClr val="000000"/>
                </a:solidFill>
                <a:latin typeface="Consolas" pitchFamily="49" charset="0"/>
                <a:cs typeface="Consolas" pitchFamily="49" charset="0"/>
              </a:rPr>
              <a:t>occluder</a:t>
            </a:r>
            <a:r>
              <a:rPr kumimoji="0" lang="fr-FR" altLang="fr-FR" sz="1050" dirty="0">
                <a:solidFill>
                  <a:srgbClr val="000000"/>
                </a:solidFill>
                <a:latin typeface="Consolas" pitchFamily="49" charset="0"/>
                <a:cs typeface="Consolas" pitchFamily="49" charset="0"/>
              </a:rPr>
              <a:t> / </a:t>
            </a:r>
            <a:r>
              <a:rPr kumimoji="0" lang="fr-FR" altLang="fr-FR" sz="1050" dirty="0" err="1" smtClean="0">
                <a:solidFill>
                  <a:srgbClr val="000000"/>
                </a:solidFill>
                <a:latin typeface="Consolas" pitchFamily="49" charset="0"/>
                <a:cs typeface="Consolas" pitchFamily="49" charset="0"/>
              </a:rPr>
              <a:t>receiver</a:t>
            </a:r>
            <a:r>
              <a:rPr kumimoji="0" lang="fr-FR" altLang="fr-FR" sz="1050" dirty="0" smtClean="0">
                <a:solidFill>
                  <a:srgbClr val="000000"/>
                </a:solidFill>
                <a:latin typeface="Consolas" pitchFamily="49" charset="0"/>
                <a:cs typeface="Consolas" pitchFamily="49" charset="0"/>
              </a:rPr>
              <a:t>);</a:t>
            </a:r>
            <a:endParaRPr kumimoji="0" lang="fr-FR" altLang="fr-FR" sz="1050" b="0" i="0" u="none" strike="noStrike" cap="none" normalizeH="0" baseline="0" dirty="0" smtClean="0">
              <a:ln>
                <a:noFill/>
              </a:ln>
              <a:solidFill>
                <a:srgbClr val="000000"/>
              </a:solidFill>
              <a:effectLst/>
              <a:latin typeface="Consolas" pitchFamily="49" charset="0"/>
              <a:cs typeface="Consolas" pitchFamily="49" charset="0"/>
            </a:endParaRPr>
          </a:p>
        </p:txBody>
      </p:sp>
    </p:spTree>
    <p:extLst>
      <p:ext uri="{BB962C8B-B14F-4D97-AF65-F5344CB8AC3E}">
        <p14:creationId xmlns:p14="http://schemas.microsoft.com/office/powerpoint/2010/main" val="225790381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66750"/>
            <a:ext cx="8077200" cy="781050"/>
          </a:xfrm>
        </p:spPr>
        <p:txBody>
          <a:bodyPr/>
          <a:lstStyle/>
          <a:p>
            <a:r>
              <a:rPr lang="en-CA" sz="2600" dirty="0" smtClean="0"/>
              <a:t>Screen Space Reflections Optimizations</a:t>
            </a:r>
            <a:endParaRPr lang="fr-CA" sz="2600" dirty="0"/>
          </a:p>
        </p:txBody>
      </p:sp>
      <p:sp>
        <p:nvSpPr>
          <p:cNvPr id="3" name="Content Placeholder 2"/>
          <p:cNvSpPr>
            <a:spLocks noGrp="1"/>
          </p:cNvSpPr>
          <p:nvPr>
            <p:ph sz="quarter" idx="10"/>
          </p:nvPr>
        </p:nvSpPr>
        <p:spPr>
          <a:xfrm>
            <a:off x="304800" y="1276350"/>
            <a:ext cx="8610600" cy="2743200"/>
          </a:xfrm>
        </p:spPr>
        <p:txBody>
          <a:bodyPr/>
          <a:lstStyle/>
          <a:p>
            <a:r>
              <a:rPr lang="en-CA" sz="2100" dirty="0" smtClean="0"/>
              <a:t>We didn’t use hierarchical acceleration structures</a:t>
            </a:r>
          </a:p>
          <a:p>
            <a:pPr lvl="1"/>
            <a:r>
              <a:rPr lang="en-CA" sz="1800" dirty="0" smtClean="0"/>
              <a:t>Decreased shader wave occupancy</a:t>
            </a:r>
          </a:p>
          <a:p>
            <a:pPr lvl="1"/>
            <a:r>
              <a:rPr lang="en-CA" sz="1800" dirty="0" smtClean="0"/>
              <a:t>Added </a:t>
            </a:r>
            <a:r>
              <a:rPr lang="en-CA" sz="1800" dirty="0"/>
              <a:t>fixed cost </a:t>
            </a:r>
            <a:r>
              <a:rPr lang="en-CA" sz="1800" dirty="0" smtClean="0"/>
              <a:t>– hierarchy </a:t>
            </a:r>
            <a:r>
              <a:rPr lang="en-CA" sz="1800" dirty="0"/>
              <a:t>construction (~</a:t>
            </a:r>
            <a:r>
              <a:rPr lang="en-CA" sz="1800" dirty="0" smtClean="0"/>
              <a:t>0.4ms on </a:t>
            </a:r>
            <a:r>
              <a:rPr lang="en-CA" sz="1800" dirty="0" err="1" smtClean="0"/>
              <a:t>XboxOne</a:t>
            </a:r>
            <a:r>
              <a:rPr lang="en-CA" sz="1800" dirty="0" smtClean="0"/>
              <a:t>)</a:t>
            </a:r>
          </a:p>
          <a:p>
            <a:pPr lvl="1"/>
            <a:r>
              <a:rPr lang="en-CA" sz="1800" dirty="0" smtClean="0"/>
              <a:t>Will investigate more in the future</a:t>
            </a:r>
          </a:p>
          <a:p>
            <a:r>
              <a:rPr lang="en-CA" sz="2100" dirty="0" err="1" smtClean="0"/>
              <a:t>Bruteforce</a:t>
            </a:r>
            <a:r>
              <a:rPr lang="en-CA" sz="2100" dirty="0" smtClean="0"/>
              <a:t> worked better </a:t>
            </a:r>
            <a:r>
              <a:rPr lang="en-CA" sz="2100" b="1" dirty="0" smtClean="0"/>
              <a:t>in our case </a:t>
            </a:r>
          </a:p>
          <a:p>
            <a:pPr lvl="1"/>
            <a:r>
              <a:rPr lang="en-CA" sz="1700" dirty="0"/>
              <a:t>L</a:t>
            </a:r>
            <a:r>
              <a:rPr lang="en-CA" sz="1700" dirty="0" smtClean="0"/>
              <a:t>oop and initialization code must </a:t>
            </a:r>
            <a:r>
              <a:rPr lang="en-CA" sz="1700" dirty="0"/>
              <a:t>be extremely </a:t>
            </a:r>
            <a:r>
              <a:rPr lang="en-CA" sz="1700" dirty="0" smtClean="0"/>
              <a:t>simple</a:t>
            </a:r>
          </a:p>
          <a:p>
            <a:r>
              <a:rPr lang="en-CA" sz="2100" dirty="0" smtClean="0"/>
              <a:t>Redoing some work was better than syncing group</a:t>
            </a:r>
          </a:p>
          <a:p>
            <a:r>
              <a:rPr lang="en-CA" sz="2100" dirty="0" err="1" smtClean="0"/>
              <a:t>Raymarching</a:t>
            </a:r>
            <a:r>
              <a:rPr lang="en-CA" sz="2100" dirty="0" smtClean="0"/>
              <a:t> in lower resolution (2-texel steps in half res)</a:t>
            </a:r>
          </a:p>
          <a:p>
            <a:pPr lvl="1"/>
            <a:r>
              <a:rPr lang="en-CA" sz="1600" dirty="0" smtClean="0"/>
              <a:t>You can do an additional “refinement” step to check for missed collision at earlier </a:t>
            </a:r>
            <a:r>
              <a:rPr lang="en-CA" sz="1600" dirty="0" err="1" smtClean="0"/>
              <a:t>texel</a:t>
            </a:r>
            <a:endParaRPr lang="en-CA" sz="1600" dirty="0"/>
          </a:p>
          <a:p>
            <a:endParaRPr lang="en-CA" sz="2200" dirty="0" smtClean="0"/>
          </a:p>
        </p:txBody>
      </p:sp>
    </p:spTree>
    <p:extLst>
      <p:ext uri="{BB962C8B-B14F-4D97-AF65-F5344CB8AC3E}">
        <p14:creationId xmlns:p14="http://schemas.microsoft.com/office/powerpoint/2010/main" val="1721655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500"/>
                                        <p:tgtEl>
                                          <p:spTgt spid="3">
                                            <p:txEl>
                                              <p:pRg st="7" end="7"/>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Effect transition="in" filter="fade">
                                      <p:cBhvr>
                                        <p:cTn id="41"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66750"/>
            <a:ext cx="8077200" cy="781050"/>
          </a:xfrm>
        </p:spPr>
        <p:txBody>
          <a:bodyPr/>
          <a:lstStyle/>
          <a:p>
            <a:r>
              <a:rPr lang="en-CA" sz="2600" dirty="0" smtClean="0"/>
              <a:t>Screen Space Reflections Optimizations – Raytracing code</a:t>
            </a:r>
            <a:endParaRPr lang="fr-CA" sz="2600" dirty="0"/>
          </a:p>
        </p:txBody>
      </p:sp>
      <p:sp>
        <p:nvSpPr>
          <p:cNvPr id="6" name="Rectangle 5"/>
          <p:cNvSpPr/>
          <p:nvPr/>
        </p:nvSpPr>
        <p:spPr>
          <a:xfrm>
            <a:off x="95693" y="1926846"/>
            <a:ext cx="8963247" cy="2693045"/>
          </a:xfrm>
          <a:prstGeom prst="rect">
            <a:avLst/>
          </a:prstGeom>
          <a:solidFill>
            <a:srgbClr val="FFFFFF"/>
          </a:solidFill>
          <a:ln>
            <a:solidFill>
              <a:srgbClr val="EE2B55"/>
            </a:solidFill>
          </a:ln>
        </p:spPr>
        <p:txBody>
          <a:bodyPr wrap="square">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fr-CA" sz="1300" b="0" i="0" u="none" strike="noStrike" kern="0" cap="none" spc="0" normalizeH="0" baseline="0" noProof="0" dirty="0" err="1" smtClean="0">
                <a:ln>
                  <a:noFill/>
                </a:ln>
                <a:solidFill>
                  <a:srgbClr val="0000FF"/>
                </a:solidFill>
                <a:effectLst/>
                <a:highlight>
                  <a:srgbClr val="FFFFFF"/>
                </a:highlight>
                <a:uLnTx/>
                <a:uFillTx/>
                <a:latin typeface="Consolas"/>
              </a:rPr>
              <a:t>while</a:t>
            </a:r>
            <a:r>
              <a:rPr kumimoji="0" lang="fr-CA" sz="1300" b="0" i="0" u="none" strike="noStrike" kern="0" cap="none" spc="0" normalizeH="0" baseline="0" noProof="0" dirty="0" smtClean="0">
                <a:ln>
                  <a:noFill/>
                </a:ln>
                <a:solidFill>
                  <a:srgbClr val="000000"/>
                </a:solidFill>
                <a:effectLst/>
                <a:highlight>
                  <a:srgbClr val="FFFFFF"/>
                </a:highlight>
                <a:uLnTx/>
                <a:uFillTx/>
                <a:latin typeface="Consolas"/>
              </a:rPr>
              <a:t>(1)</a:t>
            </a:r>
          </a:p>
          <a:p>
            <a:pPr marL="0" marR="0" lvl="0" indent="0" algn="l" defTabSz="914400" eaLnBrk="1" fontAlgn="auto" latinLnBrk="0" hangingPunct="1">
              <a:lnSpc>
                <a:spcPct val="100000"/>
              </a:lnSpc>
              <a:spcBef>
                <a:spcPts val="0"/>
              </a:spcBef>
              <a:spcAft>
                <a:spcPts val="0"/>
              </a:spcAft>
              <a:buClrTx/>
              <a:buSzTx/>
              <a:buFontTx/>
              <a:buNone/>
              <a:tabLst/>
              <a:defRPr/>
            </a:pPr>
            <a:r>
              <a:rPr kumimoji="0" lang="fr-CA" sz="1300" b="0" i="0" u="none" strike="noStrike" kern="0" cap="none" spc="0" normalizeH="0" baseline="0" noProof="0" dirty="0" smtClean="0">
                <a:ln>
                  <a:noFill/>
                </a:ln>
                <a:solidFill>
                  <a:srgbClr val="000000"/>
                </a:solidFill>
                <a:effectLst/>
                <a:highlight>
                  <a:srgbClr val="FFFFFF"/>
                </a:highlight>
                <a:uLnTx/>
                <a:uFillTx/>
                <a:latin typeface="Consolas"/>
              </a:rPr>
              <a:t>{</a:t>
            </a:r>
          </a:p>
          <a:p>
            <a:pPr marL="0" marR="0" lvl="0" indent="0" algn="l" defTabSz="914400" eaLnBrk="1" fontAlgn="auto" latinLnBrk="0" hangingPunct="1">
              <a:lnSpc>
                <a:spcPct val="100000"/>
              </a:lnSpc>
              <a:spcBef>
                <a:spcPts val="0"/>
              </a:spcBef>
              <a:spcAft>
                <a:spcPts val="0"/>
              </a:spcAft>
              <a:buClrTx/>
              <a:buSzTx/>
              <a:buFontTx/>
              <a:buNone/>
              <a:tabLst/>
              <a:defRPr/>
            </a:pPr>
            <a:r>
              <a:rPr kumimoji="0" lang="fr-CA" sz="1300" kern="0" dirty="0">
                <a:solidFill>
                  <a:srgbClr val="000000"/>
                </a:solidFill>
                <a:highlight>
                  <a:srgbClr val="FFFFFF"/>
                </a:highlight>
                <a:latin typeface="Consolas"/>
              </a:rPr>
              <a:t> </a:t>
            </a:r>
            <a:r>
              <a:rPr kumimoji="0" lang="fr-CA" sz="1300" kern="0" dirty="0" smtClean="0">
                <a:solidFill>
                  <a:srgbClr val="000000"/>
                </a:solidFill>
                <a:highlight>
                  <a:srgbClr val="FFFFFF"/>
                </a:highlight>
                <a:latin typeface="Consolas"/>
              </a:rPr>
              <a:t>   </a:t>
            </a:r>
            <a:r>
              <a:rPr kumimoji="0" lang="fr-CA" sz="1300" kern="0" dirty="0" smtClean="0">
                <a:solidFill>
                  <a:schemeClr val="tx2">
                    <a:lumMod val="75000"/>
                  </a:schemeClr>
                </a:solidFill>
                <a:highlight>
                  <a:srgbClr val="FFFFFF"/>
                </a:highlight>
                <a:latin typeface="Consolas"/>
              </a:rPr>
              <a:t>// </a:t>
            </a:r>
            <a:r>
              <a:rPr kumimoji="0" lang="fr-CA" sz="1300" kern="0" dirty="0" err="1" smtClean="0">
                <a:solidFill>
                  <a:schemeClr val="tx2">
                    <a:lumMod val="75000"/>
                  </a:schemeClr>
                </a:solidFill>
                <a:highlight>
                  <a:srgbClr val="FFFFFF"/>
                </a:highlight>
                <a:latin typeface="Consolas"/>
              </a:rPr>
              <a:t>xy</a:t>
            </a:r>
            <a:r>
              <a:rPr kumimoji="0" lang="fr-CA" sz="1300" kern="0" dirty="0" smtClean="0">
                <a:solidFill>
                  <a:schemeClr val="tx2">
                    <a:lumMod val="75000"/>
                  </a:schemeClr>
                </a:solidFill>
                <a:highlight>
                  <a:srgbClr val="FFFFFF"/>
                </a:highlight>
                <a:latin typeface="Consolas"/>
              </a:rPr>
              <a:t> = texture </a:t>
            </a:r>
            <a:r>
              <a:rPr kumimoji="0" lang="fr-CA" sz="1300" kern="0" dirty="0" err="1" smtClean="0">
                <a:solidFill>
                  <a:schemeClr val="tx2">
                    <a:lumMod val="75000"/>
                  </a:schemeClr>
                </a:solidFill>
                <a:highlight>
                  <a:srgbClr val="FFFFFF"/>
                </a:highlight>
                <a:latin typeface="Consolas"/>
              </a:rPr>
              <a:t>space</a:t>
            </a:r>
            <a:r>
              <a:rPr kumimoji="0" lang="fr-CA" sz="1300" kern="0" dirty="0" smtClean="0">
                <a:solidFill>
                  <a:schemeClr val="tx2">
                    <a:lumMod val="75000"/>
                  </a:schemeClr>
                </a:solidFill>
                <a:highlight>
                  <a:srgbClr val="FFFFFF"/>
                </a:highlight>
                <a:latin typeface="Consolas"/>
              </a:rPr>
              <a:t> position, z = 1 / </a:t>
            </a:r>
            <a:r>
              <a:rPr kumimoji="0" lang="fr-CA" sz="1300" kern="0" dirty="0" err="1" smtClean="0">
                <a:solidFill>
                  <a:schemeClr val="tx2">
                    <a:lumMod val="75000"/>
                  </a:schemeClr>
                </a:solidFill>
                <a:highlight>
                  <a:srgbClr val="FFFFFF"/>
                </a:highlight>
                <a:latin typeface="Consolas"/>
              </a:rPr>
              <a:t>scaled</a:t>
            </a:r>
            <a:r>
              <a:rPr kumimoji="0" lang="fr-CA" sz="1300" kern="0" dirty="0" smtClean="0">
                <a:solidFill>
                  <a:schemeClr val="tx2">
                    <a:lumMod val="75000"/>
                  </a:schemeClr>
                </a:solidFill>
                <a:highlight>
                  <a:srgbClr val="FFFFFF"/>
                </a:highlight>
                <a:latin typeface="Consolas"/>
              </a:rPr>
              <a:t> </a:t>
            </a:r>
            <a:r>
              <a:rPr kumimoji="0" lang="fr-CA" sz="1300" kern="0" dirty="0" err="1" smtClean="0">
                <a:solidFill>
                  <a:schemeClr val="tx2">
                    <a:lumMod val="75000"/>
                  </a:schemeClr>
                </a:solidFill>
                <a:highlight>
                  <a:srgbClr val="FFFFFF"/>
                </a:highlight>
                <a:latin typeface="Consolas"/>
              </a:rPr>
              <a:t>linear</a:t>
            </a:r>
            <a:r>
              <a:rPr kumimoji="0" lang="fr-CA" sz="1300" kern="0" dirty="0" smtClean="0">
                <a:solidFill>
                  <a:schemeClr val="tx2">
                    <a:lumMod val="75000"/>
                  </a:schemeClr>
                </a:solidFill>
                <a:highlight>
                  <a:srgbClr val="FFFFFF"/>
                </a:highlight>
                <a:latin typeface="Consolas"/>
              </a:rPr>
              <a:t> z</a:t>
            </a:r>
            <a:endParaRPr kumimoji="0" lang="fr-CA" sz="1300" b="0" i="0" u="none" strike="noStrike" kern="0" cap="none" spc="0" normalizeH="0" baseline="0" noProof="0" dirty="0" smtClean="0">
              <a:ln>
                <a:noFill/>
              </a:ln>
              <a:solidFill>
                <a:schemeClr val="tx2">
                  <a:lumMod val="75000"/>
                </a:schemeClr>
              </a:solidFill>
              <a:effectLst/>
              <a:highlight>
                <a:srgbClr val="FFFFFF"/>
              </a:highlight>
              <a:uLnTx/>
              <a:uFillTx/>
              <a:latin typeface="Consolas"/>
            </a:endParaRPr>
          </a:p>
          <a:p>
            <a:pPr marL="0" marR="0" lvl="0" indent="0" algn="l" defTabSz="914400" eaLnBrk="1" fontAlgn="auto" latinLnBrk="0" hangingPunct="1">
              <a:lnSpc>
                <a:spcPct val="100000"/>
              </a:lnSpc>
              <a:spcBef>
                <a:spcPts val="0"/>
              </a:spcBef>
              <a:spcAft>
                <a:spcPts val="0"/>
              </a:spcAft>
              <a:buClrTx/>
              <a:buSzTx/>
              <a:buFontTx/>
              <a:buNone/>
              <a:tabLst/>
              <a:defRPr/>
            </a:pPr>
            <a:r>
              <a:rPr kumimoji="0" lang="fr-CA" sz="1300" b="0" i="0" u="none" strike="noStrike" kern="0" cap="none" spc="0" normalizeH="0" baseline="0" noProof="0" dirty="0" smtClean="0">
                <a:ln>
                  <a:noFill/>
                </a:ln>
                <a:solidFill>
                  <a:srgbClr val="000000"/>
                </a:solidFill>
                <a:effectLst/>
                <a:highlight>
                  <a:srgbClr val="FFFFFF"/>
                </a:highlight>
                <a:uLnTx/>
                <a:uFillTx/>
                <a:latin typeface="Consolas"/>
              </a:rPr>
              <a:t>    </a:t>
            </a:r>
            <a:r>
              <a:rPr kumimoji="0" lang="fr-CA" sz="1300" b="0" i="0" u="none" strike="noStrike" kern="0" cap="none" spc="0" normalizeH="0" baseline="0" noProof="0" dirty="0" err="1" smtClean="0">
                <a:ln>
                  <a:noFill/>
                </a:ln>
                <a:solidFill>
                  <a:srgbClr val="000000"/>
                </a:solidFill>
                <a:effectLst/>
                <a:highlight>
                  <a:srgbClr val="FFFFFF"/>
                </a:highlight>
                <a:uLnTx/>
                <a:uFillTx/>
                <a:latin typeface="Consolas"/>
              </a:rPr>
              <a:t>pos.xyz</a:t>
            </a:r>
            <a:r>
              <a:rPr kumimoji="0" lang="fr-CA" sz="1300" b="0" i="0" u="none" strike="noStrike" kern="0" cap="none" spc="0" normalizeH="0" baseline="0" noProof="0" dirty="0" smtClean="0">
                <a:ln>
                  <a:noFill/>
                </a:ln>
                <a:solidFill>
                  <a:srgbClr val="000000"/>
                </a:solidFill>
                <a:effectLst/>
                <a:highlight>
                  <a:srgbClr val="FFFFFF"/>
                </a:highlight>
                <a:uLnTx/>
                <a:uFillTx/>
                <a:latin typeface="Consolas"/>
              </a:rPr>
              <a:t> += </a:t>
            </a:r>
            <a:r>
              <a:rPr kumimoji="0" lang="fr-CA" sz="1300" b="0" i="0" u="none" strike="noStrike" kern="0" cap="none" spc="0" normalizeH="0" baseline="0" noProof="0" dirty="0" err="1" smtClean="0">
                <a:ln>
                  <a:noFill/>
                </a:ln>
                <a:solidFill>
                  <a:srgbClr val="000000"/>
                </a:solidFill>
                <a:effectLst/>
                <a:highlight>
                  <a:srgbClr val="FFFFFF"/>
                </a:highlight>
                <a:uLnTx/>
                <a:uFillTx/>
                <a:latin typeface="Consolas"/>
              </a:rPr>
              <a:t>ray.xyz</a:t>
            </a:r>
            <a:r>
              <a:rPr kumimoji="0" lang="fr-CA" sz="1300" b="0" i="0" u="none" strike="noStrike" kern="0" cap="none" spc="0" normalizeH="0" baseline="0" noProof="0" dirty="0" smtClean="0">
                <a:ln>
                  <a:noFill/>
                </a:ln>
                <a:solidFill>
                  <a:srgbClr val="000000"/>
                </a:solidFill>
                <a:effectLst/>
                <a:highlight>
                  <a:srgbClr val="FFFFFF"/>
                </a:highlight>
                <a:uLnTx/>
                <a:uFillTx/>
                <a:latin typeface="Consolas"/>
              </a:rPr>
              <a:t>;</a:t>
            </a:r>
          </a:p>
          <a:p>
            <a:pPr marL="0" marR="0" lvl="0" indent="0" algn="l" defTabSz="914400" eaLnBrk="1" fontAlgn="auto" latinLnBrk="0" hangingPunct="1">
              <a:lnSpc>
                <a:spcPct val="100000"/>
              </a:lnSpc>
              <a:spcBef>
                <a:spcPts val="0"/>
              </a:spcBef>
              <a:spcAft>
                <a:spcPts val="0"/>
              </a:spcAft>
              <a:buClrTx/>
              <a:buSzTx/>
              <a:buFontTx/>
              <a:buNone/>
              <a:tabLst/>
              <a:defRPr/>
            </a:pPr>
            <a:endParaRPr kumimoji="0" lang="fr-CA" sz="1300" b="0" i="0" u="none" strike="noStrike" kern="0" cap="none" spc="0" normalizeH="0" baseline="0" noProof="0" dirty="0" smtClean="0">
              <a:ln>
                <a:noFill/>
              </a:ln>
              <a:solidFill>
                <a:srgbClr val="000000"/>
              </a:solidFill>
              <a:effectLst/>
              <a:highlight>
                <a:srgbClr val="FFFFFF"/>
              </a:highlight>
              <a:uLnTx/>
              <a:uFillTx/>
              <a:latin typeface="Consolas"/>
            </a:endParaRPr>
          </a:p>
          <a:p>
            <a:pPr marL="0" marR="0" lvl="0" indent="0" algn="l" defTabSz="914400" eaLnBrk="1" fontAlgn="auto" latinLnBrk="0" hangingPunct="1">
              <a:lnSpc>
                <a:spcPct val="100000"/>
              </a:lnSpc>
              <a:spcBef>
                <a:spcPts val="0"/>
              </a:spcBef>
              <a:spcAft>
                <a:spcPts val="0"/>
              </a:spcAft>
              <a:buClrTx/>
              <a:buSzTx/>
              <a:buFontTx/>
              <a:buNone/>
              <a:tabLst/>
              <a:defRPr/>
            </a:pPr>
            <a:r>
              <a:rPr kumimoji="0" lang="fr-CA" sz="1300" b="0" i="0" u="none" strike="noStrike" kern="0" cap="none" spc="0" normalizeH="0" baseline="0" noProof="0" dirty="0" smtClean="0">
                <a:ln>
                  <a:noFill/>
                </a:ln>
                <a:solidFill>
                  <a:srgbClr val="000000"/>
                </a:solidFill>
                <a:effectLst/>
                <a:highlight>
                  <a:srgbClr val="FFFFFF"/>
                </a:highlight>
                <a:uLnTx/>
                <a:uFillTx/>
                <a:latin typeface="Consolas"/>
              </a:rPr>
              <a:t>    </a:t>
            </a:r>
            <a:r>
              <a:rPr kumimoji="0" lang="fr-CA" sz="1300" b="0" i="0" u="none" strike="noStrike" kern="0" cap="none" spc="0" normalizeH="0" baseline="0" noProof="0" dirty="0" err="1" smtClean="0">
                <a:ln>
                  <a:noFill/>
                </a:ln>
                <a:solidFill>
                  <a:srgbClr val="0000FF"/>
                </a:solidFill>
                <a:effectLst/>
                <a:highlight>
                  <a:srgbClr val="FFFFFF"/>
                </a:highlight>
                <a:uLnTx/>
                <a:uFillTx/>
                <a:latin typeface="Consolas"/>
              </a:rPr>
              <a:t>float</a:t>
            </a:r>
            <a:r>
              <a:rPr kumimoji="0" lang="fr-CA" sz="1300" b="0" i="0" u="none" strike="noStrike" kern="0" cap="none" spc="0" normalizeH="0" baseline="0" noProof="0" dirty="0" smtClean="0">
                <a:ln>
                  <a:noFill/>
                </a:ln>
                <a:solidFill>
                  <a:srgbClr val="000000"/>
                </a:solidFill>
                <a:effectLst/>
                <a:highlight>
                  <a:srgbClr val="FFFFFF"/>
                </a:highlight>
                <a:uLnTx/>
                <a:uFillTx/>
                <a:latin typeface="Consolas"/>
              </a:rPr>
              <a:t> </a:t>
            </a:r>
            <a:r>
              <a:rPr kumimoji="0" lang="fr-CA" sz="1300" b="0" i="0" u="none" strike="noStrike" kern="0" cap="none" spc="0" normalizeH="0" baseline="0" noProof="0" dirty="0" err="1" smtClean="0">
                <a:ln>
                  <a:noFill/>
                </a:ln>
                <a:solidFill>
                  <a:srgbClr val="000000"/>
                </a:solidFill>
                <a:effectLst/>
                <a:highlight>
                  <a:srgbClr val="FFFFFF"/>
                </a:highlight>
                <a:uLnTx/>
                <a:uFillTx/>
                <a:latin typeface="Consolas"/>
              </a:rPr>
              <a:t>depth_compare</a:t>
            </a:r>
            <a:r>
              <a:rPr kumimoji="0" lang="fr-CA" sz="1300" b="0" i="0" u="none" strike="noStrike" kern="0" cap="none" spc="0" normalizeH="0" baseline="0" noProof="0" dirty="0" smtClean="0">
                <a:ln>
                  <a:noFill/>
                </a:ln>
                <a:solidFill>
                  <a:srgbClr val="000000"/>
                </a:solidFill>
                <a:effectLst/>
                <a:highlight>
                  <a:srgbClr val="FFFFFF"/>
                </a:highlight>
                <a:uLnTx/>
                <a:uFillTx/>
                <a:latin typeface="Consolas"/>
              </a:rPr>
              <a:t> = </a:t>
            </a:r>
            <a:r>
              <a:rPr kumimoji="0" lang="fr-CA" sz="1300" b="0" i="0" u="none" strike="noStrike" kern="0" cap="none" spc="0" normalizeH="0" baseline="0" noProof="0" dirty="0" err="1" smtClean="0">
                <a:ln>
                  <a:noFill/>
                </a:ln>
                <a:solidFill>
                  <a:srgbClr val="000000"/>
                </a:solidFill>
                <a:effectLst/>
                <a:highlight>
                  <a:srgbClr val="FFFFFF"/>
                </a:highlight>
                <a:uLnTx/>
                <a:uFillTx/>
                <a:latin typeface="Consolas"/>
              </a:rPr>
              <a:t>InputTextureDepth.SampleLevel</a:t>
            </a:r>
            <a:r>
              <a:rPr kumimoji="0" lang="fr-CA" sz="1300" b="0" i="0" u="none" strike="noStrike" kern="0" cap="none" spc="0" normalizeH="0" baseline="0" noProof="0" dirty="0" smtClean="0">
                <a:ln>
                  <a:noFill/>
                </a:ln>
                <a:solidFill>
                  <a:srgbClr val="000000"/>
                </a:solidFill>
                <a:effectLst/>
                <a:highlight>
                  <a:srgbClr val="FFFFFF"/>
                </a:highlight>
                <a:uLnTx/>
                <a:uFillTx/>
                <a:latin typeface="Consolas"/>
              </a:rPr>
              <a:t>(</a:t>
            </a:r>
            <a:r>
              <a:rPr kumimoji="0" lang="fr-CA" sz="1300" b="0" i="0" u="none" strike="noStrike" kern="0" cap="none" spc="0" normalizeH="0" baseline="0" noProof="0" dirty="0" err="1" smtClean="0">
                <a:ln>
                  <a:noFill/>
                </a:ln>
                <a:solidFill>
                  <a:srgbClr val="000000"/>
                </a:solidFill>
                <a:effectLst/>
                <a:highlight>
                  <a:srgbClr val="FFFFFF"/>
                </a:highlight>
                <a:uLnTx/>
                <a:uFillTx/>
                <a:latin typeface="Consolas"/>
              </a:rPr>
              <a:t>pointSampler</a:t>
            </a:r>
            <a:r>
              <a:rPr kumimoji="0" lang="fr-CA" sz="1300" b="0" i="0" u="none" strike="noStrike" kern="0" cap="none" spc="0" normalizeH="0" baseline="0" noProof="0" dirty="0" smtClean="0">
                <a:ln>
                  <a:noFill/>
                </a:ln>
                <a:solidFill>
                  <a:srgbClr val="000000"/>
                </a:solidFill>
                <a:effectLst/>
                <a:highlight>
                  <a:srgbClr val="FFFFFF"/>
                </a:highlight>
                <a:uLnTx/>
                <a:uFillTx/>
                <a:latin typeface="Consolas"/>
              </a:rPr>
              <a:t>, </a:t>
            </a:r>
            <a:r>
              <a:rPr kumimoji="0" lang="fr-CA" sz="1300" b="0" i="0" u="none" strike="noStrike" kern="0" cap="none" spc="0" normalizeH="0" baseline="0" noProof="0" dirty="0" err="1" smtClean="0">
                <a:ln>
                  <a:noFill/>
                </a:ln>
                <a:solidFill>
                  <a:srgbClr val="000000"/>
                </a:solidFill>
                <a:effectLst/>
                <a:highlight>
                  <a:srgbClr val="FFFFFF"/>
                </a:highlight>
                <a:uLnTx/>
                <a:uFillTx/>
                <a:latin typeface="Consolas"/>
              </a:rPr>
              <a:t>pos.xy</a:t>
            </a:r>
            <a:r>
              <a:rPr kumimoji="0" lang="fr-CA" sz="1300" b="0" i="0" u="none" strike="noStrike" kern="0" cap="none" spc="0" normalizeH="0" baseline="0" noProof="0" dirty="0" smtClean="0">
                <a:ln>
                  <a:noFill/>
                </a:ln>
                <a:solidFill>
                  <a:srgbClr val="000000"/>
                </a:solidFill>
                <a:effectLst/>
                <a:highlight>
                  <a:srgbClr val="FFFFFF"/>
                </a:highlight>
                <a:uLnTx/>
                <a:uFillTx/>
                <a:latin typeface="Consolas"/>
              </a:rPr>
              <a:t>, 0).x * </a:t>
            </a:r>
            <a:r>
              <a:rPr kumimoji="0" lang="fr-CA" sz="1300" b="0" i="0" u="none" strike="noStrike" kern="0" cap="none" spc="0" normalizeH="0" baseline="0" noProof="0" dirty="0" err="1" smtClean="0">
                <a:ln>
                  <a:noFill/>
                </a:ln>
                <a:solidFill>
                  <a:srgbClr val="000000"/>
                </a:solidFill>
                <a:effectLst/>
                <a:highlight>
                  <a:srgbClr val="FFFFFF"/>
                </a:highlight>
                <a:uLnTx/>
                <a:uFillTx/>
                <a:latin typeface="Consolas"/>
              </a:rPr>
              <a:t>pos.z</a:t>
            </a:r>
            <a:r>
              <a:rPr kumimoji="0" lang="fr-CA" sz="1300" b="0" i="0" u="none" strike="noStrike" kern="0" cap="none" spc="0" normalizeH="0" baseline="0" noProof="0" dirty="0" smtClean="0">
                <a:ln>
                  <a:noFill/>
                </a:ln>
                <a:solidFill>
                  <a:srgbClr val="000000"/>
                </a:solidFill>
                <a:effectLst/>
                <a:highlight>
                  <a:srgbClr val="FFFFFF"/>
                </a:highlight>
                <a:uLnTx/>
                <a:uFillTx/>
                <a:latin typeface="Consolas"/>
              </a:rPr>
              <a:t>;</a:t>
            </a:r>
          </a:p>
          <a:p>
            <a:pPr marL="0" marR="0" lvl="0" indent="0" algn="l" defTabSz="914400" eaLnBrk="1" fontAlgn="auto" latinLnBrk="0" hangingPunct="1">
              <a:lnSpc>
                <a:spcPct val="100000"/>
              </a:lnSpc>
              <a:spcBef>
                <a:spcPts val="0"/>
              </a:spcBef>
              <a:spcAft>
                <a:spcPts val="0"/>
              </a:spcAft>
              <a:buClrTx/>
              <a:buSzTx/>
              <a:buFontTx/>
              <a:buNone/>
              <a:tabLst/>
              <a:defRPr/>
            </a:pPr>
            <a:r>
              <a:rPr kumimoji="0" lang="fr-CA" sz="1300" b="0" i="0" u="none" strike="noStrike" kern="0" cap="none" spc="0" normalizeH="0" baseline="0" noProof="0" dirty="0" smtClean="0">
                <a:ln>
                  <a:noFill/>
                </a:ln>
                <a:solidFill>
                  <a:srgbClr val="000000"/>
                </a:solidFill>
                <a:effectLst/>
                <a:highlight>
                  <a:srgbClr val="FFFFFF"/>
                </a:highlight>
                <a:uLnTx/>
                <a:uFillTx/>
                <a:latin typeface="Consolas"/>
              </a:rPr>
              <a:t>    </a:t>
            </a:r>
          </a:p>
          <a:p>
            <a:pPr marL="0" marR="0" lvl="0" indent="0" algn="l" defTabSz="914400" eaLnBrk="1" fontAlgn="auto" latinLnBrk="0" hangingPunct="1">
              <a:lnSpc>
                <a:spcPct val="100000"/>
              </a:lnSpc>
              <a:spcBef>
                <a:spcPts val="0"/>
              </a:spcBef>
              <a:spcAft>
                <a:spcPts val="0"/>
              </a:spcAft>
              <a:buClrTx/>
              <a:buSzTx/>
              <a:buFontTx/>
              <a:buNone/>
              <a:tabLst/>
              <a:defRPr/>
            </a:pPr>
            <a:r>
              <a:rPr kumimoji="0" lang="fr-CA" sz="1300" kern="0" dirty="0">
                <a:solidFill>
                  <a:srgbClr val="000000"/>
                </a:solidFill>
                <a:highlight>
                  <a:srgbClr val="FFFFFF"/>
                </a:highlight>
                <a:latin typeface="Consolas"/>
              </a:rPr>
              <a:t> </a:t>
            </a:r>
            <a:r>
              <a:rPr kumimoji="0" lang="fr-CA" sz="1300" kern="0" dirty="0" smtClean="0">
                <a:solidFill>
                  <a:srgbClr val="000000"/>
                </a:solidFill>
                <a:highlight>
                  <a:srgbClr val="FFFFFF"/>
                </a:highlight>
                <a:latin typeface="Consolas"/>
              </a:rPr>
              <a:t>   </a:t>
            </a:r>
            <a:r>
              <a:rPr kumimoji="0" lang="fr-CA" sz="1300" kern="0" dirty="0" err="1" smtClean="0">
                <a:solidFill>
                  <a:srgbClr val="0000FF"/>
                </a:solidFill>
                <a:highlight>
                  <a:srgbClr val="FFFFFF"/>
                </a:highlight>
                <a:latin typeface="Consolas"/>
              </a:rPr>
              <a:t>bool</a:t>
            </a:r>
            <a:r>
              <a:rPr kumimoji="0" lang="fr-CA" sz="1300" kern="0" dirty="0" smtClean="0">
                <a:solidFill>
                  <a:srgbClr val="0000FF"/>
                </a:solidFill>
                <a:highlight>
                  <a:srgbClr val="FFFFFF"/>
                </a:highlight>
                <a:latin typeface="Consolas"/>
              </a:rPr>
              <a:t> </a:t>
            </a:r>
            <a:r>
              <a:rPr kumimoji="0" lang="fr-CA" sz="1300" kern="0" dirty="0" err="1" smtClean="0">
                <a:solidFill>
                  <a:srgbClr val="000000"/>
                </a:solidFill>
                <a:highlight>
                  <a:srgbClr val="FFFFFF"/>
                </a:highlight>
                <a:latin typeface="Consolas"/>
              </a:rPr>
              <a:t>is_offscreen</a:t>
            </a:r>
            <a:r>
              <a:rPr kumimoji="0" lang="fr-CA" sz="1300" kern="0" dirty="0" smtClean="0">
                <a:solidFill>
                  <a:srgbClr val="000000"/>
                </a:solidFill>
                <a:highlight>
                  <a:srgbClr val="FFFFFF"/>
                </a:highlight>
                <a:latin typeface="Consolas"/>
              </a:rPr>
              <a:t> = </a:t>
            </a:r>
            <a:r>
              <a:rPr kumimoji="0" lang="fr-CA" sz="1300" kern="0" dirty="0">
                <a:solidFill>
                  <a:srgbClr val="000000"/>
                </a:solidFill>
                <a:highlight>
                  <a:srgbClr val="FFFFFF"/>
                </a:highlight>
                <a:latin typeface="Consolas"/>
              </a:rPr>
              <a:t>dot(</a:t>
            </a:r>
            <a:r>
              <a:rPr kumimoji="0" lang="fr-CA" sz="1300" kern="0" dirty="0" err="1">
                <a:solidFill>
                  <a:srgbClr val="000000"/>
                </a:solidFill>
                <a:highlight>
                  <a:srgbClr val="FFFFFF"/>
                </a:highlight>
                <a:latin typeface="Consolas"/>
              </a:rPr>
              <a:t>pos.xy-saturate</a:t>
            </a:r>
            <a:r>
              <a:rPr kumimoji="0" lang="fr-CA" sz="1300" kern="0" dirty="0">
                <a:solidFill>
                  <a:srgbClr val="000000"/>
                </a:solidFill>
                <a:highlight>
                  <a:srgbClr val="FFFFFF"/>
                </a:highlight>
                <a:latin typeface="Consolas"/>
              </a:rPr>
              <a:t>(</a:t>
            </a:r>
            <a:r>
              <a:rPr kumimoji="0" lang="fr-CA" sz="1300" kern="0" dirty="0" err="1">
                <a:solidFill>
                  <a:srgbClr val="000000"/>
                </a:solidFill>
                <a:highlight>
                  <a:srgbClr val="FFFFFF"/>
                </a:highlight>
                <a:latin typeface="Consolas"/>
              </a:rPr>
              <a:t>pos.xy</a:t>
            </a:r>
            <a:r>
              <a:rPr kumimoji="0" lang="fr-CA" sz="1300" kern="0" dirty="0">
                <a:solidFill>
                  <a:srgbClr val="000000"/>
                </a:solidFill>
                <a:highlight>
                  <a:srgbClr val="FFFFFF"/>
                </a:highlight>
                <a:latin typeface="Consolas"/>
              </a:rPr>
              <a:t>), 1) != </a:t>
            </a:r>
            <a:r>
              <a:rPr kumimoji="0" lang="fr-CA" sz="1300" kern="0" dirty="0" smtClean="0">
                <a:solidFill>
                  <a:srgbClr val="000000"/>
                </a:solidFill>
                <a:highlight>
                  <a:srgbClr val="FFFFFF"/>
                </a:highlight>
                <a:latin typeface="Consolas"/>
              </a:rPr>
              <a:t>0;</a:t>
            </a:r>
          </a:p>
          <a:p>
            <a:pPr marL="0" marR="0" lvl="0" indent="0" algn="l" defTabSz="914400" eaLnBrk="1" fontAlgn="auto" latinLnBrk="0" hangingPunct="1">
              <a:lnSpc>
                <a:spcPct val="100000"/>
              </a:lnSpc>
              <a:spcBef>
                <a:spcPts val="0"/>
              </a:spcBef>
              <a:spcAft>
                <a:spcPts val="0"/>
              </a:spcAft>
              <a:buClrTx/>
              <a:buSzTx/>
              <a:buFontTx/>
              <a:buNone/>
              <a:tabLst/>
              <a:defRPr/>
            </a:pPr>
            <a:r>
              <a:rPr kumimoji="0" lang="fr-CA" sz="1300" kern="0" dirty="0" smtClean="0">
                <a:solidFill>
                  <a:srgbClr val="000000"/>
                </a:solidFill>
                <a:highlight>
                  <a:srgbClr val="FFFFFF"/>
                </a:highlight>
                <a:latin typeface="Consolas"/>
              </a:rPr>
              <a:t>    </a:t>
            </a:r>
            <a:r>
              <a:rPr kumimoji="0" lang="fr-CA" sz="1300" kern="0" dirty="0" err="1">
                <a:solidFill>
                  <a:srgbClr val="0000FF"/>
                </a:solidFill>
                <a:highlight>
                  <a:srgbClr val="FFFFFF"/>
                </a:highlight>
                <a:latin typeface="Consolas"/>
              </a:rPr>
              <a:t>bool</a:t>
            </a:r>
            <a:r>
              <a:rPr kumimoji="0" lang="fr-CA" sz="1300" kern="0" dirty="0">
                <a:solidFill>
                  <a:srgbClr val="0000FF"/>
                </a:solidFill>
                <a:highlight>
                  <a:srgbClr val="FFFFFF"/>
                </a:highlight>
                <a:latin typeface="Consolas"/>
              </a:rPr>
              <a:t> </a:t>
            </a:r>
            <a:r>
              <a:rPr kumimoji="0" lang="fr-CA" sz="1300" kern="0" dirty="0" smtClean="0">
                <a:solidFill>
                  <a:srgbClr val="000000"/>
                </a:solidFill>
                <a:highlight>
                  <a:srgbClr val="FFFFFF"/>
                </a:highlight>
                <a:latin typeface="Consolas"/>
              </a:rPr>
              <a:t>collision </a:t>
            </a:r>
            <a:r>
              <a:rPr kumimoji="0" lang="fr-CA" sz="1300" kern="0" dirty="0">
                <a:solidFill>
                  <a:srgbClr val="000000"/>
                </a:solidFill>
                <a:highlight>
                  <a:srgbClr val="FFFFFF"/>
                </a:highlight>
                <a:latin typeface="Consolas"/>
              </a:rPr>
              <a:t>= (</a:t>
            </a:r>
            <a:r>
              <a:rPr kumimoji="0" lang="fr-CA" sz="1300" kern="0" dirty="0" err="1">
                <a:solidFill>
                  <a:srgbClr val="000000"/>
                </a:solidFill>
                <a:highlight>
                  <a:srgbClr val="FFFFFF"/>
                </a:highlight>
                <a:latin typeface="Consolas"/>
              </a:rPr>
              <a:t>depth_compare</a:t>
            </a:r>
            <a:r>
              <a:rPr kumimoji="0" lang="fr-CA" sz="1300" kern="0" dirty="0">
                <a:solidFill>
                  <a:srgbClr val="000000"/>
                </a:solidFill>
                <a:highlight>
                  <a:srgbClr val="FFFFFF"/>
                </a:highlight>
                <a:latin typeface="Consolas"/>
              </a:rPr>
              <a:t> &lt; </a:t>
            </a:r>
            <a:r>
              <a:rPr kumimoji="0" lang="fr-CA" sz="1300" kern="0" dirty="0" err="1">
                <a:solidFill>
                  <a:srgbClr val="000000"/>
                </a:solidFill>
                <a:highlight>
                  <a:srgbClr val="FFFFFF"/>
                </a:highlight>
                <a:latin typeface="Consolas"/>
              </a:rPr>
              <a:t>depth_threshold.x</a:t>
            </a:r>
            <a:r>
              <a:rPr kumimoji="0" lang="fr-CA" sz="1300" kern="0" dirty="0">
                <a:solidFill>
                  <a:srgbClr val="000000"/>
                </a:solidFill>
                <a:highlight>
                  <a:srgbClr val="FFFFFF"/>
                </a:highlight>
                <a:latin typeface="Consolas"/>
              </a:rPr>
              <a:t> &amp;&amp; </a:t>
            </a:r>
            <a:r>
              <a:rPr kumimoji="0" lang="fr-CA" sz="1300" kern="0" dirty="0" err="1">
                <a:solidFill>
                  <a:srgbClr val="000000"/>
                </a:solidFill>
                <a:highlight>
                  <a:srgbClr val="FFFFFF"/>
                </a:highlight>
                <a:latin typeface="Consolas"/>
              </a:rPr>
              <a:t>depth_compare</a:t>
            </a:r>
            <a:r>
              <a:rPr kumimoji="0" lang="fr-CA" sz="1300" kern="0" dirty="0">
                <a:solidFill>
                  <a:srgbClr val="000000"/>
                </a:solidFill>
                <a:highlight>
                  <a:srgbClr val="FFFFFF"/>
                </a:highlight>
                <a:latin typeface="Consolas"/>
              </a:rPr>
              <a:t> &gt; </a:t>
            </a:r>
            <a:r>
              <a:rPr kumimoji="0" lang="fr-CA" sz="1300" kern="0" dirty="0" err="1">
                <a:solidFill>
                  <a:srgbClr val="000000"/>
                </a:solidFill>
                <a:highlight>
                  <a:srgbClr val="FFFFFF"/>
                </a:highlight>
                <a:latin typeface="Consolas"/>
              </a:rPr>
              <a:t>depth_threshold.y</a:t>
            </a:r>
            <a:r>
              <a:rPr kumimoji="0" lang="fr-CA" sz="1300" kern="0" dirty="0">
                <a:solidFill>
                  <a:srgbClr val="000000"/>
                </a:solidFill>
                <a:highlight>
                  <a:srgbClr val="FFFFFF"/>
                </a:highlight>
                <a:latin typeface="Consolas"/>
              </a:rPr>
              <a:t>)</a:t>
            </a:r>
            <a:r>
              <a:rPr kumimoji="0" lang="fr-CA" sz="1300" kern="0" dirty="0" smtClean="0">
                <a:solidFill>
                  <a:srgbClr val="000000"/>
                </a:solidFill>
                <a:highlight>
                  <a:srgbClr val="FFFFFF"/>
                </a:highlight>
                <a:latin typeface="Consolas"/>
              </a:rPr>
              <a:t>;</a:t>
            </a:r>
            <a:endParaRPr kumimoji="0" lang="fr-CA" sz="1300" b="0" i="0" u="none" strike="noStrike" kern="0" cap="none" spc="0" normalizeH="0" baseline="0" noProof="0" dirty="0" smtClean="0">
              <a:ln>
                <a:noFill/>
              </a:ln>
              <a:solidFill>
                <a:srgbClr val="000000"/>
              </a:solidFill>
              <a:effectLst/>
              <a:highlight>
                <a:srgbClr val="FFFFFF"/>
              </a:highlight>
              <a:uLnTx/>
              <a:uFillTx/>
              <a:latin typeface="Consolas"/>
            </a:endParaRPr>
          </a:p>
          <a:p>
            <a:pPr marL="0" marR="0" lvl="0" indent="0" algn="l" defTabSz="914400" eaLnBrk="1" fontAlgn="auto" latinLnBrk="0" hangingPunct="1">
              <a:lnSpc>
                <a:spcPct val="100000"/>
              </a:lnSpc>
              <a:spcBef>
                <a:spcPts val="0"/>
              </a:spcBef>
              <a:spcAft>
                <a:spcPts val="0"/>
              </a:spcAft>
              <a:buClrTx/>
              <a:buSzTx/>
              <a:buFontTx/>
              <a:buNone/>
              <a:tabLst/>
              <a:defRPr/>
            </a:pPr>
            <a:r>
              <a:rPr kumimoji="0" lang="fr-CA" sz="1300" b="0" i="0" u="none" strike="noStrike" kern="0" cap="none" spc="0" normalizeH="0" baseline="0" noProof="0" dirty="0" smtClean="0">
                <a:ln>
                  <a:noFill/>
                </a:ln>
                <a:solidFill>
                  <a:srgbClr val="0000FF"/>
                </a:solidFill>
                <a:effectLst/>
                <a:highlight>
                  <a:srgbClr val="FFFFFF"/>
                </a:highlight>
                <a:uLnTx/>
                <a:uFillTx/>
                <a:latin typeface="Consolas"/>
              </a:rPr>
              <a:t>    </a:t>
            </a:r>
          </a:p>
          <a:p>
            <a:pPr marL="0" marR="0" lvl="0" indent="0" algn="l" defTabSz="914400" eaLnBrk="1" fontAlgn="auto" latinLnBrk="0" hangingPunct="1">
              <a:lnSpc>
                <a:spcPct val="100000"/>
              </a:lnSpc>
              <a:spcBef>
                <a:spcPts val="0"/>
              </a:spcBef>
              <a:spcAft>
                <a:spcPts val="0"/>
              </a:spcAft>
              <a:buClrTx/>
              <a:buSzTx/>
              <a:buFontTx/>
              <a:buNone/>
              <a:tabLst/>
              <a:defRPr/>
            </a:pPr>
            <a:r>
              <a:rPr kumimoji="0" lang="fr-CA" sz="1300" kern="0" dirty="0">
                <a:solidFill>
                  <a:srgbClr val="0000FF"/>
                </a:solidFill>
                <a:highlight>
                  <a:srgbClr val="FFFFFF"/>
                </a:highlight>
                <a:latin typeface="Consolas"/>
              </a:rPr>
              <a:t> </a:t>
            </a:r>
            <a:r>
              <a:rPr kumimoji="0" lang="fr-CA" sz="1300" kern="0" dirty="0" smtClean="0">
                <a:solidFill>
                  <a:srgbClr val="0000FF"/>
                </a:solidFill>
                <a:highlight>
                  <a:srgbClr val="FFFFFF"/>
                </a:highlight>
                <a:latin typeface="Consolas"/>
              </a:rPr>
              <a:t>   </a:t>
            </a:r>
            <a:r>
              <a:rPr kumimoji="0" lang="fr-CA" sz="1300" b="0" i="0" u="none" strike="noStrike" kern="0" cap="none" spc="0" normalizeH="0" baseline="0" noProof="0" dirty="0" smtClean="0">
                <a:ln>
                  <a:noFill/>
                </a:ln>
                <a:solidFill>
                  <a:srgbClr val="0000FF"/>
                </a:solidFill>
                <a:effectLst/>
                <a:highlight>
                  <a:srgbClr val="FFFFFF"/>
                </a:highlight>
                <a:uLnTx/>
                <a:uFillTx/>
                <a:latin typeface="Consolas"/>
              </a:rPr>
              <a:t>if</a:t>
            </a:r>
            <a:r>
              <a:rPr kumimoji="0" lang="fr-CA" sz="1300" b="0" i="0" u="none" strike="noStrike" kern="0" cap="none" spc="0" normalizeH="0" baseline="0" noProof="0" dirty="0" smtClean="0">
                <a:ln>
                  <a:noFill/>
                </a:ln>
                <a:solidFill>
                  <a:srgbClr val="000000"/>
                </a:solidFill>
                <a:effectLst/>
                <a:highlight>
                  <a:srgbClr val="FFFFFF"/>
                </a:highlight>
                <a:uLnTx/>
                <a:uFillTx/>
                <a:latin typeface="Consolas"/>
              </a:rPr>
              <a:t>(</a:t>
            </a:r>
            <a:r>
              <a:rPr kumimoji="0" lang="fr-CA" sz="1300" kern="0" dirty="0" err="1" smtClean="0">
                <a:solidFill>
                  <a:srgbClr val="000000"/>
                </a:solidFill>
                <a:highlight>
                  <a:srgbClr val="FFFFFF"/>
                </a:highlight>
                <a:latin typeface="Consolas"/>
              </a:rPr>
              <a:t>is_offscreen</a:t>
            </a:r>
            <a:r>
              <a:rPr kumimoji="0" lang="fr-CA" sz="1300" kern="0" dirty="0" smtClean="0">
                <a:solidFill>
                  <a:srgbClr val="000000"/>
                </a:solidFill>
                <a:highlight>
                  <a:srgbClr val="FFFFFF"/>
                </a:highlight>
                <a:latin typeface="Consolas"/>
              </a:rPr>
              <a:t> </a:t>
            </a:r>
            <a:r>
              <a:rPr kumimoji="0" lang="fr-CA" sz="1300" b="0" i="0" u="none" strike="noStrike" kern="0" cap="none" spc="0" normalizeH="0" baseline="0" noProof="0" dirty="0" smtClean="0">
                <a:ln>
                  <a:noFill/>
                </a:ln>
                <a:solidFill>
                  <a:srgbClr val="000000"/>
                </a:solidFill>
                <a:effectLst/>
                <a:highlight>
                  <a:srgbClr val="FFFFFF"/>
                </a:highlight>
                <a:uLnTx/>
                <a:uFillTx/>
                <a:latin typeface="Consolas"/>
              </a:rPr>
              <a:t>|| </a:t>
            </a:r>
            <a:r>
              <a:rPr kumimoji="0" lang="fr-CA" sz="1300" kern="0" dirty="0">
                <a:solidFill>
                  <a:srgbClr val="000000"/>
                </a:solidFill>
                <a:highlight>
                  <a:srgbClr val="FFFFFF"/>
                </a:highlight>
                <a:latin typeface="Consolas"/>
              </a:rPr>
              <a:t>collision</a:t>
            </a:r>
            <a:r>
              <a:rPr kumimoji="0" lang="fr-CA" sz="1300" b="0" i="0" u="none" strike="noStrike" kern="0" cap="none" spc="0" normalizeH="0" baseline="0" noProof="0" dirty="0" smtClean="0">
                <a:ln>
                  <a:noFill/>
                </a:ln>
                <a:solidFill>
                  <a:srgbClr val="000000"/>
                </a:solidFill>
                <a:effectLst/>
                <a:highlight>
                  <a:srgbClr val="FFFFFF"/>
                </a:highlight>
                <a:uLnTx/>
                <a:uFillTx/>
                <a:latin typeface="Consolas"/>
              </a:rPr>
              <a:t>)</a:t>
            </a:r>
          </a:p>
          <a:p>
            <a:pPr marL="0" marR="0" lvl="0" indent="0" algn="l" defTabSz="914400" eaLnBrk="1" fontAlgn="auto" latinLnBrk="0" hangingPunct="1">
              <a:lnSpc>
                <a:spcPct val="100000"/>
              </a:lnSpc>
              <a:spcBef>
                <a:spcPts val="0"/>
              </a:spcBef>
              <a:spcAft>
                <a:spcPts val="0"/>
              </a:spcAft>
              <a:buClrTx/>
              <a:buSzTx/>
              <a:buFontTx/>
              <a:buNone/>
              <a:tabLst/>
              <a:defRPr/>
            </a:pPr>
            <a:r>
              <a:rPr kumimoji="0" lang="fr-CA" sz="1300" b="0" i="0" u="none" strike="noStrike" kern="0" cap="none" spc="0" normalizeH="0" baseline="0" noProof="0" dirty="0" smtClean="0">
                <a:ln>
                  <a:noFill/>
                </a:ln>
                <a:solidFill>
                  <a:srgbClr val="000000"/>
                </a:solidFill>
                <a:effectLst/>
                <a:highlight>
                  <a:srgbClr val="FFFFFF"/>
                </a:highlight>
                <a:uLnTx/>
                <a:uFillTx/>
                <a:latin typeface="Consolas"/>
              </a:rPr>
              <a:t>        </a:t>
            </a:r>
            <a:r>
              <a:rPr kumimoji="0" lang="fr-CA" sz="1300" b="0" i="0" u="none" strike="noStrike" kern="0" cap="none" spc="0" normalizeH="0" baseline="0" noProof="0" dirty="0" smtClean="0">
                <a:ln>
                  <a:noFill/>
                </a:ln>
                <a:solidFill>
                  <a:srgbClr val="0000FF"/>
                </a:solidFill>
                <a:effectLst/>
                <a:highlight>
                  <a:srgbClr val="FFFFFF"/>
                </a:highlight>
                <a:uLnTx/>
                <a:uFillTx/>
                <a:latin typeface="Consolas"/>
              </a:rPr>
              <a:t>break</a:t>
            </a:r>
            <a:r>
              <a:rPr kumimoji="0" lang="fr-CA" sz="1300" b="0" i="0" u="none" strike="noStrike" kern="0" cap="none" spc="0" normalizeH="0" baseline="0" noProof="0" dirty="0" smtClean="0">
                <a:ln>
                  <a:noFill/>
                </a:ln>
                <a:solidFill>
                  <a:srgbClr val="000000"/>
                </a:solidFill>
                <a:effectLst/>
                <a:highlight>
                  <a:srgbClr val="FFFFFF"/>
                </a:highlight>
                <a:uLnTx/>
                <a:uFillTx/>
                <a:latin typeface="Consolas"/>
              </a:rPr>
              <a:t>;</a:t>
            </a:r>
          </a:p>
          <a:p>
            <a:pPr marL="0" marR="0" lvl="0" indent="0" algn="l" defTabSz="914400" eaLnBrk="1" fontAlgn="auto" latinLnBrk="0" hangingPunct="1">
              <a:lnSpc>
                <a:spcPct val="100000"/>
              </a:lnSpc>
              <a:spcBef>
                <a:spcPts val="0"/>
              </a:spcBef>
              <a:spcAft>
                <a:spcPts val="0"/>
              </a:spcAft>
              <a:buClrTx/>
              <a:buSzTx/>
              <a:buFontTx/>
              <a:buNone/>
              <a:tabLst/>
              <a:defRPr/>
            </a:pPr>
            <a:r>
              <a:rPr kumimoji="0" lang="fr-CA" sz="1300" b="0" i="0" u="none" strike="noStrike" kern="0" cap="none" spc="0" normalizeH="0" baseline="0" noProof="0" dirty="0" smtClean="0">
                <a:ln>
                  <a:noFill/>
                </a:ln>
                <a:solidFill>
                  <a:srgbClr val="000000"/>
                </a:solidFill>
                <a:effectLst/>
                <a:highlight>
                  <a:srgbClr val="FFFFFF"/>
                </a:highlight>
                <a:uLnTx/>
                <a:uFillTx/>
                <a:latin typeface="Consolas"/>
              </a:rPr>
              <a:t>}</a:t>
            </a:r>
            <a:endParaRPr kumimoji="0" lang="fr-CA" sz="1300" b="0" i="0" u="none" strike="noStrike" kern="0" cap="none" spc="0" normalizeH="0" baseline="0" noProof="0" dirty="0" smtClean="0">
              <a:ln>
                <a:noFill/>
              </a:ln>
              <a:solidFill>
                <a:srgbClr val="231F20"/>
              </a:solidFill>
              <a:effectLst/>
              <a:uLnTx/>
              <a:uFillTx/>
              <a:latin typeface="Georgia"/>
            </a:endParaRPr>
          </a:p>
        </p:txBody>
      </p:sp>
    </p:spTree>
    <p:extLst>
      <p:ext uri="{BB962C8B-B14F-4D97-AF65-F5344CB8AC3E}">
        <p14:creationId xmlns:p14="http://schemas.microsoft.com/office/powerpoint/2010/main" val="226100819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bwronski\Desktop\parallax.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113"/>
            <a:ext cx="9220200" cy="5186363"/>
          </a:xfrm>
          <a:prstGeom prst="rect">
            <a:avLst/>
          </a:prstGeom>
          <a:noFill/>
          <a:extLst>
            <a:ext uri="{909E8E84-426E-40dd-AFC4-6F175D3DCCD1}">
              <a14:hiddenFill xmlns="" xmlns:a14="http://schemas.microsoft.com/office/drawing/2010/main">
                <a:solidFill>
                  <a:srgbClr val="FFFFFF"/>
                </a:solidFill>
              </a14:hiddenFill>
            </a:ext>
          </a:extLst>
        </p:spPr>
      </p:pic>
      <p:sp>
        <p:nvSpPr>
          <p:cNvPr id="3" name="Rectangle 2"/>
          <p:cNvSpPr/>
          <p:nvPr/>
        </p:nvSpPr>
        <p:spPr>
          <a:xfrm>
            <a:off x="0" y="4171950"/>
            <a:ext cx="9144000" cy="523220"/>
          </a:xfrm>
          <a:prstGeom prst="rect">
            <a:avLst/>
          </a:prstGeom>
          <a:solidFill>
            <a:srgbClr val="000000"/>
          </a:solidFill>
        </p:spPr>
        <p:txBody>
          <a:bodyPr wrap="square" lIns="91440" tIns="45720" rIns="91440" bIns="45720">
            <a:spAutoFit/>
          </a:bodyPr>
          <a:lstStyle/>
          <a:p>
            <a:pPr algn="l"/>
            <a:r>
              <a:rPr lang="en-US" sz="28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  Parallax Occlusion Mapping</a:t>
            </a:r>
            <a:endParaRPr lang="en-US" sz="28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Tree>
    <p:extLst>
      <p:ext uri="{BB962C8B-B14F-4D97-AF65-F5344CB8AC3E}">
        <p14:creationId xmlns:p14="http://schemas.microsoft.com/office/powerpoint/2010/main" val="273404549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66750"/>
            <a:ext cx="8077200" cy="781050"/>
          </a:xfrm>
        </p:spPr>
        <p:txBody>
          <a:bodyPr/>
          <a:lstStyle/>
          <a:p>
            <a:r>
              <a:rPr lang="en-CA" sz="2600" dirty="0" smtClean="0"/>
              <a:t>Parallax Occlusion Mapping Optimizations</a:t>
            </a:r>
            <a:endParaRPr lang="fr-CA" sz="2600" dirty="0"/>
          </a:p>
        </p:txBody>
      </p:sp>
      <p:sp>
        <p:nvSpPr>
          <p:cNvPr id="3" name="Content Placeholder 2"/>
          <p:cNvSpPr>
            <a:spLocks noGrp="1"/>
          </p:cNvSpPr>
          <p:nvPr>
            <p:ph sz="quarter" idx="10"/>
          </p:nvPr>
        </p:nvSpPr>
        <p:spPr>
          <a:xfrm>
            <a:off x="304800" y="1428750"/>
            <a:ext cx="8610600" cy="2743200"/>
          </a:xfrm>
        </p:spPr>
        <p:txBody>
          <a:bodyPr/>
          <a:lstStyle/>
          <a:p>
            <a:r>
              <a:rPr lang="en-CA" sz="2300" dirty="0" smtClean="0"/>
              <a:t>Brute-force approach worked well (like screenspace reflections)</a:t>
            </a:r>
          </a:p>
          <a:p>
            <a:r>
              <a:rPr lang="en-CA" sz="2300" dirty="0" smtClean="0"/>
              <a:t>Calculate </a:t>
            </a:r>
            <a:r>
              <a:rPr lang="en-CA" sz="2300" dirty="0" err="1"/>
              <a:t>mip</a:t>
            </a:r>
            <a:r>
              <a:rPr lang="en-CA" sz="2300" dirty="0"/>
              <a:t> level manually </a:t>
            </a:r>
            <a:endParaRPr lang="en-CA" sz="2300" dirty="0" smtClean="0"/>
          </a:p>
          <a:p>
            <a:r>
              <a:rPr lang="en-CA" sz="2300" dirty="0" smtClean="0"/>
              <a:t>Quickly </a:t>
            </a:r>
            <a:r>
              <a:rPr lang="en-CA" sz="2300" dirty="0"/>
              <a:t>fade the effect </a:t>
            </a:r>
            <a:r>
              <a:rPr lang="en-CA" sz="2300" dirty="0" smtClean="0"/>
              <a:t>out</a:t>
            </a:r>
            <a:r>
              <a:rPr lang="en-CA" sz="2300" dirty="0"/>
              <a:t> </a:t>
            </a:r>
            <a:r>
              <a:rPr lang="en-CA" sz="2300" dirty="0" smtClean="0"/>
              <a:t>with distance</a:t>
            </a:r>
          </a:p>
          <a:p>
            <a:r>
              <a:rPr lang="en-CA" sz="2300" dirty="0"/>
              <a:t>Batch texture reads </a:t>
            </a:r>
            <a:r>
              <a:rPr lang="en-CA" sz="2300" dirty="0" smtClean="0"/>
              <a:t>together</a:t>
            </a:r>
          </a:p>
          <a:p>
            <a:r>
              <a:rPr lang="en-CA" sz="2300" dirty="0" smtClean="0"/>
              <a:t>Artists </a:t>
            </a:r>
            <a:r>
              <a:rPr lang="en-CA" sz="2300" dirty="0"/>
              <a:t>should turn off </a:t>
            </a:r>
            <a:r>
              <a:rPr lang="en-CA" sz="2300" dirty="0" err="1" smtClean="0"/>
              <a:t>aniso</a:t>
            </a:r>
            <a:r>
              <a:rPr lang="en-CA" sz="2300" dirty="0" smtClean="0"/>
              <a:t> </a:t>
            </a:r>
            <a:r>
              <a:rPr lang="en-CA" sz="2300" dirty="0"/>
              <a:t>filtering on </a:t>
            </a:r>
            <a:r>
              <a:rPr lang="en-CA" sz="2300" dirty="0" err="1"/>
              <a:t>heightmaps</a:t>
            </a:r>
            <a:r>
              <a:rPr lang="en-CA" sz="2300" dirty="0" smtClean="0"/>
              <a:t>! </a:t>
            </a:r>
            <a:r>
              <a:rPr lang="en-CA" sz="2300" dirty="0" smtClean="0">
                <a:sym typeface="Wingdings" panose="05000000000000000000" pitchFamily="2" charset="2"/>
              </a:rPr>
              <a:t></a:t>
            </a:r>
            <a:endParaRPr lang="en-CA" sz="2300" dirty="0"/>
          </a:p>
        </p:txBody>
      </p:sp>
    </p:spTree>
    <p:extLst>
      <p:ext uri="{BB962C8B-B14F-4D97-AF65-F5344CB8AC3E}">
        <p14:creationId xmlns:p14="http://schemas.microsoft.com/office/powerpoint/2010/main" val="361791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p:cNvSpPr>
            <a:spLocks noChangeArrowheads="1"/>
          </p:cNvSpPr>
          <p:nvPr/>
        </p:nvSpPr>
        <p:spPr bwMode="auto">
          <a:xfrm>
            <a:off x="3505200" y="509261"/>
            <a:ext cx="5178021" cy="4524315"/>
          </a:xfrm>
          <a:prstGeom prst="rect">
            <a:avLst/>
          </a:prstGeom>
          <a:solidFill>
            <a:srgbClr val="FFFFFF"/>
          </a:solidFill>
          <a:ln w="9525">
            <a:solidFill>
              <a:schemeClr val="bg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loop</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800" b="0" i="0" u="none" strike="noStrike" cap="none" normalizeH="0" baseline="0" dirty="0" err="1" smtClean="0">
                <a:ln>
                  <a:noFill/>
                </a:ln>
                <a:solidFill>
                  <a:srgbClr val="0000FF"/>
                </a:solidFill>
                <a:effectLst/>
                <a:latin typeface="Consolas" pitchFamily="49" charset="0"/>
                <a:cs typeface="Consolas" pitchFamily="49" charset="0"/>
              </a:rPr>
              <a:t>while</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numIter</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&lt; 24)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numIter</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 1;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altLang="fr-FR" sz="800" b="0" i="0" u="none" strike="noStrike" cap="none" normalizeH="0" baseline="0" dirty="0" smtClean="0">
              <a:ln>
                <a:noFill/>
              </a:ln>
              <a:solidFill>
                <a:srgbClr val="000000"/>
              </a:solidFill>
              <a:effectLst/>
              <a:latin typeface="Consolas" pitchFamily="49" charset="0"/>
              <a:cs typeface="Consolas" pitchFamily="49"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smtClean="0">
                <a:ln>
                  <a:noFill/>
                </a:ln>
                <a:solidFill>
                  <a:srgbClr val="0000FF"/>
                </a:solidFill>
                <a:effectLst/>
                <a:latin typeface="Consolas" pitchFamily="49" charset="0"/>
                <a:cs typeface="Consolas" pitchFamily="49" charset="0"/>
              </a:rPr>
              <a:t>float4</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textureCoords</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[2];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textureCoords</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[0] = result.xyxy+</a:t>
            </a:r>
            <a:r>
              <a:rPr kumimoji="0" lang="fr-FR" altLang="fr-FR" sz="800" b="0" i="0" u="none" strike="noStrike" cap="none" normalizeH="0" baseline="0" dirty="0" smtClean="0">
                <a:ln>
                  <a:noFill/>
                </a:ln>
                <a:solidFill>
                  <a:srgbClr val="0000FF"/>
                </a:solidFill>
                <a:effectLst/>
                <a:latin typeface="Consolas" pitchFamily="49" charset="0"/>
                <a:cs typeface="Consolas" pitchFamily="49" charset="0"/>
              </a:rPr>
              <a:t>float4</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(1,1,2,2)*</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tangentSpaceEyeVector.xyxy</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textureCoords</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[1] = result.xyxy+</a:t>
            </a:r>
            <a:r>
              <a:rPr kumimoji="0" lang="fr-FR" altLang="fr-FR" sz="800" b="0" i="0" u="none" strike="noStrike" cap="none" normalizeH="0" baseline="0" dirty="0" smtClean="0">
                <a:ln>
                  <a:noFill/>
                </a:ln>
                <a:solidFill>
                  <a:srgbClr val="0000FF"/>
                </a:solidFill>
                <a:effectLst/>
                <a:latin typeface="Consolas" pitchFamily="49" charset="0"/>
                <a:cs typeface="Consolas" pitchFamily="49" charset="0"/>
              </a:rPr>
              <a:t>float4</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(3,3,4,4)*</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tangentSpaceEyeVector.xyxy</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altLang="fr-FR" sz="800" b="0" i="0" u="none" strike="noStrike" cap="none" normalizeH="0" baseline="0" dirty="0" smtClean="0">
              <a:ln>
                <a:noFill/>
              </a:ln>
              <a:solidFill>
                <a:srgbClr val="000000"/>
              </a:solidFill>
              <a:effectLst/>
              <a:latin typeface="Consolas" pitchFamily="49" charset="0"/>
              <a:cs typeface="Consolas" pitchFamily="49"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smtClean="0">
                <a:ln>
                  <a:noFill/>
                </a:ln>
                <a:solidFill>
                  <a:srgbClr val="0000FF"/>
                </a:solidFill>
                <a:effectLst/>
                <a:latin typeface="Consolas" pitchFamily="49" charset="0"/>
                <a:cs typeface="Consolas" pitchFamily="49" charset="0"/>
              </a:rPr>
              <a:t>float4</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compareVal</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height.xxxx</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 </a:t>
            </a:r>
            <a:r>
              <a:rPr kumimoji="0" lang="fr-FR" altLang="fr-FR" sz="800" b="0" i="0" u="none" strike="noStrike" cap="none" normalizeH="0" baseline="0" dirty="0" smtClean="0">
                <a:ln>
                  <a:noFill/>
                </a:ln>
                <a:solidFill>
                  <a:srgbClr val="0000FF"/>
                </a:solidFill>
                <a:effectLst/>
                <a:latin typeface="Consolas" pitchFamily="49" charset="0"/>
                <a:cs typeface="Consolas" pitchFamily="49" charset="0"/>
              </a:rPr>
              <a:t>float4</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(1,2,3,4)*</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tangentSpaceEyeVector.zzzz</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altLang="fr-FR" sz="800" b="0" i="0" u="none" strike="noStrike" cap="none" normalizeH="0" baseline="0" dirty="0" smtClean="0">
              <a:ln>
                <a:noFill/>
              </a:ln>
              <a:solidFill>
                <a:srgbClr val="000000"/>
              </a:solidFill>
              <a:effectLst/>
              <a:latin typeface="Consolas" pitchFamily="49" charset="0"/>
              <a:cs typeface="Consolas" pitchFamily="49"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smtClean="0">
                <a:ln>
                  <a:noFill/>
                </a:ln>
                <a:solidFill>
                  <a:srgbClr val="0000FF"/>
                </a:solidFill>
                <a:effectLst/>
                <a:latin typeface="Consolas" pitchFamily="49" charset="0"/>
                <a:cs typeface="Consolas" pitchFamily="49" charset="0"/>
              </a:rPr>
              <a:t>float4</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fetchHeight</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fetchHeight.x</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texObject.SampleLevel</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texSampler</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textureCoords</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[0].</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xy</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mipLevel</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).r; </a:t>
            </a:r>
          </a:p>
          <a:p>
            <a:pPr lvl="0" algn="l"/>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fetchHeight.y</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 </a:t>
            </a:r>
            <a:r>
              <a:rPr kumimoji="0" lang="fr-FR" altLang="fr-FR" sz="800" dirty="0" err="1" smtClean="0">
                <a:solidFill>
                  <a:srgbClr val="000000"/>
                </a:solidFill>
                <a:latin typeface="Consolas" pitchFamily="49" charset="0"/>
                <a:cs typeface="Consolas" pitchFamily="49" charset="0"/>
              </a:rPr>
              <a:t>texObject.SampleLevel</a:t>
            </a:r>
            <a:r>
              <a:rPr kumimoji="0" lang="fr-FR" altLang="fr-FR" sz="800" dirty="0" smtClean="0">
                <a:solidFill>
                  <a:srgbClr val="000000"/>
                </a:solidFill>
                <a:latin typeface="Consolas" pitchFamily="49" charset="0"/>
                <a:cs typeface="Consolas" pitchFamily="49" charset="0"/>
              </a:rPr>
              <a:t>(</a:t>
            </a:r>
            <a:r>
              <a:rPr kumimoji="0" lang="fr-FR" altLang="fr-FR" sz="800" dirty="0" err="1" smtClean="0">
                <a:solidFill>
                  <a:srgbClr val="000000"/>
                </a:solidFill>
                <a:latin typeface="Consolas" pitchFamily="49" charset="0"/>
                <a:cs typeface="Consolas" pitchFamily="49" charset="0"/>
              </a:rPr>
              <a:t>texSampler</a:t>
            </a:r>
            <a:r>
              <a:rPr kumimoji="0" lang="fr-FR" altLang="fr-FR" sz="800" dirty="0">
                <a:solidFill>
                  <a:srgbClr val="000000"/>
                </a:solidFill>
                <a:latin typeface="Consolas" pitchFamily="49" charset="0"/>
                <a:cs typeface="Consolas" pitchFamily="49" charset="0"/>
              </a:rPr>
              <a:t>, </a:t>
            </a:r>
            <a:r>
              <a:rPr kumimoji="0" lang="fr-FR" altLang="fr-FR" sz="800" dirty="0" err="1">
                <a:solidFill>
                  <a:srgbClr val="000000"/>
                </a:solidFill>
                <a:latin typeface="Consolas" pitchFamily="49" charset="0"/>
                <a:cs typeface="Consolas" pitchFamily="49" charset="0"/>
              </a:rPr>
              <a:t>textureCoords</a:t>
            </a:r>
            <a:r>
              <a:rPr kumimoji="0" lang="fr-FR" altLang="fr-FR" sz="800" dirty="0">
                <a:solidFill>
                  <a:srgbClr val="000000"/>
                </a:solidFill>
                <a:latin typeface="Consolas" pitchFamily="49" charset="0"/>
                <a:cs typeface="Consolas" pitchFamily="49" charset="0"/>
              </a:rPr>
              <a:t>[0</a:t>
            </a:r>
            <a:r>
              <a:rPr kumimoji="0" lang="fr-FR" altLang="fr-FR" sz="800" dirty="0" smtClean="0">
                <a:solidFill>
                  <a:srgbClr val="000000"/>
                </a:solidFill>
                <a:latin typeface="Consolas" pitchFamily="49" charset="0"/>
                <a:cs typeface="Consolas" pitchFamily="49" charset="0"/>
              </a:rPr>
              <a:t>].</a:t>
            </a:r>
            <a:r>
              <a:rPr kumimoji="0" lang="fr-FR" altLang="fr-FR" sz="800" dirty="0" err="1" smtClean="0">
                <a:solidFill>
                  <a:srgbClr val="000000"/>
                </a:solidFill>
                <a:latin typeface="Consolas" pitchFamily="49" charset="0"/>
                <a:cs typeface="Consolas" pitchFamily="49" charset="0"/>
              </a:rPr>
              <a:t>zw</a:t>
            </a:r>
            <a:r>
              <a:rPr kumimoji="0" lang="fr-FR" altLang="fr-FR" sz="800" dirty="0" smtClean="0">
                <a:solidFill>
                  <a:srgbClr val="000000"/>
                </a:solidFill>
                <a:latin typeface="Consolas" pitchFamily="49" charset="0"/>
                <a:cs typeface="Consolas" pitchFamily="49" charset="0"/>
              </a:rPr>
              <a:t>, </a:t>
            </a:r>
            <a:r>
              <a:rPr kumimoji="0" lang="fr-FR" altLang="fr-FR" sz="800" dirty="0" err="1">
                <a:solidFill>
                  <a:srgbClr val="000000"/>
                </a:solidFill>
                <a:latin typeface="Consolas" pitchFamily="49" charset="0"/>
                <a:cs typeface="Consolas" pitchFamily="49" charset="0"/>
              </a:rPr>
              <a:t>mipLevel</a:t>
            </a:r>
            <a:r>
              <a:rPr kumimoji="0" lang="fr-FR" altLang="fr-FR" sz="800" dirty="0">
                <a:solidFill>
                  <a:srgbClr val="000000"/>
                </a:solidFill>
                <a:latin typeface="Consolas" pitchFamily="49" charset="0"/>
                <a:cs typeface="Consolas" pitchFamily="49" charset="0"/>
              </a:rPr>
              <a:t>).r; </a:t>
            </a:r>
            <a:endParaRPr kumimoji="0" lang="fr-FR" altLang="fr-FR" sz="800" b="0" i="0" u="none" strike="noStrike" cap="none" normalizeH="0" baseline="0" dirty="0" smtClean="0">
              <a:ln>
                <a:noFill/>
              </a:ln>
              <a:solidFill>
                <a:srgbClr val="000000"/>
              </a:solidFill>
              <a:effectLst/>
              <a:latin typeface="Consolas" pitchFamily="49" charset="0"/>
              <a:cs typeface="Consolas" pitchFamily="49" charset="0"/>
            </a:endParaRPr>
          </a:p>
          <a:p>
            <a:pPr lvl="0" algn="l"/>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fetchHeight.z</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 </a:t>
            </a:r>
            <a:r>
              <a:rPr kumimoji="0" lang="fr-FR" altLang="fr-FR" sz="800" dirty="0" err="1" smtClean="0">
                <a:solidFill>
                  <a:srgbClr val="000000"/>
                </a:solidFill>
                <a:latin typeface="Consolas" pitchFamily="49" charset="0"/>
                <a:cs typeface="Consolas" pitchFamily="49" charset="0"/>
              </a:rPr>
              <a:t>texObject.SampleLevel</a:t>
            </a:r>
            <a:r>
              <a:rPr kumimoji="0" lang="fr-FR" altLang="fr-FR" sz="800" dirty="0" smtClean="0">
                <a:solidFill>
                  <a:srgbClr val="000000"/>
                </a:solidFill>
                <a:latin typeface="Consolas" pitchFamily="49" charset="0"/>
                <a:cs typeface="Consolas" pitchFamily="49" charset="0"/>
              </a:rPr>
              <a:t>(</a:t>
            </a:r>
            <a:r>
              <a:rPr kumimoji="0" lang="fr-FR" altLang="fr-FR" sz="800" dirty="0" err="1" smtClean="0">
                <a:solidFill>
                  <a:srgbClr val="000000"/>
                </a:solidFill>
                <a:latin typeface="Consolas" pitchFamily="49" charset="0"/>
                <a:cs typeface="Consolas" pitchFamily="49" charset="0"/>
              </a:rPr>
              <a:t>texSampler</a:t>
            </a:r>
            <a:r>
              <a:rPr kumimoji="0" lang="fr-FR" altLang="fr-FR" sz="800" dirty="0">
                <a:solidFill>
                  <a:srgbClr val="000000"/>
                </a:solidFill>
                <a:latin typeface="Consolas" pitchFamily="49" charset="0"/>
                <a:cs typeface="Consolas" pitchFamily="49" charset="0"/>
              </a:rPr>
              <a:t>, </a:t>
            </a:r>
            <a:r>
              <a:rPr kumimoji="0" lang="fr-FR" altLang="fr-FR" sz="800" dirty="0" err="1" smtClean="0">
                <a:solidFill>
                  <a:srgbClr val="000000"/>
                </a:solidFill>
                <a:latin typeface="Consolas" pitchFamily="49" charset="0"/>
                <a:cs typeface="Consolas" pitchFamily="49" charset="0"/>
              </a:rPr>
              <a:t>textureCoords</a:t>
            </a:r>
            <a:r>
              <a:rPr kumimoji="0" lang="fr-FR" altLang="fr-FR" sz="800" dirty="0" smtClean="0">
                <a:solidFill>
                  <a:srgbClr val="000000"/>
                </a:solidFill>
                <a:latin typeface="Consolas" pitchFamily="49" charset="0"/>
                <a:cs typeface="Consolas" pitchFamily="49" charset="0"/>
              </a:rPr>
              <a:t>[1].</a:t>
            </a:r>
            <a:r>
              <a:rPr kumimoji="0" lang="fr-FR" altLang="fr-FR" sz="800" dirty="0" err="1">
                <a:solidFill>
                  <a:srgbClr val="000000"/>
                </a:solidFill>
                <a:latin typeface="Consolas" pitchFamily="49" charset="0"/>
                <a:cs typeface="Consolas" pitchFamily="49" charset="0"/>
              </a:rPr>
              <a:t>xy</a:t>
            </a:r>
            <a:r>
              <a:rPr kumimoji="0" lang="fr-FR" altLang="fr-FR" sz="800" dirty="0">
                <a:solidFill>
                  <a:srgbClr val="000000"/>
                </a:solidFill>
                <a:latin typeface="Consolas" pitchFamily="49" charset="0"/>
                <a:cs typeface="Consolas" pitchFamily="49" charset="0"/>
              </a:rPr>
              <a:t>, </a:t>
            </a:r>
            <a:r>
              <a:rPr kumimoji="0" lang="fr-FR" altLang="fr-FR" sz="800" dirty="0" err="1">
                <a:solidFill>
                  <a:srgbClr val="000000"/>
                </a:solidFill>
                <a:latin typeface="Consolas" pitchFamily="49" charset="0"/>
                <a:cs typeface="Consolas" pitchFamily="49" charset="0"/>
              </a:rPr>
              <a:t>mipLevel</a:t>
            </a:r>
            <a:r>
              <a:rPr kumimoji="0" lang="fr-FR" altLang="fr-FR" sz="800" dirty="0">
                <a:solidFill>
                  <a:srgbClr val="000000"/>
                </a:solidFill>
                <a:latin typeface="Consolas" pitchFamily="49" charset="0"/>
                <a:cs typeface="Consolas" pitchFamily="49" charset="0"/>
              </a:rPr>
              <a:t>).r; </a:t>
            </a:r>
            <a:endParaRPr kumimoji="0" lang="fr-FR" altLang="fr-FR" sz="800" dirty="0" smtClean="0">
              <a:solidFill>
                <a:srgbClr val="000000"/>
              </a:solidFill>
              <a:latin typeface="Consolas" pitchFamily="49" charset="0"/>
              <a:cs typeface="Consolas" pitchFamily="49" charset="0"/>
            </a:endParaRPr>
          </a:p>
          <a:p>
            <a:pPr lvl="0" algn="l"/>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fetchHeight.w</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 </a:t>
            </a:r>
            <a:r>
              <a:rPr kumimoji="0" lang="fr-FR" altLang="fr-FR" sz="800" dirty="0" err="1" smtClean="0">
                <a:solidFill>
                  <a:srgbClr val="000000"/>
                </a:solidFill>
                <a:latin typeface="Consolas" pitchFamily="49" charset="0"/>
                <a:cs typeface="Consolas" pitchFamily="49" charset="0"/>
              </a:rPr>
              <a:t>texObject.SampleLevel</a:t>
            </a:r>
            <a:r>
              <a:rPr kumimoji="0" lang="fr-FR" altLang="fr-FR" sz="800" dirty="0" smtClean="0">
                <a:solidFill>
                  <a:srgbClr val="000000"/>
                </a:solidFill>
                <a:latin typeface="Consolas" pitchFamily="49" charset="0"/>
                <a:cs typeface="Consolas" pitchFamily="49" charset="0"/>
              </a:rPr>
              <a:t>(</a:t>
            </a:r>
            <a:r>
              <a:rPr kumimoji="0" lang="fr-FR" altLang="fr-FR" sz="800" dirty="0" err="1" smtClean="0">
                <a:solidFill>
                  <a:srgbClr val="000000"/>
                </a:solidFill>
                <a:latin typeface="Consolas" pitchFamily="49" charset="0"/>
                <a:cs typeface="Consolas" pitchFamily="49" charset="0"/>
              </a:rPr>
              <a:t>texSampler</a:t>
            </a:r>
            <a:r>
              <a:rPr kumimoji="0" lang="fr-FR" altLang="fr-FR" sz="800" dirty="0">
                <a:solidFill>
                  <a:srgbClr val="000000"/>
                </a:solidFill>
                <a:latin typeface="Consolas" pitchFamily="49" charset="0"/>
                <a:cs typeface="Consolas" pitchFamily="49" charset="0"/>
              </a:rPr>
              <a:t>, </a:t>
            </a:r>
            <a:r>
              <a:rPr kumimoji="0" lang="fr-FR" altLang="fr-FR" sz="800" dirty="0" err="1" smtClean="0">
                <a:solidFill>
                  <a:srgbClr val="000000"/>
                </a:solidFill>
                <a:latin typeface="Consolas" pitchFamily="49" charset="0"/>
                <a:cs typeface="Consolas" pitchFamily="49" charset="0"/>
              </a:rPr>
              <a:t>textureCoords</a:t>
            </a:r>
            <a:r>
              <a:rPr kumimoji="0" lang="fr-FR" altLang="fr-FR" sz="800" dirty="0" smtClean="0">
                <a:solidFill>
                  <a:srgbClr val="000000"/>
                </a:solidFill>
                <a:latin typeface="Consolas" pitchFamily="49" charset="0"/>
                <a:cs typeface="Consolas" pitchFamily="49" charset="0"/>
              </a:rPr>
              <a:t>[1].</a:t>
            </a:r>
            <a:r>
              <a:rPr kumimoji="0" lang="fr-FR" altLang="fr-FR" sz="800" dirty="0" err="1" smtClean="0">
                <a:solidFill>
                  <a:srgbClr val="000000"/>
                </a:solidFill>
                <a:latin typeface="Consolas" pitchFamily="49" charset="0"/>
                <a:cs typeface="Consolas" pitchFamily="49" charset="0"/>
              </a:rPr>
              <a:t>zw</a:t>
            </a:r>
            <a:r>
              <a:rPr kumimoji="0" lang="fr-FR" altLang="fr-FR" sz="800" dirty="0" smtClean="0">
                <a:solidFill>
                  <a:srgbClr val="000000"/>
                </a:solidFill>
                <a:latin typeface="Consolas" pitchFamily="49" charset="0"/>
                <a:cs typeface="Consolas" pitchFamily="49" charset="0"/>
              </a:rPr>
              <a:t>, </a:t>
            </a:r>
            <a:r>
              <a:rPr kumimoji="0" lang="fr-FR" altLang="fr-FR" sz="800" dirty="0" err="1">
                <a:solidFill>
                  <a:srgbClr val="000000"/>
                </a:solidFill>
                <a:latin typeface="Consolas" pitchFamily="49" charset="0"/>
                <a:cs typeface="Consolas" pitchFamily="49" charset="0"/>
              </a:rPr>
              <a:t>mipLevel</a:t>
            </a:r>
            <a:r>
              <a:rPr kumimoji="0" lang="fr-FR" altLang="fr-FR" sz="800" dirty="0">
                <a:solidFill>
                  <a:srgbClr val="000000"/>
                </a:solidFill>
                <a:latin typeface="Consolas" pitchFamily="49" charset="0"/>
                <a:cs typeface="Consolas" pitchFamily="49" charset="0"/>
              </a:rPr>
              <a:t>).r; </a:t>
            </a:r>
            <a:endParaRPr kumimoji="0" lang="fr-FR" altLang="fr-FR" sz="800" dirty="0" smtClean="0">
              <a:solidFill>
                <a:srgbClr val="000000"/>
              </a:solidFill>
              <a:latin typeface="Consolas" pitchFamily="49" charset="0"/>
              <a:cs typeface="Consolas" pitchFamily="49" charset="0"/>
            </a:endParaRPr>
          </a:p>
          <a:p>
            <a:pPr lvl="0" algn="l"/>
            <a:endParaRPr kumimoji="0" lang="fr-FR" altLang="fr-FR" sz="800" b="0" i="0" u="none" strike="noStrike" cap="none" normalizeH="0" baseline="0" dirty="0" smtClean="0">
              <a:ln>
                <a:noFill/>
              </a:ln>
              <a:solidFill>
                <a:srgbClr val="000000"/>
              </a:solidFill>
              <a:effectLst/>
              <a:latin typeface="Consolas" pitchFamily="49" charset="0"/>
              <a:cs typeface="Consolas" pitchFamily="49"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smtClean="0">
                <a:ln>
                  <a:noFill/>
                </a:ln>
                <a:solidFill>
                  <a:srgbClr val="0000FF"/>
                </a:solidFill>
                <a:effectLst/>
                <a:latin typeface="Consolas" pitchFamily="49" charset="0"/>
                <a:cs typeface="Consolas" pitchFamily="49" charset="0"/>
              </a:rPr>
              <a:t>bool4</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testResult</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fetchHeight</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&gt;=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compareVal</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branch</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smtClean="0">
                <a:ln>
                  <a:noFill/>
                </a:ln>
                <a:solidFill>
                  <a:srgbClr val="0000FF"/>
                </a:solidFill>
                <a:effectLst/>
                <a:latin typeface="Consolas" pitchFamily="49" charset="0"/>
                <a:cs typeface="Consolas" pitchFamily="49" charset="0"/>
              </a:rPr>
              <a:t>if</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any</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testResult</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smtClean="0">
                <a:ln>
                  <a:noFill/>
                </a:ln>
                <a:solidFill>
                  <a:srgbClr val="0000FF"/>
                </a:solidFill>
                <a:effectLst/>
                <a:latin typeface="Consolas" pitchFamily="49" charset="0"/>
                <a:cs typeface="Consolas" pitchFamily="49" charset="0"/>
              </a:rPr>
              <a:t>float2</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outResult</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=0;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flatten</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smtClean="0">
                <a:ln>
                  <a:noFill/>
                </a:ln>
                <a:solidFill>
                  <a:srgbClr val="0000FF"/>
                </a:solidFill>
                <a:effectLst/>
                <a:latin typeface="Consolas" pitchFamily="49" charset="0"/>
                <a:cs typeface="Consolas" pitchFamily="49" charset="0"/>
              </a:rPr>
              <a:t>if</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testResult.w</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outResult</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textureCoords</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[1].</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xy</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flatten</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smtClean="0">
                <a:ln>
                  <a:noFill/>
                </a:ln>
                <a:solidFill>
                  <a:srgbClr val="0000FF"/>
                </a:solidFill>
                <a:effectLst/>
                <a:latin typeface="Consolas" pitchFamily="49" charset="0"/>
                <a:cs typeface="Consolas" pitchFamily="49" charset="0"/>
              </a:rPr>
              <a:t>if</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testResult.z</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outResult</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textureCoords</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[0].</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zw</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flatten</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smtClean="0">
                <a:ln>
                  <a:noFill/>
                </a:ln>
                <a:solidFill>
                  <a:srgbClr val="0000FF"/>
                </a:solidFill>
                <a:effectLst/>
                <a:latin typeface="Consolas" pitchFamily="49" charset="0"/>
                <a:cs typeface="Consolas" pitchFamily="49" charset="0"/>
              </a:rPr>
              <a:t>if</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testResult.y</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outResult</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textureCoords</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[0].</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xy</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flatten</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smtClean="0">
                <a:ln>
                  <a:noFill/>
                </a:ln>
                <a:solidFill>
                  <a:srgbClr val="0000FF"/>
                </a:solidFill>
                <a:effectLst/>
                <a:latin typeface="Consolas" pitchFamily="49" charset="0"/>
                <a:cs typeface="Consolas" pitchFamily="49" charset="0"/>
              </a:rPr>
              <a:t>if</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testResult.x</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outResult</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result</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result</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outResult</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smtClean="0">
                <a:ln>
                  <a:noFill/>
                </a:ln>
                <a:solidFill>
                  <a:srgbClr val="0000FF"/>
                </a:solidFill>
                <a:effectLst/>
                <a:latin typeface="Consolas" pitchFamily="49" charset="0"/>
                <a:cs typeface="Consolas" pitchFamily="49" charset="0"/>
              </a:rPr>
              <a:t>break</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result</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textureCoords</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[1].</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zw</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height</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 </a:t>
            </a:r>
            <a:r>
              <a:rPr kumimoji="0" lang="fr-FR" altLang="fr-FR" sz="800" b="0" i="0" u="none" strike="noStrike" cap="none" normalizeH="0" baseline="0" dirty="0" err="1" smtClean="0">
                <a:ln>
                  <a:noFill/>
                </a:ln>
                <a:solidFill>
                  <a:srgbClr val="000000"/>
                </a:solidFill>
                <a:effectLst/>
                <a:latin typeface="Consolas" pitchFamily="49" charset="0"/>
                <a:cs typeface="Consolas" pitchFamily="49" charset="0"/>
              </a:rPr>
              <a:t>compareVal.w</a:t>
            </a: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800" b="0" i="0" u="none" strike="noStrike" cap="none" normalizeH="0" baseline="0" dirty="0" smtClean="0">
                <a:ln>
                  <a:noFill/>
                </a:ln>
                <a:solidFill>
                  <a:srgbClr val="000000"/>
                </a:solidFill>
                <a:effectLst/>
                <a:latin typeface="Consolas" pitchFamily="49" charset="0"/>
                <a:cs typeface="Consolas" pitchFamily="49" charset="0"/>
              </a:rPr>
              <a:t>} </a:t>
            </a:r>
            <a:endParaRPr kumimoji="0" lang="fr-FR" altLang="fr-FR" sz="1600" b="0" i="0" u="none" strike="noStrike" cap="none" normalizeH="0" baseline="0" dirty="0" smtClean="0">
              <a:ln>
                <a:noFill/>
              </a:ln>
              <a:solidFill>
                <a:schemeClr val="tx1"/>
              </a:solidFill>
              <a:effectLst/>
              <a:latin typeface="Arial" pitchFamily="34" charset="0"/>
              <a:cs typeface="Arial" pitchFamily="34" charset="0"/>
            </a:endParaRPr>
          </a:p>
        </p:txBody>
      </p:sp>
      <p:sp>
        <p:nvSpPr>
          <p:cNvPr id="2" name="TextBox 1"/>
          <p:cNvSpPr txBox="1"/>
          <p:nvPr/>
        </p:nvSpPr>
        <p:spPr>
          <a:xfrm>
            <a:off x="304800" y="802926"/>
            <a:ext cx="2805512" cy="461665"/>
          </a:xfrm>
          <a:prstGeom prst="rect">
            <a:avLst/>
          </a:prstGeom>
          <a:noFill/>
        </p:spPr>
        <p:txBody>
          <a:bodyPr wrap="none" rtlCol="0">
            <a:spAutoFit/>
          </a:bodyPr>
          <a:lstStyle/>
          <a:p>
            <a:r>
              <a:rPr lang="en-CA" dirty="0" smtClean="0">
                <a:solidFill>
                  <a:schemeClr val="bg1">
                    <a:lumMod val="50000"/>
                  </a:schemeClr>
                </a:solidFill>
              </a:rPr>
              <a:t>Parallax Mapping</a:t>
            </a:r>
            <a:endParaRPr lang="fr-CA" dirty="0">
              <a:solidFill>
                <a:schemeClr val="bg1">
                  <a:lumMod val="50000"/>
                </a:schemeClr>
              </a:solidFill>
            </a:endParaRPr>
          </a:p>
        </p:txBody>
      </p:sp>
      <p:sp>
        <p:nvSpPr>
          <p:cNvPr id="3" name="Rectangle 2"/>
          <p:cNvSpPr/>
          <p:nvPr/>
        </p:nvSpPr>
        <p:spPr bwMode="auto">
          <a:xfrm>
            <a:off x="3581400" y="666750"/>
            <a:ext cx="5029200" cy="457200"/>
          </a:xfrm>
          <a:prstGeom prst="rect">
            <a:avLst/>
          </a:prstGeom>
          <a:solidFill>
            <a:schemeClr val="accent1">
              <a:alpha val="23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5" name="Rectangle 4"/>
          <p:cNvSpPr/>
          <p:nvPr/>
        </p:nvSpPr>
        <p:spPr bwMode="auto">
          <a:xfrm>
            <a:off x="3581400" y="1885950"/>
            <a:ext cx="5029200" cy="685800"/>
          </a:xfrm>
          <a:prstGeom prst="rect">
            <a:avLst/>
          </a:prstGeom>
          <a:solidFill>
            <a:schemeClr val="accent1">
              <a:alpha val="23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6" name="Rectangle 5"/>
          <p:cNvSpPr/>
          <p:nvPr/>
        </p:nvSpPr>
        <p:spPr bwMode="auto">
          <a:xfrm>
            <a:off x="3579610" y="3257550"/>
            <a:ext cx="5029200" cy="990600"/>
          </a:xfrm>
          <a:prstGeom prst="rect">
            <a:avLst/>
          </a:prstGeom>
          <a:solidFill>
            <a:schemeClr val="accent1">
              <a:alpha val="23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Tree>
    <p:extLst>
      <p:ext uri="{BB962C8B-B14F-4D97-AF65-F5344CB8AC3E}">
        <p14:creationId xmlns:p14="http://schemas.microsoft.com/office/powerpoint/2010/main" val="795605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000" dirty="0" smtClean="0"/>
              <a:t>Deferred Normalized Irradiance Probes</a:t>
            </a:r>
            <a:endParaRPr lang="en-US" sz="3000" dirty="0"/>
          </a:p>
        </p:txBody>
      </p:sp>
      <p:sp>
        <p:nvSpPr>
          <p:cNvPr id="4" name="Rectangle 3"/>
          <p:cNvSpPr/>
          <p:nvPr/>
        </p:nvSpPr>
        <p:spPr bwMode="auto">
          <a:xfrm>
            <a:off x="999536" y="1352550"/>
            <a:ext cx="7839664" cy="1371600"/>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5" name="Rectangle 4"/>
          <p:cNvSpPr/>
          <p:nvPr/>
        </p:nvSpPr>
        <p:spPr bwMode="auto">
          <a:xfrm>
            <a:off x="990600" y="2847974"/>
            <a:ext cx="7848600" cy="1400176"/>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3" name="Content Placeholder 2"/>
          <p:cNvSpPr>
            <a:spLocks noGrp="1"/>
          </p:cNvSpPr>
          <p:nvPr>
            <p:ph sz="quarter" idx="10"/>
          </p:nvPr>
        </p:nvSpPr>
        <p:spPr>
          <a:xfrm>
            <a:off x="990599" y="1352550"/>
            <a:ext cx="8001001" cy="2895599"/>
          </a:xfrm>
        </p:spPr>
        <p:txBody>
          <a:bodyPr/>
          <a:lstStyle/>
          <a:p>
            <a:r>
              <a:rPr lang="en-US" sz="2400" dirty="0" smtClean="0"/>
              <a:t>On GPU bake sunlight bounce </a:t>
            </a:r>
            <a:r>
              <a:rPr lang="en-US" sz="2400" b="1" dirty="0" smtClean="0"/>
              <a:t>irradiance</a:t>
            </a:r>
          </a:p>
          <a:p>
            <a:r>
              <a:rPr lang="en-US" sz="2400" dirty="0" smtClean="0"/>
              <a:t>Store irradiance at 8 different hours</a:t>
            </a:r>
          </a:p>
          <a:p>
            <a:r>
              <a:rPr lang="en-US" sz="2400" dirty="0" smtClean="0"/>
              <a:t>Compute 2D VRAM textures (many </a:t>
            </a:r>
            <a:r>
              <a:rPr lang="en-US" sz="2400" dirty="0" err="1" smtClean="0"/>
              <a:t>lightprobes</a:t>
            </a:r>
            <a:r>
              <a:rPr lang="en-US" sz="2400" dirty="0" smtClean="0"/>
              <a:t>)</a:t>
            </a:r>
          </a:p>
          <a:p>
            <a:endParaRPr lang="en-US" sz="1100" dirty="0" smtClean="0"/>
          </a:p>
          <a:p>
            <a:r>
              <a:rPr lang="en-US" sz="2400" dirty="0" smtClean="0"/>
              <a:t>De-normalize and blend irradiances</a:t>
            </a:r>
          </a:p>
          <a:p>
            <a:r>
              <a:rPr lang="en-US" sz="2400" dirty="0"/>
              <a:t>Blend out bounced </a:t>
            </a:r>
            <a:r>
              <a:rPr lang="en-US" sz="2400" dirty="0" smtClean="0"/>
              <a:t>lighting with height</a:t>
            </a:r>
          </a:p>
          <a:p>
            <a:r>
              <a:rPr lang="en-US" sz="2400" dirty="0" smtClean="0"/>
              <a:t>Combine with indirect sky lighting and AO</a:t>
            </a:r>
            <a:endParaRPr lang="en-US" sz="2400" dirty="0"/>
          </a:p>
        </p:txBody>
      </p:sp>
      <p:sp>
        <p:nvSpPr>
          <p:cNvPr id="6" name="Rectangle 5"/>
          <p:cNvSpPr/>
          <p:nvPr/>
        </p:nvSpPr>
        <p:spPr bwMode="auto">
          <a:xfrm>
            <a:off x="381000" y="1352550"/>
            <a:ext cx="504825" cy="13716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vert"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2400" b="0" i="0" u="none" strike="noStrike" cap="none" normalizeH="0" baseline="0" dirty="0" smtClean="0">
                <a:ln>
                  <a:noFill/>
                </a:ln>
                <a:solidFill>
                  <a:schemeClr val="tx1"/>
                </a:solidFill>
                <a:effectLst/>
                <a:latin typeface="Verdana" pitchFamily="45" charset="0"/>
              </a:rPr>
              <a:t>Offline</a:t>
            </a:r>
            <a:endParaRPr kumimoji="1" lang="fr-CA" sz="2400" b="0" i="0" u="none" strike="noStrike" cap="none" normalizeH="0" baseline="0" dirty="0">
              <a:ln>
                <a:noFill/>
              </a:ln>
              <a:solidFill>
                <a:schemeClr val="tx1"/>
              </a:solidFill>
              <a:effectLst/>
              <a:latin typeface="Verdana" pitchFamily="45" charset="0"/>
            </a:endParaRPr>
          </a:p>
        </p:txBody>
      </p:sp>
      <p:sp>
        <p:nvSpPr>
          <p:cNvPr id="7" name="Rectangle 6"/>
          <p:cNvSpPr/>
          <p:nvPr/>
        </p:nvSpPr>
        <p:spPr bwMode="auto">
          <a:xfrm>
            <a:off x="390524" y="2847973"/>
            <a:ext cx="495301" cy="1400176"/>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vert"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2400" b="0" i="0" u="none" strike="noStrike" cap="none" normalizeH="0" baseline="0" dirty="0" smtClean="0">
                <a:ln>
                  <a:noFill/>
                </a:ln>
                <a:solidFill>
                  <a:schemeClr val="tx1"/>
                </a:solidFill>
                <a:effectLst/>
                <a:latin typeface="Verdana" pitchFamily="45" charset="0"/>
              </a:rPr>
              <a:t>Runtime</a:t>
            </a:r>
            <a:endParaRPr kumimoji="1" lang="fr-CA" sz="2400" b="0" i="0" u="none" strike="noStrike" cap="none" normalizeH="0" baseline="0" dirty="0">
              <a:ln>
                <a:noFill/>
              </a:ln>
              <a:solidFill>
                <a:schemeClr val="tx1"/>
              </a:solidFill>
              <a:effectLst/>
              <a:latin typeface="Verdana" pitchFamily="45" charset="0"/>
            </a:endParaRPr>
          </a:p>
        </p:txBody>
      </p:sp>
    </p:spTree>
    <p:extLst>
      <p:ext uri="{BB962C8B-B14F-4D97-AF65-F5344CB8AC3E}">
        <p14:creationId xmlns:p14="http://schemas.microsoft.com/office/powerpoint/2010/main" val="4279478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bwronski\Desktop\Screenshot000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 xmlns:a14="http://schemas.microsoft.com/office/drawing/2010/main">
                <a:solidFill>
                  <a:srgbClr val="FFFFFF"/>
                </a:solidFill>
              </a14:hiddenFill>
            </a:ext>
          </a:extLst>
        </p:spPr>
      </p:pic>
      <p:sp>
        <p:nvSpPr>
          <p:cNvPr id="3" name="Rectangle 2"/>
          <p:cNvSpPr/>
          <p:nvPr/>
        </p:nvSpPr>
        <p:spPr>
          <a:xfrm>
            <a:off x="0" y="4171950"/>
            <a:ext cx="9144000" cy="523220"/>
          </a:xfrm>
          <a:prstGeom prst="rect">
            <a:avLst/>
          </a:prstGeom>
          <a:solidFill>
            <a:srgbClr val="000000"/>
          </a:solidFill>
        </p:spPr>
        <p:txBody>
          <a:bodyPr wrap="square" lIns="91440" tIns="45720" rIns="91440" bIns="45720">
            <a:spAutoFit/>
          </a:bodyPr>
          <a:lstStyle/>
          <a:p>
            <a:pPr algn="l"/>
            <a:r>
              <a:rPr lang="en-US" sz="28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  Rain</a:t>
            </a:r>
            <a:endParaRPr lang="en-US" sz="28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Tree>
    <p:extLst>
      <p:ext uri="{BB962C8B-B14F-4D97-AF65-F5344CB8AC3E}">
        <p14:creationId xmlns:p14="http://schemas.microsoft.com/office/powerpoint/2010/main" val="316586243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66750"/>
            <a:ext cx="5638800" cy="781050"/>
          </a:xfrm>
        </p:spPr>
        <p:txBody>
          <a:bodyPr/>
          <a:lstStyle/>
          <a:p>
            <a:r>
              <a:rPr lang="en-CA" dirty="0" smtClean="0"/>
              <a:t>Procedural Rain</a:t>
            </a:r>
            <a:endParaRPr lang="fr-CA" dirty="0"/>
          </a:p>
        </p:txBody>
      </p:sp>
      <p:sp>
        <p:nvSpPr>
          <p:cNvPr id="3" name="Content Placeholder 2"/>
          <p:cNvSpPr>
            <a:spLocks noGrp="1"/>
          </p:cNvSpPr>
          <p:nvPr>
            <p:ph sz="quarter" idx="10"/>
          </p:nvPr>
        </p:nvSpPr>
        <p:spPr>
          <a:xfrm>
            <a:off x="533400" y="1504950"/>
            <a:ext cx="5715000" cy="2743200"/>
          </a:xfrm>
        </p:spPr>
        <p:txBody>
          <a:bodyPr/>
          <a:lstStyle/>
          <a:p>
            <a:r>
              <a:rPr lang="en-CA" sz="2400" dirty="0" smtClean="0"/>
              <a:t>Fully GPU-driven – compute and geometry shaders</a:t>
            </a:r>
          </a:p>
          <a:p>
            <a:r>
              <a:rPr lang="en-CA" sz="2400" dirty="0" smtClean="0"/>
              <a:t>Simulate 3x3 grid of rain clusters around the camera</a:t>
            </a:r>
          </a:p>
          <a:p>
            <a:pPr lvl="1"/>
            <a:r>
              <a:rPr lang="en-CA" sz="2000" dirty="0" smtClean="0"/>
              <a:t>Avoids “popping” of new rain drops and guarantees uniform distribution</a:t>
            </a:r>
          </a:p>
          <a:p>
            <a:r>
              <a:rPr lang="en-CA" sz="2400" dirty="0" smtClean="0"/>
              <a:t>Render only visible clusters (CPU culling)</a:t>
            </a:r>
            <a:endParaRPr lang="en-CA" sz="2000" dirty="0" smtClean="0"/>
          </a:p>
          <a:p>
            <a:pPr lvl="1"/>
            <a:endParaRPr lang="fr-CA" sz="2000" dirty="0"/>
          </a:p>
        </p:txBody>
      </p:sp>
      <p:grpSp>
        <p:nvGrpSpPr>
          <p:cNvPr id="17" name="Group 16"/>
          <p:cNvGrpSpPr/>
          <p:nvPr/>
        </p:nvGrpSpPr>
        <p:grpSpPr>
          <a:xfrm>
            <a:off x="6359106" y="1289648"/>
            <a:ext cx="2569234" cy="3682402"/>
            <a:chOff x="6359106" y="1289648"/>
            <a:chExt cx="2569234" cy="3682402"/>
          </a:xfrm>
        </p:grpSpPr>
        <p:sp>
          <p:nvSpPr>
            <p:cNvPr id="4" name="Rectangle 3"/>
            <p:cNvSpPr/>
            <p:nvPr/>
          </p:nvSpPr>
          <p:spPr bwMode="auto">
            <a:xfrm>
              <a:off x="6359106" y="1289648"/>
              <a:ext cx="838200" cy="838200"/>
            </a:xfrm>
            <a:prstGeom prst="rect">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5" name="Rectangle 4"/>
            <p:cNvSpPr/>
            <p:nvPr/>
          </p:nvSpPr>
          <p:spPr bwMode="auto">
            <a:xfrm>
              <a:off x="7224623" y="1289648"/>
              <a:ext cx="838200" cy="838200"/>
            </a:xfrm>
            <a:prstGeom prst="rect">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6" name="Rectangle 5"/>
            <p:cNvSpPr/>
            <p:nvPr/>
          </p:nvSpPr>
          <p:spPr bwMode="auto">
            <a:xfrm>
              <a:off x="8090140" y="1289648"/>
              <a:ext cx="838200" cy="8382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7" name="Rectangle 6"/>
            <p:cNvSpPr/>
            <p:nvPr/>
          </p:nvSpPr>
          <p:spPr bwMode="auto">
            <a:xfrm>
              <a:off x="6359106" y="2170981"/>
              <a:ext cx="838200" cy="838200"/>
            </a:xfrm>
            <a:prstGeom prst="rect">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8" name="Rectangle 7"/>
            <p:cNvSpPr/>
            <p:nvPr/>
          </p:nvSpPr>
          <p:spPr bwMode="auto">
            <a:xfrm>
              <a:off x="7234687" y="2156243"/>
              <a:ext cx="838200" cy="838200"/>
            </a:xfrm>
            <a:prstGeom prst="rect">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9" name="Rectangle 8"/>
            <p:cNvSpPr/>
            <p:nvPr/>
          </p:nvSpPr>
          <p:spPr bwMode="auto">
            <a:xfrm>
              <a:off x="8090140" y="2156243"/>
              <a:ext cx="838200" cy="8382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10" name="Rectangle 9"/>
            <p:cNvSpPr/>
            <p:nvPr/>
          </p:nvSpPr>
          <p:spPr bwMode="auto">
            <a:xfrm>
              <a:off x="6359106" y="3028950"/>
              <a:ext cx="838200" cy="8382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11" name="Rectangle 10"/>
            <p:cNvSpPr/>
            <p:nvPr/>
          </p:nvSpPr>
          <p:spPr bwMode="auto">
            <a:xfrm>
              <a:off x="7224623" y="3028950"/>
              <a:ext cx="838200" cy="8382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12" name="Rectangle 11"/>
            <p:cNvSpPr/>
            <p:nvPr/>
          </p:nvSpPr>
          <p:spPr bwMode="auto">
            <a:xfrm>
              <a:off x="8077200" y="3028950"/>
              <a:ext cx="838200" cy="8382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13" name="Right Triangle 12"/>
            <p:cNvSpPr/>
            <p:nvPr/>
          </p:nvSpPr>
          <p:spPr bwMode="auto">
            <a:xfrm rot="15498295">
              <a:off x="7343655" y="2343441"/>
              <a:ext cx="230109" cy="245472"/>
            </a:xfrm>
            <a:prstGeom prst="rtTriangl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14" name="Rectangle 13"/>
            <p:cNvSpPr/>
            <p:nvPr/>
          </p:nvSpPr>
          <p:spPr bwMode="auto">
            <a:xfrm rot="2290525">
              <a:off x="7565044" y="2456876"/>
              <a:ext cx="242755" cy="304800"/>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15" name="Rectangle 14"/>
            <p:cNvSpPr/>
            <p:nvPr/>
          </p:nvSpPr>
          <p:spPr bwMode="auto">
            <a:xfrm>
              <a:off x="6424523" y="4591050"/>
              <a:ext cx="2438400" cy="381000"/>
            </a:xfrm>
            <a:prstGeom prst="rect">
              <a:avLst/>
            </a:prstGeom>
            <a:solidFill>
              <a:schemeClr val="accent1"/>
            </a:solidFill>
            <a:ln>
              <a:headEnd type="none" w="med" len="med"/>
              <a:tailEnd type="none" w="med" len="med"/>
            </a:ln>
          </p:spPr>
          <p:style>
            <a:lnRef idx="1">
              <a:schemeClr val="accent1"/>
            </a:lnRef>
            <a:fillRef idx="1001">
              <a:schemeClr val="lt2"/>
            </a:fillRef>
            <a:effectRef idx="2">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600" b="0" i="0" u="none" strike="noStrike" cap="none" normalizeH="0" baseline="0" dirty="0" smtClean="0">
                  <a:ln>
                    <a:noFill/>
                  </a:ln>
                  <a:solidFill>
                    <a:schemeClr val="tx1"/>
                  </a:solidFill>
                  <a:effectLst/>
                  <a:latin typeface="Verdana" pitchFamily="45" charset="0"/>
                </a:rPr>
                <a:t>Clusters simulated</a:t>
              </a:r>
              <a:endParaRPr kumimoji="1" lang="fr-CA" sz="1600" b="0" i="0" u="none" strike="noStrike" cap="none" normalizeH="0" baseline="0" dirty="0">
                <a:ln>
                  <a:noFill/>
                </a:ln>
                <a:solidFill>
                  <a:schemeClr val="tx1"/>
                </a:solidFill>
                <a:effectLst/>
                <a:latin typeface="Verdana" pitchFamily="45" charset="0"/>
              </a:endParaRPr>
            </a:p>
          </p:txBody>
        </p:sp>
        <p:sp>
          <p:nvSpPr>
            <p:cNvPr id="16" name="Rectangle 15"/>
            <p:cNvSpPr/>
            <p:nvPr/>
          </p:nvSpPr>
          <p:spPr bwMode="auto">
            <a:xfrm>
              <a:off x="6424523" y="3943350"/>
              <a:ext cx="2438400" cy="533400"/>
            </a:xfrm>
            <a:prstGeom prst="rect">
              <a:avLst/>
            </a:prstGeom>
            <a:solidFill>
              <a:schemeClr val="accent2">
                <a:lumMod val="60000"/>
                <a:lumOff val="40000"/>
              </a:schemeClr>
            </a:solidFill>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1600" b="0" i="0" u="none" strike="noStrike" cap="none" normalizeH="0" baseline="0" dirty="0" smtClean="0">
                  <a:ln>
                    <a:noFill/>
                  </a:ln>
                  <a:solidFill>
                    <a:schemeClr val="tx1"/>
                  </a:solidFill>
                  <a:effectLst/>
                  <a:latin typeface="Verdana" pitchFamily="45" charset="0"/>
                </a:rPr>
                <a:t>Clusters simulated and</a:t>
              </a:r>
              <a:r>
                <a:rPr kumimoji="1" lang="en-CA" sz="1600" b="0" i="0" u="none" strike="noStrike" cap="none" normalizeH="0" dirty="0" smtClean="0">
                  <a:ln>
                    <a:noFill/>
                  </a:ln>
                  <a:solidFill>
                    <a:schemeClr val="tx1"/>
                  </a:solidFill>
                  <a:effectLst/>
                  <a:latin typeface="Verdana" pitchFamily="45" charset="0"/>
                </a:rPr>
                <a:t> </a:t>
              </a:r>
              <a:r>
                <a:rPr kumimoji="1" lang="en-CA" sz="1600" b="0" i="0" u="none" strike="noStrike" cap="none" normalizeH="0" baseline="0" dirty="0" smtClean="0">
                  <a:ln>
                    <a:noFill/>
                  </a:ln>
                  <a:solidFill>
                    <a:schemeClr val="tx1"/>
                  </a:solidFill>
                  <a:effectLst/>
                  <a:latin typeface="Verdana" pitchFamily="45" charset="0"/>
                </a:rPr>
                <a:t>rendered</a:t>
              </a:r>
              <a:endParaRPr kumimoji="1" lang="fr-CA" sz="1600" b="0" i="0" u="none" strike="noStrike" cap="none" normalizeH="0" baseline="0" dirty="0">
                <a:ln>
                  <a:noFill/>
                </a:ln>
                <a:solidFill>
                  <a:schemeClr val="tx1"/>
                </a:solidFill>
                <a:effectLst/>
                <a:latin typeface="Verdana" pitchFamily="45" charset="0"/>
              </a:endParaRPr>
            </a:p>
          </p:txBody>
        </p:sp>
      </p:grpSp>
    </p:spTree>
    <p:extLst>
      <p:ext uri="{BB962C8B-B14F-4D97-AF65-F5344CB8AC3E}">
        <p14:creationId xmlns:p14="http://schemas.microsoft.com/office/powerpoint/2010/main" val="3508572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Rain simulation</a:t>
            </a:r>
            <a:endParaRPr lang="fr-CA" dirty="0"/>
          </a:p>
        </p:txBody>
      </p:sp>
      <p:sp>
        <p:nvSpPr>
          <p:cNvPr id="3" name="Content Placeholder 2"/>
          <p:cNvSpPr>
            <a:spLocks noGrp="1"/>
          </p:cNvSpPr>
          <p:nvPr>
            <p:ph sz="quarter" idx="10"/>
          </p:nvPr>
        </p:nvSpPr>
        <p:spPr>
          <a:xfrm>
            <a:off x="533400" y="1504950"/>
            <a:ext cx="8153400" cy="2743200"/>
          </a:xfrm>
        </p:spPr>
        <p:txBody>
          <a:bodyPr/>
          <a:lstStyle/>
          <a:p>
            <a:r>
              <a:rPr lang="en-CA" sz="2400" dirty="0" smtClean="0"/>
              <a:t>Multiple factors taken into account</a:t>
            </a:r>
            <a:endParaRPr lang="en-CA" sz="2400" dirty="0"/>
          </a:p>
          <a:p>
            <a:pPr lvl="1"/>
            <a:r>
              <a:rPr lang="en-CA" dirty="0" smtClean="0"/>
              <a:t>Random rain drop mass and size</a:t>
            </a:r>
          </a:p>
          <a:p>
            <a:pPr lvl="1"/>
            <a:r>
              <a:rPr lang="en-CA" dirty="0" smtClean="0"/>
              <a:t>Wind and gravity</a:t>
            </a:r>
            <a:endParaRPr lang="en-CA" dirty="0"/>
          </a:p>
          <a:p>
            <a:pPr lvl="1"/>
            <a:r>
              <a:rPr lang="en-CA" dirty="0" smtClean="0"/>
              <a:t>Rain-map for simple sky </a:t>
            </a:r>
            <a:r>
              <a:rPr lang="en-CA" dirty="0"/>
              <a:t>occlusion </a:t>
            </a:r>
            <a:endParaRPr lang="en-CA" dirty="0" smtClean="0"/>
          </a:p>
          <a:p>
            <a:pPr lvl="2"/>
            <a:r>
              <a:rPr lang="en-CA" dirty="0" smtClean="0"/>
              <a:t>Top-down 128x128 “</a:t>
            </a:r>
            <a:r>
              <a:rPr lang="en-CA" dirty="0" err="1" smtClean="0"/>
              <a:t>shadowmap</a:t>
            </a:r>
            <a:r>
              <a:rPr lang="en-CA" dirty="0" smtClean="0"/>
              <a:t>”</a:t>
            </a:r>
            <a:endParaRPr lang="en-CA" dirty="0"/>
          </a:p>
          <a:p>
            <a:pPr lvl="1"/>
            <a:r>
              <a:rPr lang="en-CA" dirty="0" smtClean="0"/>
              <a:t>Screen-space collisions using </a:t>
            </a:r>
            <a:r>
              <a:rPr lang="en-CA" dirty="0"/>
              <a:t>depth buffer</a:t>
            </a:r>
          </a:p>
          <a:p>
            <a:pPr lvl="1"/>
            <a:r>
              <a:rPr lang="en-CA" dirty="0"/>
              <a:t>Simulating bounced rain drops</a:t>
            </a:r>
          </a:p>
          <a:p>
            <a:endParaRPr lang="fr-CA" dirty="0"/>
          </a:p>
        </p:txBody>
      </p:sp>
    </p:spTree>
    <p:extLst>
      <p:ext uri="{BB962C8B-B14F-4D97-AF65-F5344CB8AC3E}">
        <p14:creationId xmlns:p14="http://schemas.microsoft.com/office/powerpoint/2010/main" val="1453702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Rounded Rectangle 83"/>
          <p:cNvSpPr/>
          <p:nvPr/>
        </p:nvSpPr>
        <p:spPr bwMode="auto">
          <a:xfrm>
            <a:off x="227008" y="874402"/>
            <a:ext cx="2922588" cy="3373748"/>
          </a:xfrm>
          <a:prstGeom prst="round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5" name="Rounded Rectangle 4"/>
          <p:cNvSpPr/>
          <p:nvPr/>
        </p:nvSpPr>
        <p:spPr bwMode="auto">
          <a:xfrm>
            <a:off x="314320" y="1123950"/>
            <a:ext cx="2728913" cy="669468"/>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CA" sz="1800" dirty="0" smtClean="0"/>
              <a:t>CS: Spawn point sprites</a:t>
            </a:r>
            <a:endParaRPr lang="fr-CA" sz="1800" dirty="0"/>
          </a:p>
        </p:txBody>
      </p:sp>
      <p:sp>
        <p:nvSpPr>
          <p:cNvPr id="6" name="Rectangle 5"/>
          <p:cNvSpPr/>
          <p:nvPr/>
        </p:nvSpPr>
        <p:spPr bwMode="auto">
          <a:xfrm>
            <a:off x="3358552" y="1931133"/>
            <a:ext cx="1905000" cy="1124899"/>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CA" sz="2000" b="0" i="0" u="none" strike="noStrike" cap="none" normalizeH="0" baseline="0" dirty="0" smtClean="0">
                <a:ln>
                  <a:noFill/>
                </a:ln>
                <a:solidFill>
                  <a:schemeClr val="tx1"/>
                </a:solidFill>
                <a:effectLst/>
                <a:latin typeface="Verdana" pitchFamily="45" charset="0"/>
              </a:rPr>
              <a:t>read/write structured </a:t>
            </a:r>
            <a:r>
              <a:rPr kumimoji="1" lang="en-CA" sz="2000" b="0" i="0" u="none" strike="noStrike" cap="none" normalizeH="0" dirty="0" smtClean="0">
                <a:ln>
                  <a:noFill/>
                </a:ln>
                <a:solidFill>
                  <a:schemeClr val="tx1"/>
                </a:solidFill>
                <a:effectLst/>
                <a:latin typeface="Verdana" pitchFamily="45" charset="0"/>
              </a:rPr>
              <a:t>buffers</a:t>
            </a:r>
            <a:endParaRPr kumimoji="1" lang="fr-CA" sz="2000" b="0" i="0" u="none" strike="noStrike" cap="none" normalizeH="0" baseline="0" dirty="0">
              <a:ln>
                <a:noFill/>
              </a:ln>
              <a:solidFill>
                <a:schemeClr val="tx1"/>
              </a:solidFill>
              <a:effectLst/>
              <a:latin typeface="Verdana" pitchFamily="45" charset="0"/>
            </a:endParaRPr>
          </a:p>
        </p:txBody>
      </p:sp>
      <p:sp>
        <p:nvSpPr>
          <p:cNvPr id="34" name="Rounded Rectangle 33"/>
          <p:cNvSpPr/>
          <p:nvPr/>
        </p:nvSpPr>
        <p:spPr bwMode="auto">
          <a:xfrm>
            <a:off x="333370" y="1989127"/>
            <a:ext cx="2728913" cy="846287"/>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CA" sz="1800" dirty="0" smtClean="0"/>
              <a:t>CS: Update/simulate point sprites</a:t>
            </a:r>
            <a:endParaRPr lang="fr-CA" sz="1800" dirty="0"/>
          </a:p>
        </p:txBody>
      </p:sp>
      <p:sp>
        <p:nvSpPr>
          <p:cNvPr id="43" name="Rounded Rectangle 42"/>
          <p:cNvSpPr/>
          <p:nvPr/>
        </p:nvSpPr>
        <p:spPr bwMode="auto">
          <a:xfrm>
            <a:off x="333370" y="3105150"/>
            <a:ext cx="2728913" cy="8001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CA" sz="1800" dirty="0" smtClean="0"/>
              <a:t>VS/GS/PS: Expand point sprites to particles and draw</a:t>
            </a:r>
            <a:endParaRPr lang="fr-CA" sz="1800" dirty="0"/>
          </a:p>
        </p:txBody>
      </p:sp>
      <p:sp>
        <p:nvSpPr>
          <p:cNvPr id="90" name="TextBox 89"/>
          <p:cNvSpPr txBox="1"/>
          <p:nvPr/>
        </p:nvSpPr>
        <p:spPr>
          <a:xfrm>
            <a:off x="922380" y="4400550"/>
            <a:ext cx="1493742" cy="461665"/>
          </a:xfrm>
          <a:prstGeom prst="rect">
            <a:avLst/>
          </a:prstGeom>
          <a:noFill/>
        </p:spPr>
        <p:txBody>
          <a:bodyPr wrap="none" rtlCol="0">
            <a:spAutoFit/>
          </a:bodyPr>
          <a:lstStyle/>
          <a:p>
            <a:r>
              <a:rPr lang="en-CA" dirty="0" smtClean="0">
                <a:solidFill>
                  <a:schemeClr val="accent1">
                    <a:lumMod val="75000"/>
                  </a:schemeClr>
                </a:solidFill>
              </a:rPr>
              <a:t>Frame N</a:t>
            </a:r>
            <a:endParaRPr lang="fr-CA" dirty="0">
              <a:solidFill>
                <a:schemeClr val="accent1">
                  <a:lumMod val="75000"/>
                </a:schemeClr>
              </a:solidFill>
            </a:endParaRPr>
          </a:p>
        </p:txBody>
      </p:sp>
      <p:cxnSp>
        <p:nvCxnSpPr>
          <p:cNvPr id="3" name="Straight Arrow Connector 2"/>
          <p:cNvCxnSpPr>
            <a:stCxn id="5" idx="3"/>
            <a:endCxn id="6" idx="1"/>
          </p:cNvCxnSpPr>
          <p:nvPr/>
        </p:nvCxnSpPr>
        <p:spPr bwMode="auto">
          <a:xfrm>
            <a:off x="3043233" y="1458684"/>
            <a:ext cx="315319" cy="1034899"/>
          </a:xfrm>
          <a:prstGeom prst="straightConnector1">
            <a:avLst/>
          </a:prstGeom>
          <a:ln>
            <a:headEnd type="none" w="med" len="med"/>
            <a:tailEnd type="arrow"/>
          </a:ln>
        </p:spPr>
        <p:style>
          <a:lnRef idx="2">
            <a:schemeClr val="accent2"/>
          </a:lnRef>
          <a:fillRef idx="0">
            <a:schemeClr val="accent2"/>
          </a:fillRef>
          <a:effectRef idx="1">
            <a:schemeClr val="accent2"/>
          </a:effectRef>
          <a:fontRef idx="minor">
            <a:schemeClr val="tx1"/>
          </a:fontRef>
        </p:style>
      </p:cxnSp>
      <p:cxnSp>
        <p:nvCxnSpPr>
          <p:cNvPr id="10" name="Straight Arrow Connector 9"/>
          <p:cNvCxnSpPr>
            <a:stCxn id="34" idx="3"/>
            <a:endCxn id="6" idx="1"/>
          </p:cNvCxnSpPr>
          <p:nvPr/>
        </p:nvCxnSpPr>
        <p:spPr bwMode="auto">
          <a:xfrm>
            <a:off x="3062283" y="2412271"/>
            <a:ext cx="296269" cy="81312"/>
          </a:xfrm>
          <a:prstGeom prst="straightConnector1">
            <a:avLst/>
          </a:prstGeom>
          <a:ln>
            <a:headEnd type="arrow"/>
            <a:tailEnd type="arrow"/>
          </a:ln>
        </p:spPr>
        <p:style>
          <a:lnRef idx="2">
            <a:schemeClr val="accent2"/>
          </a:lnRef>
          <a:fillRef idx="0">
            <a:schemeClr val="accent2"/>
          </a:fillRef>
          <a:effectRef idx="1">
            <a:schemeClr val="accent2"/>
          </a:effectRef>
          <a:fontRef idx="minor">
            <a:schemeClr val="tx1"/>
          </a:fontRef>
        </p:style>
      </p:cxnSp>
      <p:cxnSp>
        <p:nvCxnSpPr>
          <p:cNvPr id="12" name="Straight Arrow Connector 11"/>
          <p:cNvCxnSpPr>
            <a:stCxn id="6" idx="1"/>
            <a:endCxn id="43" idx="3"/>
          </p:cNvCxnSpPr>
          <p:nvPr/>
        </p:nvCxnSpPr>
        <p:spPr bwMode="auto">
          <a:xfrm flipH="1">
            <a:off x="3062283" y="2493583"/>
            <a:ext cx="296269" cy="1011617"/>
          </a:xfrm>
          <a:prstGeom prst="straightConnector1">
            <a:avLst/>
          </a:prstGeom>
          <a:ln>
            <a:headEnd type="none" w="med" len="med"/>
            <a:tailEnd type="arrow"/>
          </a:ln>
        </p:spPr>
        <p:style>
          <a:lnRef idx="2">
            <a:schemeClr val="accent2"/>
          </a:lnRef>
          <a:fillRef idx="0">
            <a:schemeClr val="accent2"/>
          </a:fillRef>
          <a:effectRef idx="1">
            <a:schemeClr val="accent2"/>
          </a:effectRef>
          <a:fontRef idx="minor">
            <a:schemeClr val="tx1"/>
          </a:fontRef>
        </p:style>
      </p:cxnSp>
      <p:cxnSp>
        <p:nvCxnSpPr>
          <p:cNvPr id="31" name="Straight Arrow Connector 30"/>
          <p:cNvCxnSpPr>
            <a:stCxn id="5" idx="2"/>
            <a:endCxn id="34" idx="0"/>
          </p:cNvCxnSpPr>
          <p:nvPr/>
        </p:nvCxnSpPr>
        <p:spPr bwMode="auto">
          <a:xfrm>
            <a:off x="1678777" y="1793418"/>
            <a:ext cx="19050" cy="195709"/>
          </a:xfrm>
          <a:prstGeom prst="straightConnector1">
            <a:avLst/>
          </a:prstGeom>
          <a:ln>
            <a:headEnd type="none" w="med" len="med"/>
            <a:tailEnd type="arrow"/>
          </a:ln>
        </p:spPr>
        <p:style>
          <a:lnRef idx="3">
            <a:schemeClr val="accent1"/>
          </a:lnRef>
          <a:fillRef idx="0">
            <a:schemeClr val="accent1"/>
          </a:fillRef>
          <a:effectRef idx="2">
            <a:schemeClr val="accent1"/>
          </a:effectRef>
          <a:fontRef idx="minor">
            <a:schemeClr val="tx1"/>
          </a:fontRef>
        </p:style>
      </p:cxnSp>
      <p:cxnSp>
        <p:nvCxnSpPr>
          <p:cNvPr id="69" name="Straight Arrow Connector 68"/>
          <p:cNvCxnSpPr>
            <a:stCxn id="34" idx="2"/>
            <a:endCxn id="43" idx="0"/>
          </p:cNvCxnSpPr>
          <p:nvPr/>
        </p:nvCxnSpPr>
        <p:spPr bwMode="auto">
          <a:xfrm>
            <a:off x="1697827" y="2835414"/>
            <a:ext cx="0" cy="269736"/>
          </a:xfrm>
          <a:prstGeom prst="straightConnector1">
            <a:avLst/>
          </a:prstGeom>
          <a:ln>
            <a:headEnd type="none" w="med" len="med"/>
            <a:tailEnd type="arrow"/>
          </a:ln>
        </p:spPr>
        <p:style>
          <a:lnRef idx="3">
            <a:schemeClr val="accent1"/>
          </a:lnRef>
          <a:fillRef idx="0">
            <a:schemeClr val="accent1"/>
          </a:fillRef>
          <a:effectRef idx="2">
            <a:schemeClr val="accent1"/>
          </a:effectRef>
          <a:fontRef idx="minor">
            <a:schemeClr val="tx1"/>
          </a:fontRef>
        </p:style>
      </p:cxnSp>
      <p:sp>
        <p:nvSpPr>
          <p:cNvPr id="82" name="Rounded Rectangle 81"/>
          <p:cNvSpPr/>
          <p:nvPr/>
        </p:nvSpPr>
        <p:spPr bwMode="auto">
          <a:xfrm>
            <a:off x="6065838" y="874402"/>
            <a:ext cx="2922588" cy="3373748"/>
          </a:xfrm>
          <a:prstGeom prst="round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
        <p:nvSpPr>
          <p:cNvPr id="83" name="Rounded Rectangle 82"/>
          <p:cNvSpPr/>
          <p:nvPr/>
        </p:nvSpPr>
        <p:spPr bwMode="auto">
          <a:xfrm>
            <a:off x="6153150" y="1123950"/>
            <a:ext cx="2728913" cy="669468"/>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CA" sz="1800" dirty="0" smtClean="0"/>
              <a:t>CS: Spawn point sprites</a:t>
            </a:r>
            <a:endParaRPr lang="fr-CA" sz="1800" dirty="0"/>
          </a:p>
        </p:txBody>
      </p:sp>
      <p:sp>
        <p:nvSpPr>
          <p:cNvPr id="85" name="Rounded Rectangle 84"/>
          <p:cNvSpPr/>
          <p:nvPr/>
        </p:nvSpPr>
        <p:spPr bwMode="auto">
          <a:xfrm>
            <a:off x="6172200" y="1989127"/>
            <a:ext cx="2728913" cy="846287"/>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CA" sz="1800" dirty="0" smtClean="0"/>
              <a:t>CS: Update/simulate point sprites</a:t>
            </a:r>
            <a:endParaRPr lang="fr-CA" sz="1800" dirty="0"/>
          </a:p>
        </p:txBody>
      </p:sp>
      <p:sp>
        <p:nvSpPr>
          <p:cNvPr id="86" name="Rounded Rectangle 85"/>
          <p:cNvSpPr/>
          <p:nvPr/>
        </p:nvSpPr>
        <p:spPr bwMode="auto">
          <a:xfrm>
            <a:off x="6172200" y="3105150"/>
            <a:ext cx="2728913" cy="8001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CA" sz="1800" dirty="0" smtClean="0"/>
              <a:t>VS/GS/PS: Expand point sprites to particles and draw</a:t>
            </a:r>
            <a:endParaRPr lang="fr-CA" sz="1800" dirty="0"/>
          </a:p>
        </p:txBody>
      </p:sp>
      <p:sp>
        <p:nvSpPr>
          <p:cNvPr id="89" name="TextBox 88"/>
          <p:cNvSpPr txBox="1"/>
          <p:nvPr/>
        </p:nvSpPr>
        <p:spPr>
          <a:xfrm>
            <a:off x="6400800" y="4400550"/>
            <a:ext cx="1940981" cy="461665"/>
          </a:xfrm>
          <a:prstGeom prst="rect">
            <a:avLst/>
          </a:prstGeom>
          <a:noFill/>
        </p:spPr>
        <p:txBody>
          <a:bodyPr wrap="none" rtlCol="0">
            <a:spAutoFit/>
          </a:bodyPr>
          <a:lstStyle/>
          <a:p>
            <a:r>
              <a:rPr lang="en-CA" dirty="0" smtClean="0">
                <a:solidFill>
                  <a:schemeClr val="accent1">
                    <a:lumMod val="75000"/>
                  </a:schemeClr>
                </a:solidFill>
              </a:rPr>
              <a:t>Frame N+1</a:t>
            </a:r>
            <a:endParaRPr lang="fr-CA" dirty="0">
              <a:solidFill>
                <a:schemeClr val="accent1">
                  <a:lumMod val="75000"/>
                </a:schemeClr>
              </a:solidFill>
            </a:endParaRPr>
          </a:p>
        </p:txBody>
      </p:sp>
      <p:cxnSp>
        <p:nvCxnSpPr>
          <p:cNvPr id="92" name="Straight Arrow Connector 91"/>
          <p:cNvCxnSpPr>
            <a:stCxn id="83" idx="2"/>
            <a:endCxn id="85" idx="0"/>
          </p:cNvCxnSpPr>
          <p:nvPr/>
        </p:nvCxnSpPr>
        <p:spPr bwMode="auto">
          <a:xfrm>
            <a:off x="7517607" y="1793418"/>
            <a:ext cx="19050" cy="195709"/>
          </a:xfrm>
          <a:prstGeom prst="straightConnector1">
            <a:avLst/>
          </a:prstGeom>
          <a:ln>
            <a:headEnd type="none" w="med" len="med"/>
            <a:tailEnd type="arrow"/>
          </a:ln>
        </p:spPr>
        <p:style>
          <a:lnRef idx="3">
            <a:schemeClr val="accent1"/>
          </a:lnRef>
          <a:fillRef idx="0">
            <a:schemeClr val="accent1"/>
          </a:fillRef>
          <a:effectRef idx="2">
            <a:schemeClr val="accent1"/>
          </a:effectRef>
          <a:fontRef idx="minor">
            <a:schemeClr val="tx1"/>
          </a:fontRef>
        </p:style>
      </p:cxnSp>
      <p:cxnSp>
        <p:nvCxnSpPr>
          <p:cNvPr id="93" name="Straight Arrow Connector 92"/>
          <p:cNvCxnSpPr>
            <a:stCxn id="85" idx="2"/>
            <a:endCxn id="86" idx="0"/>
          </p:cNvCxnSpPr>
          <p:nvPr/>
        </p:nvCxnSpPr>
        <p:spPr bwMode="auto">
          <a:xfrm>
            <a:off x="7536657" y="2835414"/>
            <a:ext cx="0" cy="269736"/>
          </a:xfrm>
          <a:prstGeom prst="straightConnector1">
            <a:avLst/>
          </a:prstGeom>
          <a:ln>
            <a:headEnd type="none" w="med" len="med"/>
            <a:tailEnd type="arrow"/>
          </a:ln>
        </p:spPr>
        <p:style>
          <a:lnRef idx="3">
            <a:schemeClr val="accent1"/>
          </a:lnRef>
          <a:fillRef idx="0">
            <a:schemeClr val="accent1"/>
          </a:fillRef>
          <a:effectRef idx="2">
            <a:schemeClr val="accent1"/>
          </a:effectRef>
          <a:fontRef idx="minor">
            <a:schemeClr val="tx1"/>
          </a:fontRef>
        </p:style>
      </p:cxnSp>
      <p:sp>
        <p:nvSpPr>
          <p:cNvPr id="26" name="Right Arrow 25"/>
          <p:cNvSpPr/>
          <p:nvPr/>
        </p:nvSpPr>
        <p:spPr bwMode="auto">
          <a:xfrm>
            <a:off x="5315847" y="1525263"/>
            <a:ext cx="1219201" cy="1936640"/>
          </a:xfrm>
          <a:prstGeom prst="rightArrow">
            <a:avLst/>
          </a:prstGeom>
          <a:solidFill>
            <a:schemeClr val="accent2">
              <a:alpha val="50000"/>
            </a:schemeClr>
          </a:solidFill>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fr-CA" sz="2400" b="0" i="0" u="none" strike="noStrike" cap="none" normalizeH="0" baseline="0">
              <a:ln>
                <a:noFill/>
              </a:ln>
              <a:solidFill>
                <a:schemeClr val="tx1"/>
              </a:solidFill>
              <a:effectLst/>
              <a:latin typeface="Verdana" pitchFamily="45" charset="0"/>
            </a:endParaRPr>
          </a:p>
        </p:txBody>
      </p:sp>
    </p:spTree>
    <p:extLst>
      <p:ext uri="{BB962C8B-B14F-4D97-AF65-F5344CB8AC3E}">
        <p14:creationId xmlns:p14="http://schemas.microsoft.com/office/powerpoint/2010/main" val="699105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fade">
                                      <p:cBhvr>
                                        <p:cTn id="18" dur="500"/>
                                        <p:tgtEl>
                                          <p:spTgt spid="6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par>
                                <p:cTn id="22" presetID="10"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82"/>
                                        </p:tgtEl>
                                        <p:attrNameLst>
                                          <p:attrName>style.visibility</p:attrName>
                                        </p:attrNameLst>
                                      </p:cBhvr>
                                      <p:to>
                                        <p:strVal val="visible"/>
                                      </p:to>
                                    </p:set>
                                    <p:animEffect transition="in" filter="fade">
                                      <p:cBhvr>
                                        <p:cTn id="29" dur="500"/>
                                        <p:tgtEl>
                                          <p:spTgt spid="8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3"/>
                                        </p:tgtEl>
                                        <p:attrNameLst>
                                          <p:attrName>style.visibility</p:attrName>
                                        </p:attrNameLst>
                                      </p:cBhvr>
                                      <p:to>
                                        <p:strVal val="visible"/>
                                      </p:to>
                                    </p:set>
                                    <p:animEffect transition="in" filter="fade">
                                      <p:cBhvr>
                                        <p:cTn id="32" dur="500"/>
                                        <p:tgtEl>
                                          <p:spTgt spid="8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85"/>
                                        </p:tgtEl>
                                        <p:attrNameLst>
                                          <p:attrName>style.visibility</p:attrName>
                                        </p:attrNameLst>
                                      </p:cBhvr>
                                      <p:to>
                                        <p:strVal val="visible"/>
                                      </p:to>
                                    </p:set>
                                    <p:animEffect transition="in" filter="fade">
                                      <p:cBhvr>
                                        <p:cTn id="35" dur="500"/>
                                        <p:tgtEl>
                                          <p:spTgt spid="8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86"/>
                                        </p:tgtEl>
                                        <p:attrNameLst>
                                          <p:attrName>style.visibility</p:attrName>
                                        </p:attrNameLst>
                                      </p:cBhvr>
                                      <p:to>
                                        <p:strVal val="visible"/>
                                      </p:to>
                                    </p:set>
                                    <p:animEffect transition="in" filter="fade">
                                      <p:cBhvr>
                                        <p:cTn id="38" dur="500"/>
                                        <p:tgtEl>
                                          <p:spTgt spid="8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89"/>
                                        </p:tgtEl>
                                        <p:attrNameLst>
                                          <p:attrName>style.visibility</p:attrName>
                                        </p:attrNameLst>
                                      </p:cBhvr>
                                      <p:to>
                                        <p:strVal val="visible"/>
                                      </p:to>
                                    </p:set>
                                    <p:animEffect transition="in" filter="fade">
                                      <p:cBhvr>
                                        <p:cTn id="41" dur="500"/>
                                        <p:tgtEl>
                                          <p:spTgt spid="89"/>
                                        </p:tgtEl>
                                      </p:cBhvr>
                                    </p:animEffect>
                                  </p:childTnLst>
                                </p:cTn>
                              </p:par>
                              <p:par>
                                <p:cTn id="42" presetID="10" presetClass="entr" presetSubtype="0" fill="hold" nodeType="withEffect">
                                  <p:stCondLst>
                                    <p:cond delay="0"/>
                                  </p:stCondLst>
                                  <p:childTnLst>
                                    <p:set>
                                      <p:cBhvr>
                                        <p:cTn id="43" dur="1" fill="hold">
                                          <p:stCondLst>
                                            <p:cond delay="0"/>
                                          </p:stCondLst>
                                        </p:cTn>
                                        <p:tgtEl>
                                          <p:spTgt spid="92"/>
                                        </p:tgtEl>
                                        <p:attrNameLst>
                                          <p:attrName>style.visibility</p:attrName>
                                        </p:attrNameLst>
                                      </p:cBhvr>
                                      <p:to>
                                        <p:strVal val="visible"/>
                                      </p:to>
                                    </p:set>
                                    <p:animEffect transition="in" filter="fade">
                                      <p:cBhvr>
                                        <p:cTn id="44" dur="500"/>
                                        <p:tgtEl>
                                          <p:spTgt spid="92"/>
                                        </p:tgtEl>
                                      </p:cBhvr>
                                    </p:animEffect>
                                  </p:childTnLst>
                                </p:cTn>
                              </p:par>
                              <p:par>
                                <p:cTn id="45" presetID="10" presetClass="entr" presetSubtype="0" fill="hold" nodeType="with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fade">
                                      <p:cBhvr>
                                        <p:cTn id="47" dur="500"/>
                                        <p:tgtEl>
                                          <p:spTgt spid="9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43" grpId="0" animBg="1"/>
      <p:bldP spid="82" grpId="0" animBg="1"/>
      <p:bldP spid="83" grpId="0" animBg="1"/>
      <p:bldP spid="85" grpId="0" animBg="1"/>
      <p:bldP spid="86" grpId="0" animBg="1"/>
      <p:bldP spid="89" grpId="0"/>
      <p:bldP spid="26"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42950"/>
            <a:ext cx="8077200" cy="609600"/>
          </a:xfrm>
        </p:spPr>
        <p:txBody>
          <a:bodyPr/>
          <a:lstStyle/>
          <a:p>
            <a:r>
              <a:rPr lang="en-CA" sz="2800" dirty="0" smtClean="0"/>
              <a:t>Geometry </a:t>
            </a:r>
            <a:r>
              <a:rPr lang="en-CA" sz="2800" dirty="0" err="1" smtClean="0"/>
              <a:t>Shaders</a:t>
            </a:r>
            <a:r>
              <a:rPr lang="en-CA" sz="2800" dirty="0" smtClean="0"/>
              <a:t> Optimizations</a:t>
            </a:r>
            <a:endParaRPr lang="fr-CA" sz="2800" dirty="0"/>
          </a:p>
        </p:txBody>
      </p:sp>
      <p:sp>
        <p:nvSpPr>
          <p:cNvPr id="3" name="Content Placeholder 2"/>
          <p:cNvSpPr>
            <a:spLocks noGrp="1"/>
          </p:cNvSpPr>
          <p:nvPr>
            <p:ph sz="quarter" idx="10"/>
          </p:nvPr>
        </p:nvSpPr>
        <p:spPr>
          <a:xfrm>
            <a:off x="304800" y="1428750"/>
            <a:ext cx="8229600" cy="3276600"/>
          </a:xfrm>
        </p:spPr>
        <p:txBody>
          <a:bodyPr/>
          <a:lstStyle/>
          <a:p>
            <a:r>
              <a:rPr lang="en-CA" sz="2400" dirty="0" smtClean="0"/>
              <a:t>Minimize memory processed and generated by GS</a:t>
            </a:r>
          </a:p>
          <a:p>
            <a:pPr lvl="1"/>
            <a:r>
              <a:rPr lang="en-CA" sz="2000" dirty="0" smtClean="0"/>
              <a:t>Minimize number of generated vertices</a:t>
            </a:r>
          </a:p>
          <a:p>
            <a:pPr lvl="1"/>
            <a:r>
              <a:rPr lang="en-CA" sz="2000" dirty="0" smtClean="0"/>
              <a:t>Minimize input/output vertex size</a:t>
            </a:r>
          </a:p>
          <a:p>
            <a:pPr lvl="1"/>
            <a:r>
              <a:rPr lang="en-CA" sz="2000" dirty="0" smtClean="0"/>
              <a:t>Implement GPU frustum/occlusion culling in GS</a:t>
            </a:r>
          </a:p>
          <a:p>
            <a:pPr lvl="1"/>
            <a:r>
              <a:rPr lang="en-CA" sz="2000" dirty="0" smtClean="0"/>
              <a:t>Don’t be afraid of reasonable branching</a:t>
            </a:r>
          </a:p>
          <a:p>
            <a:r>
              <a:rPr lang="en-CA" sz="2400" dirty="0" smtClean="0"/>
              <a:t>Investigate if it’s better to simulate four vertices in CS (possibly better pipelining/wave occupancy)</a:t>
            </a:r>
          </a:p>
        </p:txBody>
      </p:sp>
    </p:spTree>
    <p:extLst>
      <p:ext uri="{BB962C8B-B14F-4D97-AF65-F5344CB8AC3E}">
        <p14:creationId xmlns:p14="http://schemas.microsoft.com/office/powerpoint/2010/main" val="4012930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z="2600" dirty="0" smtClean="0"/>
              <a:t>Summary</a:t>
            </a:r>
            <a:endParaRPr lang="fr-CA" sz="2600" dirty="0"/>
          </a:p>
        </p:txBody>
      </p:sp>
      <p:graphicFrame>
        <p:nvGraphicFramePr>
          <p:cNvPr id="4" name="Content Placeholder 3"/>
          <p:cNvGraphicFramePr>
            <a:graphicFrameLocks noGrp="1"/>
          </p:cNvGraphicFramePr>
          <p:nvPr>
            <p:ph sz="quarter" idx="10"/>
            <p:extLst>
              <p:ext uri="{D42A27DB-BD31-4B8C-83A1-F6EECF244321}">
                <p14:modId xmlns:p14="http://schemas.microsoft.com/office/powerpoint/2010/main" val="479965849"/>
              </p:ext>
            </p:extLst>
          </p:nvPr>
        </p:nvGraphicFramePr>
        <p:xfrm>
          <a:off x="685800" y="3486150"/>
          <a:ext cx="7467600" cy="1483360"/>
        </p:xfrm>
        <a:graphic>
          <a:graphicData uri="http://schemas.openxmlformats.org/drawingml/2006/table">
            <a:tbl>
              <a:tblPr bandRow="1">
                <a:tableStyleId>{5C22544A-7EE6-4342-B048-85BDC9FD1C3A}</a:tableStyleId>
              </a:tblPr>
              <a:tblGrid>
                <a:gridCol w="5019206"/>
                <a:gridCol w="2448394"/>
              </a:tblGrid>
              <a:tr h="370840">
                <a:tc>
                  <a:txBody>
                    <a:bodyPr/>
                    <a:lstStyle/>
                    <a:p>
                      <a:r>
                        <a:rPr lang="en-CA" sz="1600" dirty="0" smtClean="0"/>
                        <a:t>CS: Update rain drops (up</a:t>
                      </a:r>
                      <a:r>
                        <a:rPr lang="en-CA" sz="1600" baseline="0" dirty="0" smtClean="0"/>
                        <a:t> to 320k particles)</a:t>
                      </a:r>
                      <a:endParaRPr lang="fr-CA" sz="1600" dirty="0"/>
                    </a:p>
                  </a:txBody>
                  <a:tcPr/>
                </a:tc>
                <a:tc>
                  <a:txBody>
                    <a:bodyPr/>
                    <a:lstStyle/>
                    <a:p>
                      <a:r>
                        <a:rPr lang="en-CA" sz="1600" b="1" dirty="0" smtClean="0"/>
                        <a:t>&lt;0.1ms</a:t>
                      </a:r>
                      <a:endParaRPr lang="fr-CA" sz="1600" b="1" dirty="0"/>
                    </a:p>
                  </a:txBody>
                  <a:tcPr/>
                </a:tc>
              </a:tr>
              <a:tr h="370840">
                <a:tc>
                  <a:txBody>
                    <a:bodyPr/>
                    <a:lstStyle/>
                    <a:p>
                      <a:r>
                        <a:rPr lang="en-CA" sz="1600" dirty="0" smtClean="0"/>
                        <a:t>CS: Screenspace collision</a:t>
                      </a:r>
                      <a:endParaRPr lang="fr-CA" sz="1600" dirty="0"/>
                    </a:p>
                  </a:txBody>
                  <a:tcPr/>
                </a:tc>
                <a:tc>
                  <a:txBody>
                    <a:bodyPr/>
                    <a:lstStyle/>
                    <a:p>
                      <a:r>
                        <a:rPr lang="en-CA" sz="1600" b="1" dirty="0" smtClean="0"/>
                        <a:t>0.2ms</a:t>
                      </a:r>
                      <a:endParaRPr lang="fr-CA" sz="1600" b="1" dirty="0"/>
                    </a:p>
                  </a:txBody>
                  <a:tcPr/>
                </a:tc>
              </a:tr>
              <a:tr h="370840">
                <a:tc>
                  <a:txBody>
                    <a:bodyPr/>
                    <a:lstStyle/>
                    <a:p>
                      <a:r>
                        <a:rPr lang="en-CA" sz="1600" dirty="0" smtClean="0"/>
                        <a:t>CS: Update bounced drops</a:t>
                      </a:r>
                      <a:endParaRPr lang="fr-CA" sz="1600" dirty="0"/>
                    </a:p>
                  </a:txBody>
                  <a:tcPr/>
                </a:tc>
                <a:tc>
                  <a:txBody>
                    <a:bodyPr/>
                    <a:lstStyle/>
                    <a:p>
                      <a:r>
                        <a:rPr lang="en-CA" sz="1600" b="1" dirty="0" smtClean="0"/>
                        <a:t>&lt;0.05ms</a:t>
                      </a:r>
                      <a:endParaRPr lang="fr-CA" sz="1600" b="1" dirty="0"/>
                    </a:p>
                  </a:txBody>
                  <a:tcPr/>
                </a:tc>
              </a:tr>
              <a:tr h="370840">
                <a:tc>
                  <a:txBody>
                    <a:bodyPr/>
                    <a:lstStyle/>
                    <a:p>
                      <a:r>
                        <a:rPr lang="en-CA" sz="1600" dirty="0" smtClean="0"/>
                        <a:t>GS/VS/PS: </a:t>
                      </a:r>
                      <a:r>
                        <a:rPr lang="en-CA" sz="1600" baseline="0" dirty="0" smtClean="0"/>
                        <a:t>Draw rain drops</a:t>
                      </a:r>
                      <a:endParaRPr lang="fr-CA" sz="1600" dirty="0"/>
                    </a:p>
                  </a:txBody>
                  <a:tcPr/>
                </a:tc>
                <a:tc>
                  <a:txBody>
                    <a:bodyPr/>
                    <a:lstStyle/>
                    <a:p>
                      <a:r>
                        <a:rPr lang="en-CA" sz="1600" b="1" dirty="0" smtClean="0"/>
                        <a:t>0.4-4.0ms</a:t>
                      </a:r>
                      <a:endParaRPr lang="fr-CA" sz="1600" b="1" dirty="0"/>
                    </a:p>
                  </a:txBody>
                  <a:tcPr/>
                </a:tc>
              </a:tr>
            </a:tbl>
          </a:graphicData>
        </a:graphic>
      </p:graphicFrame>
      <p:sp>
        <p:nvSpPr>
          <p:cNvPr id="5" name="Content Placeholder 2"/>
          <p:cNvSpPr txBox="1">
            <a:spLocks/>
          </p:cNvSpPr>
          <p:nvPr/>
        </p:nvSpPr>
        <p:spPr>
          <a:xfrm>
            <a:off x="533400" y="1123950"/>
            <a:ext cx="8153400" cy="3581400"/>
          </a:xfrm>
          <a:prstGeom prst="rect">
            <a:avLst/>
          </a:prstGeom>
        </p:spPr>
        <p:txBody>
          <a:bodyPr/>
          <a:lstStyle>
            <a:lvl1pPr marL="0" indent="-274320" algn="l" rtl="0" eaLnBrk="0" fontAlgn="base" hangingPunct="0">
              <a:spcBef>
                <a:spcPct val="20000"/>
              </a:spcBef>
              <a:spcAft>
                <a:spcPct val="0"/>
              </a:spcAft>
              <a:buClr>
                <a:srgbClr val="000000"/>
              </a:buClr>
              <a:buSzPct val="75000"/>
              <a:buFont typeface="Verdana" pitchFamily="34" charset="0"/>
              <a:buChar char="●"/>
              <a:defRPr sz="2800">
                <a:solidFill>
                  <a:srgbClr val="000000"/>
                </a:solidFill>
                <a:latin typeface="+mn-lt"/>
                <a:ea typeface="ヒラギノ角ゴ Pro W3" pitchFamily="80" charset="-128"/>
                <a:cs typeface="ヒラギノ角ゴ Pro W3" pitchFamily="80" charset="-128"/>
              </a:defRPr>
            </a:lvl1pPr>
            <a:lvl2pPr marL="742950" indent="-285750" algn="l" rtl="0" eaLnBrk="0" fontAlgn="base" hangingPunct="0">
              <a:spcBef>
                <a:spcPct val="20000"/>
              </a:spcBef>
              <a:spcAft>
                <a:spcPct val="0"/>
              </a:spcAft>
              <a:buClr>
                <a:srgbClr val="000000"/>
              </a:buClr>
              <a:buSzPct val="75000"/>
              <a:buFont typeface="Verdana" pitchFamily="34" charset="0"/>
              <a:buChar char="●"/>
              <a:defRPr sz="2400">
                <a:solidFill>
                  <a:srgbClr val="000000"/>
                </a:solidFill>
                <a:latin typeface="+mn-lt"/>
                <a:ea typeface="ヒラギノ角ゴ Pro W3" pitchFamily="45" charset="-128"/>
              </a:defRPr>
            </a:lvl2pPr>
            <a:lvl3pPr marL="914400" indent="0" algn="l" rtl="0" eaLnBrk="0" fontAlgn="base" hangingPunct="0">
              <a:spcBef>
                <a:spcPct val="20000"/>
              </a:spcBef>
              <a:spcAft>
                <a:spcPct val="0"/>
              </a:spcAft>
              <a:buClr>
                <a:srgbClr val="000000"/>
              </a:buClr>
              <a:buSzPct val="75000"/>
              <a:buFont typeface="Verdana" pitchFamily="34" charset="0"/>
              <a:buChar char="●"/>
              <a:defRPr sz="2000">
                <a:solidFill>
                  <a:srgbClr val="000000"/>
                </a:solidFill>
                <a:latin typeface="+mn-lt"/>
                <a:ea typeface="ヒラギノ角ゴ Pro W3" pitchFamily="45" charset="-128"/>
              </a:defRPr>
            </a:lvl3pPr>
            <a:lvl4pPr marL="1371600" indent="0" algn="l" rtl="0" eaLnBrk="0" fontAlgn="base" hangingPunct="0">
              <a:spcBef>
                <a:spcPct val="20000"/>
              </a:spcBef>
              <a:spcAft>
                <a:spcPct val="0"/>
              </a:spcAft>
              <a:buClr>
                <a:srgbClr val="000000"/>
              </a:buClr>
              <a:buSzPct val="70000"/>
              <a:buFont typeface="Verdana" pitchFamily="34" charset="0"/>
              <a:buChar char="●"/>
              <a:defRPr baseline="0">
                <a:solidFill>
                  <a:srgbClr val="000000"/>
                </a:solidFill>
                <a:latin typeface="+mn-lt"/>
                <a:ea typeface="ヒラギノ角ゴ Pro W3" pitchFamily="45" charset="-128"/>
              </a:defRPr>
            </a:lvl4pPr>
            <a:lvl5pPr marL="1828800" indent="0" algn="l" rtl="0" eaLnBrk="0" fontAlgn="base" hangingPunct="0">
              <a:spcBef>
                <a:spcPct val="20000"/>
              </a:spcBef>
              <a:spcAft>
                <a:spcPct val="0"/>
              </a:spcAft>
              <a:buClr>
                <a:srgbClr val="000000"/>
              </a:buClr>
              <a:buSzPct val="75000"/>
              <a:buFont typeface="Verdana" pitchFamily="34" charset="0"/>
              <a:buChar char="●"/>
              <a:defRPr>
                <a:solidFill>
                  <a:srgbClr val="000000"/>
                </a:solidFill>
                <a:latin typeface="+mn-lt"/>
                <a:ea typeface="ヒラギノ角ゴ Pro W3" pitchFamily="45" charset="-128"/>
              </a:defRPr>
            </a:lvl5pPr>
            <a:lvl6pPr marL="2514600" indent="-228600" algn="l" rtl="0" fontAlgn="base">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6pPr>
            <a:lvl7pPr marL="2971800" indent="-228600" algn="l" rtl="0" fontAlgn="base">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7pPr>
            <a:lvl8pPr marL="3429000" indent="-228600" algn="l" rtl="0" fontAlgn="base">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8pPr>
            <a:lvl9pPr marL="3886200" indent="-228600" algn="l" rtl="0" fontAlgn="base">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9pPr>
          </a:lstStyle>
          <a:p>
            <a:r>
              <a:rPr kumimoji="0" lang="en-US" sz="2000" kern="0" dirty="0" smtClean="0"/>
              <a:t>CS Particle update cost negligible</a:t>
            </a:r>
          </a:p>
          <a:p>
            <a:r>
              <a:rPr kumimoji="0" lang="en-US" sz="2000" kern="0" dirty="0" smtClean="0"/>
              <a:t>Possible to implement complex update logic</a:t>
            </a:r>
          </a:p>
          <a:p>
            <a:r>
              <a:rPr kumimoji="0" lang="en-US" sz="2000" kern="0" dirty="0" smtClean="0"/>
              <a:t>Some features (“true” </a:t>
            </a:r>
            <a:r>
              <a:rPr kumimoji="0" lang="en-US" sz="2000" i="1" kern="0" dirty="0" smtClean="0"/>
              <a:t>random()</a:t>
            </a:r>
            <a:r>
              <a:rPr kumimoji="0" lang="en-US" sz="2000" kern="0" dirty="0" smtClean="0"/>
              <a:t>) are tricky</a:t>
            </a:r>
          </a:p>
          <a:p>
            <a:r>
              <a:rPr kumimoji="0" lang="en-US" sz="2000" kern="0" dirty="0" smtClean="0"/>
              <a:t>Move more particle systems to the GPU</a:t>
            </a:r>
          </a:p>
          <a:p>
            <a:r>
              <a:rPr kumimoji="0" lang="en-US" sz="2000" kern="0" dirty="0" smtClean="0"/>
              <a:t>Didn’t need to optimize any of CS shaders</a:t>
            </a:r>
          </a:p>
          <a:p>
            <a:r>
              <a:rPr kumimoji="0" lang="en-US" sz="2000" kern="0" dirty="0" smtClean="0"/>
              <a:t>Geometry Shaders were the performance bottleneck</a:t>
            </a:r>
          </a:p>
        </p:txBody>
      </p:sp>
    </p:spTree>
    <p:extLst>
      <p:ext uri="{BB962C8B-B14F-4D97-AF65-F5344CB8AC3E}">
        <p14:creationId xmlns:p14="http://schemas.microsoft.com/office/powerpoint/2010/main" val="1778929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References</a:t>
            </a:r>
            <a:endParaRPr lang="en-US" sz="3200" dirty="0"/>
          </a:p>
        </p:txBody>
      </p:sp>
      <p:sp>
        <p:nvSpPr>
          <p:cNvPr id="3" name="Content Placeholder 2"/>
          <p:cNvSpPr>
            <a:spLocks noGrp="1"/>
          </p:cNvSpPr>
          <p:nvPr>
            <p:ph sz="quarter" idx="10"/>
          </p:nvPr>
        </p:nvSpPr>
        <p:spPr>
          <a:xfrm>
            <a:off x="533400" y="1428750"/>
            <a:ext cx="8077200" cy="3200400"/>
          </a:xfrm>
        </p:spPr>
        <p:txBody>
          <a:bodyPr/>
          <a:lstStyle/>
          <a:p>
            <a:pPr lvl="0"/>
            <a:r>
              <a:rPr lang="en-US" sz="1600" dirty="0" smtClean="0"/>
              <a:t>Gilabert </a:t>
            </a:r>
            <a:r>
              <a:rPr lang="en-US" sz="1600" dirty="0"/>
              <a:t>and </a:t>
            </a:r>
            <a:r>
              <a:rPr lang="en-US" sz="1600" dirty="0" smtClean="0"/>
              <a:t>Stefanov “</a:t>
            </a:r>
            <a:r>
              <a:rPr lang="en-US" sz="1600" i="1" dirty="0"/>
              <a:t>Deferred </a:t>
            </a:r>
            <a:r>
              <a:rPr lang="en-US" sz="1600" i="1" dirty="0" smtClean="0"/>
              <a:t>Radiance Transfer Volumes – Global Illumination in Far Cry 3</a:t>
            </a:r>
            <a:r>
              <a:rPr lang="en-US" sz="1600" dirty="0" smtClean="0"/>
              <a:t>”, GDC 2012</a:t>
            </a:r>
          </a:p>
          <a:p>
            <a:pPr lvl="0"/>
            <a:r>
              <a:rPr lang="en-US" sz="1600" dirty="0" smtClean="0"/>
              <a:t>Mitchell, “</a:t>
            </a:r>
            <a:r>
              <a:rPr lang="en-US" sz="1600" i="1" dirty="0" smtClean="0"/>
              <a:t>Shading in Valve’s Source Engine</a:t>
            </a:r>
            <a:r>
              <a:rPr lang="en-US" sz="1600" dirty="0" smtClean="0"/>
              <a:t>”, SIGGRAPH 2006</a:t>
            </a:r>
          </a:p>
          <a:p>
            <a:r>
              <a:rPr lang="en-US" sz="1600" dirty="0" smtClean="0"/>
              <a:t>Sloan et al, </a:t>
            </a:r>
            <a:r>
              <a:rPr lang="en-US" sz="1600" i="1" dirty="0" smtClean="0"/>
              <a:t>“</a:t>
            </a:r>
            <a:r>
              <a:rPr lang="en-US" sz="1600" i="1" dirty="0" err="1" smtClean="0"/>
              <a:t>Precomputed</a:t>
            </a:r>
            <a:r>
              <a:rPr lang="en-US" sz="1600" i="1" dirty="0" smtClean="0"/>
              <a:t> </a:t>
            </a:r>
            <a:r>
              <a:rPr lang="en-US" sz="1600" i="1" dirty="0"/>
              <a:t>Radiance Transfer for Real-Time Rendering in Dynamic, Low-Frequency Lighting Environments</a:t>
            </a:r>
            <a:r>
              <a:rPr lang="en-US" sz="1600" i="1" dirty="0" smtClean="0"/>
              <a:t>”</a:t>
            </a:r>
            <a:r>
              <a:rPr lang="en-US" sz="1600" dirty="0" smtClean="0"/>
              <a:t>, SIGGRAPH 2002</a:t>
            </a:r>
          </a:p>
          <a:p>
            <a:r>
              <a:rPr lang="en-US" sz="1600" dirty="0" smtClean="0"/>
              <a:t>St-Amour, “</a:t>
            </a:r>
            <a:r>
              <a:rPr lang="en-US" sz="1600" i="1" dirty="0" smtClean="0"/>
              <a:t>Rendering </a:t>
            </a:r>
            <a:r>
              <a:rPr lang="en-US" sz="1600" i="1" dirty="0"/>
              <a:t>Assassin's Creed </a:t>
            </a:r>
            <a:r>
              <a:rPr lang="en-US" sz="1600" i="1" dirty="0" smtClean="0"/>
              <a:t>III</a:t>
            </a:r>
            <a:r>
              <a:rPr lang="en-US" sz="1600" dirty="0" smtClean="0"/>
              <a:t>”, GDC 2013</a:t>
            </a:r>
          </a:p>
          <a:p>
            <a:r>
              <a:rPr lang="en-US" sz="1600" dirty="0" smtClean="0"/>
              <a:t>Hoffman, </a:t>
            </a:r>
            <a:r>
              <a:rPr lang="en-US" sz="1600" i="1" dirty="0" smtClean="0"/>
              <a:t>“Rendering </a:t>
            </a:r>
            <a:r>
              <a:rPr lang="en-US" sz="1600" i="1" dirty="0"/>
              <a:t>Outdoor Light Scattering in Real </a:t>
            </a:r>
            <a:r>
              <a:rPr lang="en-US" sz="1600" i="1" dirty="0" smtClean="0"/>
              <a:t>Time</a:t>
            </a:r>
            <a:r>
              <a:rPr lang="en-US" sz="1600" dirty="0" smtClean="0"/>
              <a:t>”, GDC 2002</a:t>
            </a:r>
          </a:p>
          <a:p>
            <a:pPr lvl="0"/>
            <a:r>
              <a:rPr lang="en-US" sz="1600" dirty="0" err="1" smtClean="0"/>
              <a:t>Kaplanyan</a:t>
            </a:r>
            <a:r>
              <a:rPr lang="en-US" sz="1600" dirty="0"/>
              <a:t>, “</a:t>
            </a:r>
            <a:r>
              <a:rPr lang="en-US" sz="1600" i="1" dirty="0"/>
              <a:t>Light Propagation Volumes</a:t>
            </a:r>
            <a:r>
              <a:rPr lang="en-US" sz="1600" dirty="0"/>
              <a:t>”, </a:t>
            </a:r>
            <a:r>
              <a:rPr lang="en-US" sz="1600" dirty="0" err="1"/>
              <a:t>Siggraph</a:t>
            </a:r>
            <a:r>
              <a:rPr lang="en-US" sz="1600" dirty="0"/>
              <a:t> </a:t>
            </a:r>
            <a:r>
              <a:rPr lang="en-US" sz="1600" dirty="0" smtClean="0"/>
              <a:t>2009</a:t>
            </a:r>
          </a:p>
          <a:p>
            <a:pPr lvl="0"/>
            <a:r>
              <a:rPr lang="en-US" sz="1600" dirty="0"/>
              <a:t>Myers, “</a:t>
            </a:r>
            <a:r>
              <a:rPr lang="en-US" sz="1600" i="1" dirty="0"/>
              <a:t>Variance Shadow Mapping</a:t>
            </a:r>
            <a:r>
              <a:rPr lang="en-US" sz="1600" dirty="0"/>
              <a:t>”, NVIDIA Corporation</a:t>
            </a:r>
          </a:p>
          <a:p>
            <a:pPr lvl="0"/>
            <a:r>
              <a:rPr lang="en-US" sz="1600" dirty="0" err="1"/>
              <a:t>Annen</a:t>
            </a:r>
            <a:r>
              <a:rPr lang="en-US" sz="1600" dirty="0"/>
              <a:t> et al, “</a:t>
            </a:r>
            <a:r>
              <a:rPr lang="en-US" sz="1600" i="1" dirty="0"/>
              <a:t>Exponential Shadow Maps</a:t>
            </a:r>
            <a:r>
              <a:rPr lang="en-US" sz="1600" dirty="0"/>
              <a:t>”, Hasselt University</a:t>
            </a:r>
          </a:p>
          <a:p>
            <a:pPr lvl="0"/>
            <a:endParaRPr lang="en-US" sz="1600" dirty="0"/>
          </a:p>
          <a:p>
            <a:endParaRPr lang="en-US" sz="1800" dirty="0" smtClean="0"/>
          </a:p>
        </p:txBody>
      </p:sp>
    </p:spTree>
    <p:extLst>
      <p:ext uri="{BB962C8B-B14F-4D97-AF65-F5344CB8AC3E}">
        <p14:creationId xmlns:p14="http://schemas.microsoft.com/office/powerpoint/2010/main" val="17167033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References</a:t>
            </a:r>
            <a:endParaRPr lang="en-US" sz="3200" dirty="0"/>
          </a:p>
        </p:txBody>
      </p:sp>
      <p:sp>
        <p:nvSpPr>
          <p:cNvPr id="3" name="Content Placeholder 2"/>
          <p:cNvSpPr>
            <a:spLocks noGrp="1"/>
          </p:cNvSpPr>
          <p:nvPr>
            <p:ph sz="quarter" idx="10"/>
          </p:nvPr>
        </p:nvSpPr>
        <p:spPr>
          <a:xfrm>
            <a:off x="533400" y="1428750"/>
            <a:ext cx="8077200" cy="3200400"/>
          </a:xfrm>
        </p:spPr>
        <p:txBody>
          <a:bodyPr/>
          <a:lstStyle/>
          <a:p>
            <a:pPr lvl="0"/>
            <a:r>
              <a:rPr lang="en-US" sz="1600" dirty="0" smtClean="0"/>
              <a:t>Harris </a:t>
            </a:r>
            <a:r>
              <a:rPr lang="en-US" sz="1600" dirty="0"/>
              <a:t>et al, “</a:t>
            </a:r>
            <a:r>
              <a:rPr lang="en-US" sz="1600" i="1" dirty="0"/>
              <a:t>Parallel Prefix Sum (Scan) with </a:t>
            </a:r>
            <a:r>
              <a:rPr lang="en-US" sz="1600" i="1" dirty="0" smtClean="0"/>
              <a:t>CUDA</a:t>
            </a:r>
            <a:r>
              <a:rPr lang="en-US" sz="1600" dirty="0" smtClean="0"/>
              <a:t>”, GPU Gems 3</a:t>
            </a:r>
          </a:p>
          <a:p>
            <a:pPr lvl="0"/>
            <a:r>
              <a:rPr lang="en-US" sz="1600" dirty="0" smtClean="0"/>
              <a:t>“</a:t>
            </a:r>
            <a:r>
              <a:rPr lang="en-US" sz="1600" i="1" dirty="0" smtClean="0"/>
              <a:t>Southern </a:t>
            </a:r>
            <a:r>
              <a:rPr lang="en-US" sz="1600" i="1" dirty="0"/>
              <a:t>Islands Series Instruction Set </a:t>
            </a:r>
            <a:r>
              <a:rPr lang="en-US" sz="1600" i="1" dirty="0" smtClean="0"/>
              <a:t>Architecture</a:t>
            </a:r>
            <a:r>
              <a:rPr lang="en-US" sz="1600" dirty="0" smtClean="0"/>
              <a:t>”, AMD</a:t>
            </a:r>
          </a:p>
          <a:p>
            <a:pPr lvl="0"/>
            <a:r>
              <a:rPr lang="en-US" sz="1600" dirty="0" err="1" smtClean="0"/>
              <a:t>Valient</a:t>
            </a:r>
            <a:r>
              <a:rPr lang="en-US" sz="1600" dirty="0" smtClean="0"/>
              <a:t>, “</a:t>
            </a:r>
            <a:r>
              <a:rPr lang="en-US" sz="1600" i="1" dirty="0" err="1" smtClean="0"/>
              <a:t>Killzone</a:t>
            </a:r>
            <a:r>
              <a:rPr lang="en-US" sz="1600" i="1" dirty="0" smtClean="0"/>
              <a:t> </a:t>
            </a:r>
            <a:r>
              <a:rPr lang="en-US" sz="1600" i="1" dirty="0" err="1" smtClean="0"/>
              <a:t>Shadowfall</a:t>
            </a:r>
            <a:r>
              <a:rPr lang="en-US" sz="1600" i="1" dirty="0" smtClean="0"/>
              <a:t> Demo Postmortem</a:t>
            </a:r>
            <a:r>
              <a:rPr lang="en-US" sz="1600" dirty="0" smtClean="0"/>
              <a:t>”, Guerilla Games</a:t>
            </a:r>
          </a:p>
          <a:p>
            <a:pPr lvl="0"/>
            <a:r>
              <a:rPr lang="en-US" sz="1600" dirty="0" err="1" smtClean="0"/>
              <a:t>Tatarchuk</a:t>
            </a:r>
            <a:r>
              <a:rPr lang="en-US" sz="1600" dirty="0" smtClean="0"/>
              <a:t>, “</a:t>
            </a:r>
            <a:r>
              <a:rPr lang="en-US" sz="1600" i="1" dirty="0" smtClean="0"/>
              <a:t>Practical Occlusion Mapping</a:t>
            </a:r>
            <a:r>
              <a:rPr lang="en-US" sz="1600" dirty="0" smtClean="0"/>
              <a:t>”, ATI Research/AMD</a:t>
            </a:r>
          </a:p>
          <a:p>
            <a:pPr lvl="0"/>
            <a:r>
              <a:rPr lang="en-US" sz="1600" dirty="0" smtClean="0"/>
              <a:t>Drobot, “</a:t>
            </a:r>
            <a:r>
              <a:rPr lang="en-US" sz="1600" i="1" dirty="0" err="1" smtClean="0"/>
              <a:t>Quadtree</a:t>
            </a:r>
            <a:r>
              <a:rPr lang="en-US" sz="1600" i="1" dirty="0" smtClean="0"/>
              <a:t> Displacement Mapping</a:t>
            </a:r>
            <a:r>
              <a:rPr lang="en-US" sz="1600" dirty="0" smtClean="0"/>
              <a:t>”, Reality Pump</a:t>
            </a:r>
          </a:p>
          <a:p>
            <a:endParaRPr lang="en-US" sz="1800" i="1" dirty="0" smtClean="0"/>
          </a:p>
        </p:txBody>
      </p:sp>
    </p:spTree>
    <p:extLst>
      <p:ext uri="{BB962C8B-B14F-4D97-AF65-F5344CB8AC3E}">
        <p14:creationId xmlns:p14="http://schemas.microsoft.com/office/powerpoint/2010/main" val="14526328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bwronski\Desktop\ambient_cube_onl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Box 1"/>
          <p:cNvSpPr txBox="1"/>
          <p:nvPr/>
        </p:nvSpPr>
        <p:spPr>
          <a:xfrm>
            <a:off x="152400" y="4474517"/>
            <a:ext cx="3505200" cy="461665"/>
          </a:xfrm>
          <a:prstGeom prst="rect">
            <a:avLst/>
          </a:prstGeom>
          <a:noFill/>
        </p:spPr>
        <p:txBody>
          <a:bodyPr wrap="square" rtlCol="0">
            <a:spAutoFit/>
          </a:bodyPr>
          <a:lstStyle/>
          <a:p>
            <a:pPr algn="l"/>
            <a:r>
              <a:rPr lang="en-CA" dirty="0" smtClean="0"/>
              <a:t>Ambient cube</a:t>
            </a:r>
            <a:endParaRPr lang="fr-CA" dirty="0"/>
          </a:p>
        </p:txBody>
      </p:sp>
    </p:spTree>
    <p:extLst>
      <p:ext uri="{BB962C8B-B14F-4D97-AF65-F5344CB8AC3E}">
        <p14:creationId xmlns:p14="http://schemas.microsoft.com/office/powerpoint/2010/main" val="175107672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EFINEDINNAVIGATOR" val="True"/>
  <p:tag name="HOTSPOTTYPE" val="DefinedInNavigator"/>
  <p:tag name="BRANCHTO" val="262"/>
</p:tagLst>
</file>

<file path=ppt/theme/theme1.xml><?xml version="1.0" encoding="utf-8"?>
<a:theme xmlns:a="http://schemas.openxmlformats.org/drawingml/2006/main" name="Recommending A Strategy">
  <a:themeElements>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fontScheme name="Recommending A Strategy">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a:ln>
              <a:noFill/>
            </a:ln>
            <a:solidFill>
              <a:schemeClr val="tx1"/>
            </a:solidFill>
            <a:effectLst/>
            <a:latin typeface="Verdana" pitchFamily="45"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a:ln>
              <a:noFill/>
            </a:ln>
            <a:solidFill>
              <a:schemeClr val="tx1"/>
            </a:solidFill>
            <a:effectLst/>
            <a:latin typeface="Verdana" pitchFamily="45" charset="0"/>
          </a:defRPr>
        </a:defPPr>
      </a:lstStyle>
    </a:lnDef>
  </a:objectDefaults>
  <a:extraClrSchemeLst>
    <a:extraClrScheme>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2">
        <a:dk1>
          <a:srgbClr val="000000"/>
        </a:dk1>
        <a:lt1>
          <a:srgbClr val="FFFFFF"/>
        </a:lt1>
        <a:dk2>
          <a:srgbClr val="009900"/>
        </a:dk2>
        <a:lt2>
          <a:srgbClr val="CC0000"/>
        </a:lt2>
        <a:accent1>
          <a:srgbClr val="CCCC00"/>
        </a:accent1>
        <a:accent2>
          <a:srgbClr val="3333CC"/>
        </a:accent2>
        <a:accent3>
          <a:srgbClr val="FFFFFF"/>
        </a:accent3>
        <a:accent4>
          <a:srgbClr val="000000"/>
        </a:accent4>
        <a:accent5>
          <a:srgbClr val="E2E2AA"/>
        </a:accent5>
        <a:accent6>
          <a:srgbClr val="2D2DB9"/>
        </a:accent6>
        <a:hlink>
          <a:srgbClr val="000000"/>
        </a:hlink>
        <a:folHlink>
          <a:srgbClr val="808080"/>
        </a:folHlink>
      </a:clrScheme>
      <a:clrMap bg1="lt1" tx1="dk1" bg2="lt2" tx2="dk2" accent1="accent1" accent2="accent2" accent3="accent3" accent4="accent4" accent5="accent5" accent6="accent6" hlink="hlink" folHlink="folHlink"/>
    </a:extraClrScheme>
    <a:extraClrScheme>
      <a:clrScheme name="Recommending A Strategy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commending A Strategy 4">
        <a:dk1>
          <a:srgbClr val="333399"/>
        </a:dk1>
        <a:lt1>
          <a:srgbClr val="FFFFCC"/>
        </a:lt1>
        <a:dk2>
          <a:srgbClr val="000000"/>
        </a:dk2>
        <a:lt2>
          <a:srgbClr val="0000FF"/>
        </a:lt2>
        <a:accent1>
          <a:srgbClr val="800000"/>
        </a:accent1>
        <a:accent2>
          <a:srgbClr val="3366CC"/>
        </a:accent2>
        <a:accent3>
          <a:srgbClr val="AAAAAA"/>
        </a:accent3>
        <a:accent4>
          <a:srgbClr val="DADAAE"/>
        </a:accent4>
        <a:accent5>
          <a:srgbClr val="C0AAAA"/>
        </a:accent5>
        <a:accent6>
          <a:srgbClr val="2D5CB9"/>
        </a:accent6>
        <a:hlink>
          <a:srgbClr val="FF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5">
        <a:dk1>
          <a:srgbClr val="CC3300"/>
        </a:dk1>
        <a:lt1>
          <a:srgbClr val="FFFFCC"/>
        </a:lt1>
        <a:dk2>
          <a:srgbClr val="000000"/>
        </a:dk2>
        <a:lt2>
          <a:srgbClr val="CC6600"/>
        </a:lt2>
        <a:accent1>
          <a:srgbClr val="993300"/>
        </a:accent1>
        <a:accent2>
          <a:srgbClr val="808000"/>
        </a:accent2>
        <a:accent3>
          <a:srgbClr val="AAAAAA"/>
        </a:accent3>
        <a:accent4>
          <a:srgbClr val="DADAAE"/>
        </a:accent4>
        <a:accent5>
          <a:srgbClr val="CAADAA"/>
        </a:accent5>
        <a:accent6>
          <a:srgbClr val="7373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6">
        <a:dk1>
          <a:srgbClr val="66CCFF"/>
        </a:dk1>
        <a:lt1>
          <a:srgbClr val="CCECFF"/>
        </a:lt1>
        <a:dk2>
          <a:srgbClr val="000000"/>
        </a:dk2>
        <a:lt2>
          <a:srgbClr val="9999FF"/>
        </a:lt2>
        <a:accent1>
          <a:srgbClr val="FFFFFF"/>
        </a:accent1>
        <a:accent2>
          <a:srgbClr val="99CCFF"/>
        </a:accent2>
        <a:accent3>
          <a:srgbClr val="AAAAAA"/>
        </a:accent3>
        <a:accent4>
          <a:srgbClr val="AEC9DA"/>
        </a:accent4>
        <a:accent5>
          <a:srgbClr val="FFFFFF"/>
        </a:accent5>
        <a:accent6>
          <a:srgbClr val="8AB9E7"/>
        </a:accent6>
        <a:hlink>
          <a:srgbClr val="CCEC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7">
        <a:dk1>
          <a:srgbClr val="993366"/>
        </a:dk1>
        <a:lt1>
          <a:srgbClr val="FFFFCC"/>
        </a:lt1>
        <a:dk2>
          <a:srgbClr val="333399"/>
        </a:dk2>
        <a:lt2>
          <a:srgbClr val="0066FF"/>
        </a:lt2>
        <a:accent1>
          <a:srgbClr val="6600FF"/>
        </a:accent1>
        <a:accent2>
          <a:srgbClr val="0099CC"/>
        </a:accent2>
        <a:accent3>
          <a:srgbClr val="ADADCA"/>
        </a:accent3>
        <a:accent4>
          <a:srgbClr val="DADAAE"/>
        </a:accent4>
        <a:accent5>
          <a:srgbClr val="B8AAFF"/>
        </a:accent5>
        <a:accent6>
          <a:srgbClr val="008AB9"/>
        </a:accent6>
        <a:hlink>
          <a:srgbClr val="66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8">
        <a:dk1>
          <a:srgbClr val="993366"/>
        </a:dk1>
        <a:lt1>
          <a:srgbClr val="EAEAEA"/>
        </a:lt1>
        <a:dk2>
          <a:srgbClr val="660066"/>
        </a:dk2>
        <a:lt2>
          <a:srgbClr val="CC0000"/>
        </a:lt2>
        <a:accent1>
          <a:srgbClr val="A50021"/>
        </a:accent1>
        <a:accent2>
          <a:srgbClr val="660033"/>
        </a:accent2>
        <a:accent3>
          <a:srgbClr val="B8AAB8"/>
        </a:accent3>
        <a:accent4>
          <a:srgbClr val="C8C8C8"/>
        </a:accent4>
        <a:accent5>
          <a:srgbClr val="CFAAAB"/>
        </a:accent5>
        <a:accent6>
          <a:srgbClr val="5C002D"/>
        </a:accent6>
        <a:hlink>
          <a:srgbClr val="CC9900"/>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13741</TotalTime>
  <Words>10577</Words>
  <Application>Microsoft Office PowerPoint</Application>
  <PresentationFormat>On-screen Show (16:9)</PresentationFormat>
  <Paragraphs>1095</Paragraphs>
  <Slides>87</Slides>
  <Notes>81</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0</vt:i4>
      </vt:variant>
      <vt:variant>
        <vt:lpstr>Slide Titles</vt:lpstr>
      </vt:variant>
      <vt:variant>
        <vt:i4>87</vt:i4>
      </vt:variant>
    </vt:vector>
  </HeadingPairs>
  <TitlesOfParts>
    <vt:vector size="98" baseType="lpstr">
      <vt:lpstr>ＭＳ 明朝</vt:lpstr>
      <vt:lpstr>Arial</vt:lpstr>
      <vt:lpstr>Cambria</vt:lpstr>
      <vt:lpstr>Cambria Math</vt:lpstr>
      <vt:lpstr>Consolas</vt:lpstr>
      <vt:lpstr>Georgia</vt:lpstr>
      <vt:lpstr>Times New Roman</vt:lpstr>
      <vt:lpstr>Verdana</vt:lpstr>
      <vt:lpstr>Wingdings</vt:lpstr>
      <vt:lpstr>ヒラギノ角ゴ Pro W3</vt:lpstr>
      <vt:lpstr>Recommending A Strategy</vt:lpstr>
      <vt:lpstr>Assassin's Creed 4: Black Flag    Road to next-gen graphics  Bartlomiej Wronski 3D Programmer, Ubisoft Montreal</vt:lpstr>
      <vt:lpstr>PowerPoint Presentation</vt:lpstr>
      <vt:lpstr>Presentation overview</vt:lpstr>
      <vt:lpstr>PowerPoint Presentation</vt:lpstr>
      <vt:lpstr>PowerPoint Presentation</vt:lpstr>
      <vt:lpstr>PowerPoint Presentation</vt:lpstr>
      <vt:lpstr>Data storage</vt:lpstr>
      <vt:lpstr>Deferred Normalized Irradiance Probes</vt:lpstr>
      <vt:lpstr>PowerPoint Presentation</vt:lpstr>
      <vt:lpstr>PowerPoint Presentation</vt:lpstr>
      <vt:lpstr>PowerPoint Presentation</vt:lpstr>
      <vt:lpstr>PowerPoint Presentation</vt:lpstr>
      <vt:lpstr>PowerPoint Presentation</vt:lpstr>
      <vt:lpstr>PowerPoint Presentation</vt:lpstr>
      <vt:lpstr>Benchmarks and summary</vt:lpstr>
      <vt:lpstr>PowerPoint Presentation</vt:lpstr>
      <vt:lpstr>No light scattering</vt:lpstr>
      <vt:lpstr>Light scattering</vt:lpstr>
      <vt:lpstr>Light scattering</vt:lpstr>
      <vt:lpstr>Inspiration</vt:lpstr>
      <vt:lpstr>PowerPoint Presentation</vt:lpstr>
      <vt:lpstr>Volume shadowing technique</vt:lpstr>
      <vt:lpstr>Volume shadowing technique</vt:lpstr>
      <vt:lpstr>Volume shadowing technique</vt:lpstr>
      <vt:lpstr>PowerPoint Presentation</vt:lpstr>
      <vt:lpstr>Volume data layout</vt:lpstr>
      <vt:lpstr>PowerPoint Presentation</vt:lpstr>
      <vt:lpstr>Density estimation and volume lighting</vt:lpstr>
      <vt:lpstr>Density estimation and volume lighting</vt:lpstr>
      <vt:lpstr>PowerPoint Presentation</vt:lpstr>
      <vt:lpstr>Solving scattering  equation</vt:lpstr>
      <vt:lpstr>Solving scattering equation</vt:lpstr>
      <vt:lpstr>Solving scattering equation</vt:lpstr>
      <vt:lpstr>Performance   On Microsoft XboxOne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Performance  On Microsoft XboxOne</vt:lpstr>
      <vt:lpstr>PowerPoint Presentation</vt:lpstr>
      <vt:lpstr>PS4 and XboxOne GPUs</vt:lpstr>
      <vt:lpstr>“Usual” optimizations</vt:lpstr>
      <vt:lpstr>PS4/XboxOne specific</vt:lpstr>
      <vt:lpstr>AMD GCN GPU block diagram  </vt:lpstr>
      <vt:lpstr>AMD GCN GPU Compute Unit</vt:lpstr>
      <vt:lpstr>Wavefronts / waves</vt:lpstr>
      <vt:lpstr>Wavefront occupancy</vt:lpstr>
      <vt:lpstr>Wavefront pipelining</vt:lpstr>
      <vt:lpstr>Wavefront pipelining</vt:lpstr>
      <vt:lpstr>Scalar vs vector registers</vt:lpstr>
      <vt:lpstr>Scalar vs vector registers</vt:lpstr>
      <vt:lpstr>Shader resource bottleneck effect</vt:lpstr>
      <vt:lpstr>Maximize Compute Unit Wave Occupancy</vt:lpstr>
      <vt:lpstr>Maximize Compute Unit Wave Occupancy</vt:lpstr>
      <vt:lpstr>PowerPoint Presentation</vt:lpstr>
      <vt:lpstr>HLSL Optimizations</vt:lpstr>
      <vt:lpstr>GCN Summary</vt:lpstr>
      <vt:lpstr>Credits – AC4 rendering team</vt:lpstr>
      <vt:lpstr>Special thanks</vt:lpstr>
      <vt:lpstr>Contact</vt:lpstr>
      <vt:lpstr>Questions?</vt:lpstr>
      <vt:lpstr>Bonus slides</vt:lpstr>
      <vt:lpstr>PowerPoint Presentation</vt:lpstr>
      <vt:lpstr>PowerPoint Presentation</vt:lpstr>
      <vt:lpstr>Exponential Shadow Maps use in Volumetric Fog</vt:lpstr>
      <vt:lpstr>Screen Space Reflections Optimizations</vt:lpstr>
      <vt:lpstr>Screen Space Reflections Optimizations – Raytracing code</vt:lpstr>
      <vt:lpstr>PowerPoint Presentation</vt:lpstr>
      <vt:lpstr>Parallax Occlusion Mapping Optimizations</vt:lpstr>
      <vt:lpstr>PowerPoint Presentation</vt:lpstr>
      <vt:lpstr>PowerPoint Presentation</vt:lpstr>
      <vt:lpstr>Procedural Rain</vt:lpstr>
      <vt:lpstr>Rain simulation</vt:lpstr>
      <vt:lpstr>PowerPoint Presentation</vt:lpstr>
      <vt:lpstr>Geometry Shaders Optimizations</vt:lpstr>
      <vt:lpstr>Summary</vt:lpstr>
      <vt:lpstr>References</vt:lpstr>
      <vt:lpstr>References</vt:lpstr>
    </vt:vector>
  </TitlesOfParts>
  <Company>CMP Media</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Assassin's Creed 4: Road to next gen graphics / GDC 2014</dc:title>
  <dc:creator>bartlomiej.wronski@ubisoft.com</dc:creator>
  <cp:lastModifiedBy>Bartlomiej Wronski</cp:lastModifiedBy>
  <cp:revision>1307</cp:revision>
  <cp:lastPrinted>1904-01-01T00:00:00Z</cp:lastPrinted>
  <dcterms:created xsi:type="dcterms:W3CDTF">2011-01-18T22:56:43Z</dcterms:created>
  <dcterms:modified xsi:type="dcterms:W3CDTF">2014-03-23T23:11:29Z</dcterms:modified>
</cp:coreProperties>
</file>